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1"/>
  </p:notesMasterIdLst>
  <p:handoutMasterIdLst>
    <p:handoutMasterId r:id="rId52"/>
  </p:handoutMasterIdLst>
  <p:sldIdLst>
    <p:sldId id="257" r:id="rId2"/>
    <p:sldId id="481" r:id="rId3"/>
    <p:sldId id="480" r:id="rId4"/>
    <p:sldId id="482" r:id="rId5"/>
    <p:sldId id="483" r:id="rId6"/>
    <p:sldId id="484" r:id="rId7"/>
    <p:sldId id="485" r:id="rId8"/>
    <p:sldId id="486" r:id="rId9"/>
    <p:sldId id="487" r:id="rId10"/>
    <p:sldId id="488" r:id="rId11"/>
    <p:sldId id="489" r:id="rId12"/>
    <p:sldId id="490" r:id="rId13"/>
    <p:sldId id="282" r:id="rId14"/>
    <p:sldId id="297" r:id="rId15"/>
    <p:sldId id="491" r:id="rId16"/>
    <p:sldId id="298" r:id="rId17"/>
    <p:sldId id="299" r:id="rId18"/>
    <p:sldId id="300" r:id="rId19"/>
    <p:sldId id="477" r:id="rId20"/>
    <p:sldId id="478" r:id="rId21"/>
    <p:sldId id="479" r:id="rId22"/>
    <p:sldId id="287" r:id="rId23"/>
    <p:sldId id="288" r:id="rId24"/>
    <p:sldId id="290" r:id="rId25"/>
    <p:sldId id="289" r:id="rId26"/>
    <p:sldId id="303" r:id="rId27"/>
    <p:sldId id="304" r:id="rId28"/>
    <p:sldId id="293" r:id="rId29"/>
    <p:sldId id="294" r:id="rId30"/>
    <p:sldId id="295" r:id="rId31"/>
    <p:sldId id="283" r:id="rId32"/>
    <p:sldId id="284" r:id="rId33"/>
    <p:sldId id="307" r:id="rId34"/>
    <p:sldId id="308" r:id="rId35"/>
    <p:sldId id="309" r:id="rId36"/>
    <p:sldId id="310" r:id="rId37"/>
    <p:sldId id="311" r:id="rId38"/>
    <p:sldId id="312" r:id="rId39"/>
    <p:sldId id="296" r:id="rId40"/>
    <p:sldId id="465" r:id="rId41"/>
    <p:sldId id="466" r:id="rId42"/>
    <p:sldId id="463" r:id="rId43"/>
    <p:sldId id="474" r:id="rId44"/>
    <p:sldId id="462" r:id="rId45"/>
    <p:sldId id="467" r:id="rId46"/>
    <p:sldId id="470" r:id="rId47"/>
    <p:sldId id="461" r:id="rId48"/>
    <p:sldId id="473" r:id="rId49"/>
    <p:sldId id="475" r:id="rId50"/>
  </p:sldIdLst>
  <p:sldSz cx="9144000" cy="6858000" type="screen4x3"/>
  <p:notesSz cx="6858000" cy="9144000"/>
  <p:defaultTextStyle>
    <a:defPPr>
      <a:defRPr lang="es-ES"/>
    </a:defPPr>
    <a:lvl1pPr algn="l" rtl="0" eaLnBrk="0" fontAlgn="base" hangingPunct="0">
      <a:spcBef>
        <a:spcPct val="0"/>
      </a:spcBef>
      <a:spcAft>
        <a:spcPct val="0"/>
      </a:spcAft>
      <a:defRPr sz="1200"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1200"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1200"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1200"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Verdana" panose="020B0604030504040204" pitchFamily="34" charset="0"/>
        <a:ea typeface="+mn-ea"/>
        <a:cs typeface="+mn-cs"/>
      </a:defRPr>
    </a:lvl6pPr>
    <a:lvl7pPr marL="2743200" algn="l" defTabSz="914400" rtl="0" eaLnBrk="1" latinLnBrk="0" hangingPunct="1">
      <a:defRPr sz="1200" kern="1200">
        <a:solidFill>
          <a:schemeClr val="tx1"/>
        </a:solidFill>
        <a:latin typeface="Verdana" panose="020B0604030504040204" pitchFamily="34" charset="0"/>
        <a:ea typeface="+mn-ea"/>
        <a:cs typeface="+mn-cs"/>
      </a:defRPr>
    </a:lvl7pPr>
    <a:lvl8pPr marL="3200400" algn="l" defTabSz="914400" rtl="0" eaLnBrk="1" latinLnBrk="0" hangingPunct="1">
      <a:defRPr sz="1200" kern="1200">
        <a:solidFill>
          <a:schemeClr val="tx1"/>
        </a:solidFill>
        <a:latin typeface="Verdana" panose="020B0604030504040204" pitchFamily="34" charset="0"/>
        <a:ea typeface="+mn-ea"/>
        <a:cs typeface="+mn-cs"/>
      </a:defRPr>
    </a:lvl8pPr>
    <a:lvl9pPr marL="3657600" algn="l" defTabSz="914400" rtl="0" eaLnBrk="1" latinLnBrk="0" hangingPunct="1">
      <a:defRPr sz="12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00"/>
    <a:srgbClr val="339933"/>
    <a:srgbClr val="800080"/>
    <a:srgbClr val="FFFFCC"/>
    <a:srgbClr val="9F26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96" autoAdjust="0"/>
    <p:restoredTop sz="96505" autoAdjust="0"/>
  </p:normalViewPr>
  <p:slideViewPr>
    <p:cSldViewPr>
      <p:cViewPr varScale="1">
        <p:scale>
          <a:sx n="64" d="100"/>
          <a:sy n="64" d="100"/>
        </p:scale>
        <p:origin x="1092" y="48"/>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725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_rels/viewProps.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7F40D17-8C43-4727-AEBB-2CC1B0E04BE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s-ES" altLang="es-ES"/>
          </a:p>
        </p:txBody>
      </p:sp>
      <p:sp>
        <p:nvSpPr>
          <p:cNvPr id="56323" name="Rectangle 3">
            <a:extLst>
              <a:ext uri="{FF2B5EF4-FFF2-40B4-BE49-F238E27FC236}">
                <a16:creationId xmlns:a16="http://schemas.microsoft.com/office/drawing/2014/main" id="{12B60123-CFF6-4B48-A41D-8309C4DE2C22}"/>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a:lvl1pPr>
          </a:lstStyle>
          <a:p>
            <a:pPr>
              <a:defRPr/>
            </a:pPr>
            <a:endParaRPr lang="es-ES" altLang="es-ES"/>
          </a:p>
        </p:txBody>
      </p:sp>
      <p:sp>
        <p:nvSpPr>
          <p:cNvPr id="56324" name="Rectangle 4">
            <a:extLst>
              <a:ext uri="{FF2B5EF4-FFF2-40B4-BE49-F238E27FC236}">
                <a16:creationId xmlns:a16="http://schemas.microsoft.com/office/drawing/2014/main" id="{3E1C57B1-35AD-4AEC-8273-4A144F744F2E}"/>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a:lvl1pPr>
          </a:lstStyle>
          <a:p>
            <a:pPr>
              <a:defRPr/>
            </a:pPr>
            <a:endParaRPr lang="es-ES" altLang="es-ES"/>
          </a:p>
        </p:txBody>
      </p:sp>
      <p:sp>
        <p:nvSpPr>
          <p:cNvPr id="56325" name="Rectangle 5">
            <a:extLst>
              <a:ext uri="{FF2B5EF4-FFF2-40B4-BE49-F238E27FC236}">
                <a16:creationId xmlns:a16="http://schemas.microsoft.com/office/drawing/2014/main" id="{0100B4E7-4DF4-4175-9FAD-272AFC40F4EA}"/>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a:lvl1pPr>
          </a:lstStyle>
          <a:p>
            <a:pPr>
              <a:defRPr/>
            </a:pPr>
            <a:fld id="{86E47751-BF06-451A-9708-C219571AE524}"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6E31BE0-6684-4E19-ABFA-6D7906066A3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a:latin typeface="Times New Roman" panose="02020603050405020304" pitchFamily="18" charset="0"/>
              </a:defRPr>
            </a:lvl1pPr>
          </a:lstStyle>
          <a:p>
            <a:pPr>
              <a:defRPr/>
            </a:pPr>
            <a:endParaRPr lang="es-ES" altLang="es-ES"/>
          </a:p>
        </p:txBody>
      </p:sp>
      <p:sp>
        <p:nvSpPr>
          <p:cNvPr id="14339" name="Rectangle 3">
            <a:extLst>
              <a:ext uri="{FF2B5EF4-FFF2-40B4-BE49-F238E27FC236}">
                <a16:creationId xmlns:a16="http://schemas.microsoft.com/office/drawing/2014/main" id="{C63BD024-18BF-4BE1-BCA2-EF8486F4AF6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a:latin typeface="Times New Roman" panose="02020603050405020304" pitchFamily="18" charset="0"/>
              </a:defRPr>
            </a:lvl1pPr>
          </a:lstStyle>
          <a:p>
            <a:pPr>
              <a:defRPr/>
            </a:pPr>
            <a:endParaRPr lang="es-ES" altLang="es-ES"/>
          </a:p>
        </p:txBody>
      </p:sp>
      <p:sp>
        <p:nvSpPr>
          <p:cNvPr id="19460" name="Rectangle 4">
            <a:extLst>
              <a:ext uri="{FF2B5EF4-FFF2-40B4-BE49-F238E27FC236}">
                <a16:creationId xmlns:a16="http://schemas.microsoft.com/office/drawing/2014/main" id="{904E7327-3E21-46BC-965C-BC7CCFBDF4F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a:extLst>
              <a:ext uri="{FF2B5EF4-FFF2-40B4-BE49-F238E27FC236}">
                <a16:creationId xmlns:a16="http://schemas.microsoft.com/office/drawing/2014/main" id="{81A791EB-B9DC-4346-87F4-132146E0960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noProof="0"/>
              <a:t>Haga clic para modificar el estilo de texto del patrón</a:t>
            </a:r>
          </a:p>
          <a:p>
            <a:pPr lvl="1"/>
            <a:r>
              <a:rPr lang="es-ES" altLang="es-ES" noProof="0"/>
              <a:t>Segundo nivel</a:t>
            </a:r>
          </a:p>
          <a:p>
            <a:pPr lvl="2"/>
            <a:r>
              <a:rPr lang="es-ES" altLang="es-ES" noProof="0"/>
              <a:t>Tercer nivel</a:t>
            </a:r>
          </a:p>
          <a:p>
            <a:pPr lvl="3"/>
            <a:r>
              <a:rPr lang="es-ES" altLang="es-ES" noProof="0"/>
              <a:t>Cuarto nivel</a:t>
            </a:r>
          </a:p>
          <a:p>
            <a:pPr lvl="4"/>
            <a:r>
              <a:rPr lang="es-ES" altLang="es-ES" noProof="0"/>
              <a:t>Quinto nivel</a:t>
            </a:r>
          </a:p>
        </p:txBody>
      </p:sp>
      <p:sp>
        <p:nvSpPr>
          <p:cNvPr id="14342" name="Rectangle 6">
            <a:extLst>
              <a:ext uri="{FF2B5EF4-FFF2-40B4-BE49-F238E27FC236}">
                <a16:creationId xmlns:a16="http://schemas.microsoft.com/office/drawing/2014/main" id="{69D2E3E8-47D3-4988-A171-2F7A27C98FC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a:latin typeface="Times New Roman" panose="02020603050405020304" pitchFamily="18" charset="0"/>
              </a:defRPr>
            </a:lvl1pPr>
          </a:lstStyle>
          <a:p>
            <a:pPr>
              <a:defRPr/>
            </a:pPr>
            <a:endParaRPr lang="es-ES" altLang="es-ES"/>
          </a:p>
        </p:txBody>
      </p:sp>
      <p:sp>
        <p:nvSpPr>
          <p:cNvPr id="14343" name="Rectangle 7">
            <a:extLst>
              <a:ext uri="{FF2B5EF4-FFF2-40B4-BE49-F238E27FC236}">
                <a16:creationId xmlns:a16="http://schemas.microsoft.com/office/drawing/2014/main" id="{96D89D4F-89E1-4FF2-8652-7D415E5B66E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a:latin typeface="Times New Roman" panose="02020603050405020304" pitchFamily="18" charset="0"/>
              </a:defRPr>
            </a:lvl1pPr>
          </a:lstStyle>
          <a:p>
            <a:pPr>
              <a:defRPr/>
            </a:pPr>
            <a:fld id="{471DFDF6-000A-4664-8246-7397D42A521A}" type="slidenum">
              <a:rPr lang="es-ES" altLang="es-ES"/>
              <a:pPr>
                <a:defRPr/>
              </a:pPr>
              <a:t>‹Nº›</a:t>
            </a:fld>
            <a:endParaRPr lang="es-ES" alt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4083BE03-E919-4F51-9E89-C97F9583DEA0}"/>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07BDB1D7-EE2B-4559-90E5-D5EE6E6DB694}" type="slidenum">
              <a:rPr lang="es-ES" altLang="es-ES" smtClean="0">
                <a:latin typeface="Times New Roman" panose="02020603050405020304" pitchFamily="18" charset="0"/>
              </a:rPr>
              <a:pPr/>
              <a:t>1</a:t>
            </a:fld>
            <a:endParaRPr lang="es-ES" altLang="es-ES">
              <a:latin typeface="Times New Roman" panose="02020603050405020304" pitchFamily="18" charset="0"/>
            </a:endParaRPr>
          </a:p>
        </p:txBody>
      </p:sp>
      <p:sp>
        <p:nvSpPr>
          <p:cNvPr id="22531" name="Rectangle 2">
            <a:extLst>
              <a:ext uri="{FF2B5EF4-FFF2-40B4-BE49-F238E27FC236}">
                <a16:creationId xmlns:a16="http://schemas.microsoft.com/office/drawing/2014/main" id="{4B9B90AB-FC99-42AE-A324-7A6533A28B9B}"/>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B548ABD-C0BF-4960-8808-2EB3ADCE5EDD}"/>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164AFF06-70A5-4216-A882-74FB02112A5B}"/>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91B9A55D-EC7E-4D8E-80ED-B0FFD848C15F}" type="slidenum">
              <a:rPr lang="es-ES" altLang="es-ES" smtClean="0">
                <a:latin typeface="Times New Roman" panose="02020603050405020304" pitchFamily="18" charset="0"/>
              </a:rPr>
              <a:pPr/>
              <a:t>13</a:t>
            </a:fld>
            <a:endParaRPr lang="es-ES" altLang="es-ES">
              <a:latin typeface="Times New Roman" panose="02020603050405020304" pitchFamily="18" charset="0"/>
            </a:endParaRPr>
          </a:p>
        </p:txBody>
      </p:sp>
      <p:sp>
        <p:nvSpPr>
          <p:cNvPr id="35843" name="Rectangle 2">
            <a:extLst>
              <a:ext uri="{FF2B5EF4-FFF2-40B4-BE49-F238E27FC236}">
                <a16:creationId xmlns:a16="http://schemas.microsoft.com/office/drawing/2014/main" id="{BF0CD815-C93F-4970-8E68-CACC0AE8C741}"/>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3F88B2D3-E661-486F-83E4-55508321C954}"/>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AD1413E5-4A03-48EE-960E-2DB76A9A680E}"/>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99C829CD-DE74-4366-A695-2FACDEF5D9CA}" type="slidenum">
              <a:rPr lang="es-ES" altLang="es-ES" smtClean="0">
                <a:latin typeface="Times New Roman" panose="02020603050405020304" pitchFamily="18" charset="0"/>
              </a:rPr>
              <a:pPr/>
              <a:t>14</a:t>
            </a:fld>
            <a:endParaRPr lang="es-ES" altLang="es-ES">
              <a:latin typeface="Times New Roman" panose="02020603050405020304" pitchFamily="18" charset="0"/>
            </a:endParaRPr>
          </a:p>
        </p:txBody>
      </p:sp>
      <p:sp>
        <p:nvSpPr>
          <p:cNvPr id="37891" name="Rectangle 2">
            <a:extLst>
              <a:ext uri="{FF2B5EF4-FFF2-40B4-BE49-F238E27FC236}">
                <a16:creationId xmlns:a16="http://schemas.microsoft.com/office/drawing/2014/main" id="{D5E552A7-0FF5-4E65-B078-45609440AFDE}"/>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87CA652E-168F-4E77-BA56-FEBC17B0A6C4}"/>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AD1413E5-4A03-48EE-960E-2DB76A9A680E}"/>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99C829CD-DE74-4366-A695-2FACDEF5D9CA}" type="slidenum">
              <a:rPr lang="es-ES" altLang="es-ES" smtClean="0">
                <a:latin typeface="Times New Roman" panose="02020603050405020304" pitchFamily="18" charset="0"/>
              </a:rPr>
              <a:pPr/>
              <a:t>15</a:t>
            </a:fld>
            <a:endParaRPr lang="es-ES" altLang="es-ES">
              <a:latin typeface="Times New Roman" panose="02020603050405020304" pitchFamily="18" charset="0"/>
            </a:endParaRPr>
          </a:p>
        </p:txBody>
      </p:sp>
      <p:sp>
        <p:nvSpPr>
          <p:cNvPr id="37891" name="Rectangle 2">
            <a:extLst>
              <a:ext uri="{FF2B5EF4-FFF2-40B4-BE49-F238E27FC236}">
                <a16:creationId xmlns:a16="http://schemas.microsoft.com/office/drawing/2014/main" id="{D5E552A7-0FF5-4E65-B078-45609440AFDE}"/>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87CA652E-168F-4E77-BA56-FEBC17B0A6C4}"/>
              </a:ext>
            </a:extLst>
          </p:cNvPr>
          <p:cNvSpPr>
            <a:spLocks noGrp="1" noChangeArrowheads="1"/>
          </p:cNvSpPr>
          <p:nvPr>
            <p:ph type="body" idx="1"/>
          </p:nvPr>
        </p:nvSpPr>
        <p:spPr>
          <a:noFill/>
        </p:spPr>
        <p:txBody>
          <a:bodyPr/>
          <a:lstStyle/>
          <a:p>
            <a:pPr eaLnBrk="1" hangingPunct="1"/>
            <a:r>
              <a:rPr lang="es-ES" altLang="es-ES"/>
              <a:t>Córdoba, 02 de Julio de 2002.</a:t>
            </a:r>
          </a:p>
        </p:txBody>
      </p:sp>
    </p:spTree>
    <p:extLst>
      <p:ext uri="{BB962C8B-B14F-4D97-AF65-F5344CB8AC3E}">
        <p14:creationId xmlns:p14="http://schemas.microsoft.com/office/powerpoint/2010/main" val="1012823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44C6C5DA-7E48-46CC-9DC9-B1C3E8B7ED2A}"/>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BD22A52C-797D-4B66-A9A1-51517AC89E2C}" type="slidenum">
              <a:rPr lang="es-ES" altLang="es-ES" smtClean="0">
                <a:latin typeface="Times New Roman" panose="02020603050405020304" pitchFamily="18" charset="0"/>
              </a:rPr>
              <a:pPr/>
              <a:t>16</a:t>
            </a:fld>
            <a:endParaRPr lang="es-ES" altLang="es-ES">
              <a:latin typeface="Times New Roman" panose="02020603050405020304" pitchFamily="18" charset="0"/>
            </a:endParaRPr>
          </a:p>
        </p:txBody>
      </p:sp>
      <p:sp>
        <p:nvSpPr>
          <p:cNvPr id="39939" name="Rectangle 2">
            <a:extLst>
              <a:ext uri="{FF2B5EF4-FFF2-40B4-BE49-F238E27FC236}">
                <a16:creationId xmlns:a16="http://schemas.microsoft.com/office/drawing/2014/main" id="{B08073EC-1BCF-4B88-8BA9-480A122A9EB2}"/>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474CBA1E-F635-4C0C-B81F-EFB59428AB30}"/>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CB932023-CE59-4DCC-B028-DC9CDF597D2E}"/>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C212A85E-BF22-42A1-8B94-02CF2EEF2074}" type="slidenum">
              <a:rPr lang="es-ES" altLang="es-ES" smtClean="0">
                <a:latin typeface="Times New Roman" panose="02020603050405020304" pitchFamily="18" charset="0"/>
              </a:rPr>
              <a:pPr/>
              <a:t>17</a:t>
            </a:fld>
            <a:endParaRPr lang="es-ES" altLang="es-ES">
              <a:latin typeface="Times New Roman" panose="02020603050405020304" pitchFamily="18" charset="0"/>
            </a:endParaRPr>
          </a:p>
        </p:txBody>
      </p:sp>
      <p:sp>
        <p:nvSpPr>
          <p:cNvPr id="41987" name="Rectangle 2">
            <a:extLst>
              <a:ext uri="{FF2B5EF4-FFF2-40B4-BE49-F238E27FC236}">
                <a16:creationId xmlns:a16="http://schemas.microsoft.com/office/drawing/2014/main" id="{D06EF76F-C8CD-4B63-9DB5-4A5D1D6F73FA}"/>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3931E9B2-6D62-4AFD-8DD8-2114C11B75B8}"/>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1A0DB076-2EDC-49E1-BFD8-1D6DC714A56A}"/>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BB53C669-5F6E-472C-AA2F-9B23D14304BB}" type="slidenum">
              <a:rPr lang="es-ES" altLang="es-ES" smtClean="0">
                <a:latin typeface="Times New Roman" panose="02020603050405020304" pitchFamily="18" charset="0"/>
              </a:rPr>
              <a:pPr/>
              <a:t>18</a:t>
            </a:fld>
            <a:endParaRPr lang="es-ES" altLang="es-ES">
              <a:latin typeface="Times New Roman" panose="02020603050405020304" pitchFamily="18" charset="0"/>
            </a:endParaRPr>
          </a:p>
        </p:txBody>
      </p:sp>
      <p:sp>
        <p:nvSpPr>
          <p:cNvPr id="44035" name="Rectangle 2">
            <a:extLst>
              <a:ext uri="{FF2B5EF4-FFF2-40B4-BE49-F238E27FC236}">
                <a16:creationId xmlns:a16="http://schemas.microsoft.com/office/drawing/2014/main" id="{7A06D236-6493-4965-95A7-48A0C752E8F5}"/>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62B372E7-2F0A-4A37-94D4-CFA60A0205FE}"/>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2E78D518-06A2-4AC8-8256-0315E504B28F}"/>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4B46ACD0-BB48-4351-B62B-7421976190E0}" type="slidenum">
              <a:rPr lang="es-ES" altLang="es-ES" smtClean="0">
                <a:latin typeface="Times New Roman" panose="02020603050405020304" pitchFamily="18" charset="0"/>
              </a:rPr>
              <a:pPr/>
              <a:t>19</a:t>
            </a:fld>
            <a:endParaRPr lang="es-ES" altLang="es-ES">
              <a:latin typeface="Times New Roman" panose="02020603050405020304" pitchFamily="18" charset="0"/>
            </a:endParaRPr>
          </a:p>
        </p:txBody>
      </p:sp>
      <p:sp>
        <p:nvSpPr>
          <p:cNvPr id="46083" name="Rectangle 2">
            <a:extLst>
              <a:ext uri="{FF2B5EF4-FFF2-40B4-BE49-F238E27FC236}">
                <a16:creationId xmlns:a16="http://schemas.microsoft.com/office/drawing/2014/main" id="{9ECB1A0B-7A77-4778-B3CE-BF345797E14D}"/>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54E2C2F0-93C3-4798-840F-568780A12F58}"/>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30591F68-5CB1-404D-8D8E-D1C1C60FB9B9}"/>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06A72285-46AF-4E56-8594-E83F4BBAF51B}" type="slidenum">
              <a:rPr lang="es-ES" altLang="es-ES" smtClean="0">
                <a:latin typeface="Times New Roman" panose="02020603050405020304" pitchFamily="18" charset="0"/>
              </a:rPr>
              <a:pPr/>
              <a:t>20</a:t>
            </a:fld>
            <a:endParaRPr lang="es-ES" altLang="es-ES">
              <a:latin typeface="Times New Roman" panose="02020603050405020304" pitchFamily="18" charset="0"/>
            </a:endParaRPr>
          </a:p>
        </p:txBody>
      </p:sp>
      <p:sp>
        <p:nvSpPr>
          <p:cNvPr id="48131" name="Rectangle 2">
            <a:extLst>
              <a:ext uri="{FF2B5EF4-FFF2-40B4-BE49-F238E27FC236}">
                <a16:creationId xmlns:a16="http://schemas.microsoft.com/office/drawing/2014/main" id="{B12E3FAF-EB03-42AE-9FED-091B99F44B39}"/>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153966DC-8815-4E77-B940-EE6A95B3859F}"/>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3F81D53-629F-4156-8EE6-255A909BEA20}"/>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B72A8227-96FC-40C1-9ADC-C15F373AAA5E}" type="slidenum">
              <a:rPr lang="es-ES" altLang="es-ES" smtClean="0">
                <a:latin typeface="Times New Roman" panose="02020603050405020304" pitchFamily="18" charset="0"/>
              </a:rPr>
              <a:pPr/>
              <a:t>21</a:t>
            </a:fld>
            <a:endParaRPr lang="es-ES" altLang="es-ES">
              <a:latin typeface="Times New Roman" panose="02020603050405020304" pitchFamily="18" charset="0"/>
            </a:endParaRPr>
          </a:p>
        </p:txBody>
      </p:sp>
      <p:sp>
        <p:nvSpPr>
          <p:cNvPr id="50179" name="Rectangle 2">
            <a:extLst>
              <a:ext uri="{FF2B5EF4-FFF2-40B4-BE49-F238E27FC236}">
                <a16:creationId xmlns:a16="http://schemas.microsoft.com/office/drawing/2014/main" id="{7708DD86-92A0-4C65-B946-BA762BEDE31D}"/>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1420D8B4-791B-4EDD-B285-03839522FE66}"/>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48B6EF94-9AFA-4B92-AB83-381419251379}"/>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D2A85D9A-C73E-45F8-9F6D-D1F9903BC77E}" type="slidenum">
              <a:rPr lang="es-ES" altLang="es-ES" smtClean="0">
                <a:latin typeface="Times New Roman" panose="02020603050405020304" pitchFamily="18" charset="0"/>
              </a:rPr>
              <a:pPr/>
              <a:t>22</a:t>
            </a:fld>
            <a:endParaRPr lang="es-ES" altLang="es-ES">
              <a:latin typeface="Times New Roman" panose="02020603050405020304" pitchFamily="18" charset="0"/>
            </a:endParaRPr>
          </a:p>
        </p:txBody>
      </p:sp>
      <p:sp>
        <p:nvSpPr>
          <p:cNvPr id="52227" name="Rectangle 2">
            <a:extLst>
              <a:ext uri="{FF2B5EF4-FFF2-40B4-BE49-F238E27FC236}">
                <a16:creationId xmlns:a16="http://schemas.microsoft.com/office/drawing/2014/main" id="{732FF673-27D9-41CD-9751-DA8B0AD0A517}"/>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3FEE863B-371E-4592-A8DC-B129D555AB8D}"/>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D6EDF1B6-A469-4146-9A8B-49796D001550}"/>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05F12285-BD93-4206-B7E2-90D23F885952}" type="slidenum">
              <a:rPr lang="es-ES" altLang="es-ES" smtClean="0">
                <a:latin typeface="Times New Roman" panose="02020603050405020304" pitchFamily="18" charset="0"/>
              </a:rPr>
              <a:pPr/>
              <a:t>23</a:t>
            </a:fld>
            <a:endParaRPr lang="es-ES" altLang="es-ES">
              <a:latin typeface="Times New Roman" panose="02020603050405020304" pitchFamily="18" charset="0"/>
            </a:endParaRPr>
          </a:p>
        </p:txBody>
      </p:sp>
      <p:sp>
        <p:nvSpPr>
          <p:cNvPr id="54275" name="Rectangle 2">
            <a:extLst>
              <a:ext uri="{FF2B5EF4-FFF2-40B4-BE49-F238E27FC236}">
                <a16:creationId xmlns:a16="http://schemas.microsoft.com/office/drawing/2014/main" id="{63A79BA9-53D4-4DC7-8C46-F5024F3E4E1D}"/>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CC5DFA90-BED1-4456-8EFA-E7FB785B4198}"/>
              </a:ext>
            </a:extLst>
          </p:cNvPr>
          <p:cNvSpPr>
            <a:spLocks noGrp="1" noChangeArrowheads="1"/>
          </p:cNvSpPr>
          <p:nvPr>
            <p:ph type="body" idx="1"/>
          </p:nvPr>
        </p:nvSpPr>
        <p:spPr>
          <a:noFill/>
        </p:spPr>
        <p:txBody>
          <a:bodyPr/>
          <a:lstStyle/>
          <a:p>
            <a:pPr eaLnBrk="1" hangingPunct="1"/>
            <a:endParaRPr lang="es-ES" alt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ECB2A6B5-1E5D-44E5-AF86-6AC7F2145CFF}"/>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304012EB-1542-4D9C-8116-2A4986A05430}" type="slidenum">
              <a:rPr lang="es-ES" altLang="es-ES" smtClean="0">
                <a:latin typeface="Times New Roman" panose="02020603050405020304" pitchFamily="18" charset="0"/>
              </a:rPr>
              <a:pPr/>
              <a:t>24</a:t>
            </a:fld>
            <a:endParaRPr lang="es-ES" altLang="es-ES">
              <a:latin typeface="Times New Roman" panose="02020603050405020304" pitchFamily="18" charset="0"/>
            </a:endParaRPr>
          </a:p>
        </p:txBody>
      </p:sp>
      <p:sp>
        <p:nvSpPr>
          <p:cNvPr id="56323" name="Rectangle 2">
            <a:extLst>
              <a:ext uri="{FF2B5EF4-FFF2-40B4-BE49-F238E27FC236}">
                <a16:creationId xmlns:a16="http://schemas.microsoft.com/office/drawing/2014/main" id="{6B07B1B1-7A8B-462A-AF27-6A20E9AD0B51}"/>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864831D8-24C8-4921-857B-34572E3C6B18}"/>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A89F698F-3561-4684-81A0-4EC1D4F31A94}"/>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EAF6E38A-DD82-4B7D-8CE1-9DC7BF34F172}" type="slidenum">
              <a:rPr lang="es-ES" altLang="es-ES" smtClean="0">
                <a:latin typeface="Times New Roman" panose="02020603050405020304" pitchFamily="18" charset="0"/>
              </a:rPr>
              <a:pPr/>
              <a:t>25</a:t>
            </a:fld>
            <a:endParaRPr lang="es-ES" altLang="es-ES">
              <a:latin typeface="Times New Roman" panose="02020603050405020304" pitchFamily="18" charset="0"/>
            </a:endParaRPr>
          </a:p>
        </p:txBody>
      </p:sp>
      <p:sp>
        <p:nvSpPr>
          <p:cNvPr id="58371" name="Rectangle 2">
            <a:extLst>
              <a:ext uri="{FF2B5EF4-FFF2-40B4-BE49-F238E27FC236}">
                <a16:creationId xmlns:a16="http://schemas.microsoft.com/office/drawing/2014/main" id="{DF4FCDC1-E86F-4FD6-81C1-9D5D83EF3439}"/>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657779CF-59A5-4CF4-ADB4-E492285A04D8}"/>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D034CA03-D955-4B4E-954F-AE82FB940D35}"/>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29C1FB06-83DB-4057-83F1-D283BD542F21}" type="slidenum">
              <a:rPr lang="es-ES" altLang="es-ES" smtClean="0">
                <a:latin typeface="Times New Roman" panose="02020603050405020304" pitchFamily="18" charset="0"/>
              </a:rPr>
              <a:pPr/>
              <a:t>26</a:t>
            </a:fld>
            <a:endParaRPr lang="es-ES" altLang="es-ES">
              <a:latin typeface="Times New Roman" panose="02020603050405020304" pitchFamily="18" charset="0"/>
            </a:endParaRPr>
          </a:p>
        </p:txBody>
      </p:sp>
      <p:sp>
        <p:nvSpPr>
          <p:cNvPr id="60419" name="Rectangle 2">
            <a:extLst>
              <a:ext uri="{FF2B5EF4-FFF2-40B4-BE49-F238E27FC236}">
                <a16:creationId xmlns:a16="http://schemas.microsoft.com/office/drawing/2014/main" id="{90933F79-E57E-4394-B3F0-FF186C8CD1C5}"/>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D1840AAC-FFCB-46FE-B875-5FED0FD97652}"/>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65D16010-1CF1-4891-A658-24FA3357D886}"/>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68670473-5376-4D33-BB0B-0F0EB07F96A1}" type="slidenum">
              <a:rPr lang="es-ES" altLang="es-ES" smtClean="0">
                <a:latin typeface="Times New Roman" panose="02020603050405020304" pitchFamily="18" charset="0"/>
              </a:rPr>
              <a:pPr/>
              <a:t>27</a:t>
            </a:fld>
            <a:endParaRPr lang="es-ES" altLang="es-ES">
              <a:latin typeface="Times New Roman" panose="02020603050405020304" pitchFamily="18" charset="0"/>
            </a:endParaRPr>
          </a:p>
        </p:txBody>
      </p:sp>
      <p:sp>
        <p:nvSpPr>
          <p:cNvPr id="62467" name="Rectangle 2">
            <a:extLst>
              <a:ext uri="{FF2B5EF4-FFF2-40B4-BE49-F238E27FC236}">
                <a16:creationId xmlns:a16="http://schemas.microsoft.com/office/drawing/2014/main" id="{E6F8EE76-9B35-48A6-8621-A01EE5029E55}"/>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F8108665-B8DF-4AB8-851D-70DBF605DAF0}"/>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718A4C77-16DB-4E8F-9696-BCD87A3280E3}"/>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62073BA2-893E-4220-83B2-81573F82215F}" type="slidenum">
              <a:rPr lang="es-ES" altLang="es-ES" smtClean="0">
                <a:latin typeface="Times New Roman" panose="02020603050405020304" pitchFamily="18" charset="0"/>
              </a:rPr>
              <a:pPr/>
              <a:t>28</a:t>
            </a:fld>
            <a:endParaRPr lang="es-ES" altLang="es-ES">
              <a:latin typeface="Times New Roman" panose="02020603050405020304" pitchFamily="18" charset="0"/>
            </a:endParaRPr>
          </a:p>
        </p:txBody>
      </p:sp>
      <p:sp>
        <p:nvSpPr>
          <p:cNvPr id="64515" name="Rectangle 2">
            <a:extLst>
              <a:ext uri="{FF2B5EF4-FFF2-40B4-BE49-F238E27FC236}">
                <a16:creationId xmlns:a16="http://schemas.microsoft.com/office/drawing/2014/main" id="{054F52DC-F248-4CC6-9DB8-6D8E40A6B3A2}"/>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B0571DE3-B905-4B1C-9E3F-B656F6A9DED8}"/>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1BAE965C-5C69-4E9C-95AB-118F45087A47}"/>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C4EDC292-8089-47FC-911F-6CD6C01766D5}" type="slidenum">
              <a:rPr lang="es-ES" altLang="es-ES" smtClean="0">
                <a:latin typeface="Times New Roman" panose="02020603050405020304" pitchFamily="18" charset="0"/>
              </a:rPr>
              <a:pPr/>
              <a:t>29</a:t>
            </a:fld>
            <a:endParaRPr lang="es-ES" altLang="es-ES">
              <a:latin typeface="Times New Roman" panose="02020603050405020304" pitchFamily="18" charset="0"/>
            </a:endParaRPr>
          </a:p>
        </p:txBody>
      </p:sp>
      <p:sp>
        <p:nvSpPr>
          <p:cNvPr id="66563" name="Rectangle 2">
            <a:extLst>
              <a:ext uri="{FF2B5EF4-FFF2-40B4-BE49-F238E27FC236}">
                <a16:creationId xmlns:a16="http://schemas.microsoft.com/office/drawing/2014/main" id="{1D40FEFB-FA13-4531-B262-D340C17C5E16}"/>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433C09CC-9867-41EE-8AA1-FEF3F4BED7CA}"/>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CD5A9B04-CEFE-4858-92FC-47F4508BC2E3}"/>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7F465D9B-CF0A-402B-AFC3-3ED0CDC74A72}" type="slidenum">
              <a:rPr lang="es-ES" altLang="es-ES" smtClean="0">
                <a:latin typeface="Times New Roman" panose="02020603050405020304" pitchFamily="18" charset="0"/>
              </a:rPr>
              <a:pPr/>
              <a:t>30</a:t>
            </a:fld>
            <a:endParaRPr lang="es-ES" altLang="es-ES">
              <a:latin typeface="Times New Roman" panose="02020603050405020304" pitchFamily="18" charset="0"/>
            </a:endParaRPr>
          </a:p>
        </p:txBody>
      </p:sp>
      <p:sp>
        <p:nvSpPr>
          <p:cNvPr id="68611" name="Rectangle 2">
            <a:extLst>
              <a:ext uri="{FF2B5EF4-FFF2-40B4-BE49-F238E27FC236}">
                <a16:creationId xmlns:a16="http://schemas.microsoft.com/office/drawing/2014/main" id="{4185CBE6-B56B-4F4E-8C62-7323904CF0AD}"/>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45779579-3A80-4DF0-93C3-ADEEEEBC8A6C}"/>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524D6C56-1D14-4066-956A-3C5B2F7F988F}"/>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D10F79B0-52E6-4F45-95D9-B1FA63DB38A7}" type="slidenum">
              <a:rPr lang="es-ES" altLang="es-ES" smtClean="0">
                <a:latin typeface="Times New Roman" panose="02020603050405020304" pitchFamily="18" charset="0"/>
              </a:rPr>
              <a:pPr/>
              <a:t>31</a:t>
            </a:fld>
            <a:endParaRPr lang="es-ES" altLang="es-ES">
              <a:latin typeface="Times New Roman" panose="02020603050405020304" pitchFamily="18" charset="0"/>
            </a:endParaRPr>
          </a:p>
        </p:txBody>
      </p:sp>
      <p:sp>
        <p:nvSpPr>
          <p:cNvPr id="70659" name="Rectangle 2">
            <a:extLst>
              <a:ext uri="{FF2B5EF4-FFF2-40B4-BE49-F238E27FC236}">
                <a16:creationId xmlns:a16="http://schemas.microsoft.com/office/drawing/2014/main" id="{DDEF979A-6238-46A6-96CE-3674525809ED}"/>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7FD49824-B6BF-4905-ADF4-746B53CA2CE0}"/>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304CDDE-7388-4075-AF3D-B5F9771F8237}"/>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8CF29206-5470-4AE6-9F74-D3C9805DA9BF}" type="slidenum">
              <a:rPr lang="es-ES" altLang="es-ES" smtClean="0">
                <a:latin typeface="Times New Roman" panose="02020603050405020304" pitchFamily="18" charset="0"/>
              </a:rPr>
              <a:pPr/>
              <a:t>32</a:t>
            </a:fld>
            <a:endParaRPr lang="es-ES" altLang="es-ES">
              <a:latin typeface="Times New Roman" panose="02020603050405020304" pitchFamily="18" charset="0"/>
            </a:endParaRPr>
          </a:p>
        </p:txBody>
      </p:sp>
      <p:sp>
        <p:nvSpPr>
          <p:cNvPr id="72707" name="Rectangle 2">
            <a:extLst>
              <a:ext uri="{FF2B5EF4-FFF2-40B4-BE49-F238E27FC236}">
                <a16:creationId xmlns:a16="http://schemas.microsoft.com/office/drawing/2014/main" id="{1E189856-8F95-4229-9921-9320E25F9AC2}"/>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61AC72A0-36E1-4A69-9370-98E5C28C8F2C}"/>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45AECBD5-D308-4A3C-87DC-DC5A1F8AF1EA}"/>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E867E3D9-C7E4-49E0-A4FF-CBA35397F556}" type="slidenum">
              <a:rPr lang="es-ES" altLang="es-ES" smtClean="0">
                <a:latin typeface="Times New Roman" panose="02020603050405020304" pitchFamily="18" charset="0"/>
              </a:rPr>
              <a:pPr/>
              <a:t>33</a:t>
            </a:fld>
            <a:endParaRPr lang="es-ES" altLang="es-ES">
              <a:latin typeface="Times New Roman" panose="02020603050405020304" pitchFamily="18" charset="0"/>
            </a:endParaRPr>
          </a:p>
        </p:txBody>
      </p:sp>
      <p:sp>
        <p:nvSpPr>
          <p:cNvPr id="74755" name="Rectangle 2">
            <a:extLst>
              <a:ext uri="{FF2B5EF4-FFF2-40B4-BE49-F238E27FC236}">
                <a16:creationId xmlns:a16="http://schemas.microsoft.com/office/drawing/2014/main" id="{0ECCFB78-1235-4EAE-9BB1-B5A59D0C8ABD}"/>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11C4016A-9209-4E38-8587-52C714F143B8}"/>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37BF08F2-0086-4395-AB3D-72B7E861F3D1}"/>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64CF15FE-A7DB-4D2D-9BD2-4C4C7ADD36A4}" type="slidenum">
              <a:rPr lang="es-ES" altLang="es-ES" smtClean="0">
                <a:latin typeface="Times New Roman" panose="02020603050405020304" pitchFamily="18" charset="0"/>
              </a:rPr>
              <a:pPr/>
              <a:t>34</a:t>
            </a:fld>
            <a:endParaRPr lang="es-ES" altLang="es-ES">
              <a:latin typeface="Times New Roman" panose="02020603050405020304" pitchFamily="18" charset="0"/>
            </a:endParaRPr>
          </a:p>
        </p:txBody>
      </p:sp>
      <p:sp>
        <p:nvSpPr>
          <p:cNvPr id="76803" name="Rectangle 2">
            <a:extLst>
              <a:ext uri="{FF2B5EF4-FFF2-40B4-BE49-F238E27FC236}">
                <a16:creationId xmlns:a16="http://schemas.microsoft.com/office/drawing/2014/main" id="{6D85D107-99FC-459D-983A-A924236EFA6A}"/>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489D25DC-02B5-4897-A26C-D8ADCB6633F1}"/>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3CDBCB30-AC15-4B07-99B8-77FB8568F314}"/>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969D4B51-D1BA-423B-824A-9DF4C4AD0883}" type="slidenum">
              <a:rPr lang="es-ES" altLang="es-ES" smtClean="0">
                <a:latin typeface="Times New Roman" panose="02020603050405020304" pitchFamily="18" charset="0"/>
              </a:rPr>
              <a:pPr/>
              <a:t>35</a:t>
            </a:fld>
            <a:endParaRPr lang="es-ES" altLang="es-ES">
              <a:latin typeface="Times New Roman" panose="02020603050405020304" pitchFamily="18" charset="0"/>
            </a:endParaRPr>
          </a:p>
        </p:txBody>
      </p:sp>
      <p:sp>
        <p:nvSpPr>
          <p:cNvPr id="78851" name="Rectangle 2">
            <a:extLst>
              <a:ext uri="{FF2B5EF4-FFF2-40B4-BE49-F238E27FC236}">
                <a16:creationId xmlns:a16="http://schemas.microsoft.com/office/drawing/2014/main" id="{D5EE7053-7516-4382-B7D9-7B1960F75F77}"/>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FB0AC2E0-9D80-4C12-9D54-C01F22D343E1}"/>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018107EB-6A5B-4AD5-BA64-E9647CD4A1CF}"/>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96736EC5-779D-440F-B7CE-B8A10B4614D2}" type="slidenum">
              <a:rPr lang="es-ES" altLang="es-ES" smtClean="0">
                <a:latin typeface="Times New Roman" panose="02020603050405020304" pitchFamily="18" charset="0"/>
              </a:rPr>
              <a:pPr/>
              <a:t>36</a:t>
            </a:fld>
            <a:endParaRPr lang="es-ES" altLang="es-ES">
              <a:latin typeface="Times New Roman" panose="02020603050405020304" pitchFamily="18" charset="0"/>
            </a:endParaRPr>
          </a:p>
        </p:txBody>
      </p:sp>
      <p:sp>
        <p:nvSpPr>
          <p:cNvPr id="80899" name="Rectangle 2">
            <a:extLst>
              <a:ext uri="{FF2B5EF4-FFF2-40B4-BE49-F238E27FC236}">
                <a16:creationId xmlns:a16="http://schemas.microsoft.com/office/drawing/2014/main" id="{6ADEB5DF-1B78-437C-BE8F-67D80038B488}"/>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A76A754B-6C80-45AD-AAF9-7B3BCF7EC68E}"/>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6A7B7776-5A85-41DC-A5E5-632A5D98EE32}"/>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A209EC28-885A-4A11-9F27-0CB5979D5099}" type="slidenum">
              <a:rPr lang="es-ES" altLang="es-ES" smtClean="0">
                <a:latin typeface="Times New Roman" panose="02020603050405020304" pitchFamily="18" charset="0"/>
              </a:rPr>
              <a:pPr/>
              <a:t>37</a:t>
            </a:fld>
            <a:endParaRPr lang="es-ES" altLang="es-ES">
              <a:latin typeface="Times New Roman" panose="02020603050405020304" pitchFamily="18" charset="0"/>
            </a:endParaRPr>
          </a:p>
        </p:txBody>
      </p:sp>
      <p:sp>
        <p:nvSpPr>
          <p:cNvPr id="82947" name="Rectangle 2">
            <a:extLst>
              <a:ext uri="{FF2B5EF4-FFF2-40B4-BE49-F238E27FC236}">
                <a16:creationId xmlns:a16="http://schemas.microsoft.com/office/drawing/2014/main" id="{5C839EE8-CDDE-4C0F-912A-B9D09BBD5C9D}"/>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86B0C1F7-2132-4BD7-BA06-D2C046991DFA}"/>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848A754C-00B7-4FFD-B127-D452234513F1}"/>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4FB5AC10-1CD1-4C69-A0B7-1C7124C6696D}" type="slidenum">
              <a:rPr lang="es-ES" altLang="es-ES" smtClean="0">
                <a:latin typeface="Times New Roman" panose="02020603050405020304" pitchFamily="18" charset="0"/>
              </a:rPr>
              <a:pPr/>
              <a:t>38</a:t>
            </a:fld>
            <a:endParaRPr lang="es-ES" altLang="es-ES">
              <a:latin typeface="Times New Roman" panose="02020603050405020304" pitchFamily="18" charset="0"/>
            </a:endParaRPr>
          </a:p>
        </p:txBody>
      </p:sp>
      <p:sp>
        <p:nvSpPr>
          <p:cNvPr id="84995" name="Rectangle 2">
            <a:extLst>
              <a:ext uri="{FF2B5EF4-FFF2-40B4-BE49-F238E27FC236}">
                <a16:creationId xmlns:a16="http://schemas.microsoft.com/office/drawing/2014/main" id="{993956B6-B3E6-4675-90EF-62E476F644AE}"/>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EAE87DBF-11C1-4571-98F0-638EA529D8E5}"/>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B68F1FA2-EC36-4ED6-A246-AD53411E6C63}"/>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0EAFF3FB-1A47-43AA-99AF-6E3A8E8CC29C}" type="slidenum">
              <a:rPr lang="es-ES" altLang="es-ES" smtClean="0">
                <a:latin typeface="Times New Roman" panose="02020603050405020304" pitchFamily="18" charset="0"/>
              </a:rPr>
              <a:pPr/>
              <a:t>39</a:t>
            </a:fld>
            <a:endParaRPr lang="es-ES" altLang="es-ES">
              <a:latin typeface="Times New Roman" panose="02020603050405020304" pitchFamily="18" charset="0"/>
            </a:endParaRPr>
          </a:p>
        </p:txBody>
      </p:sp>
      <p:sp>
        <p:nvSpPr>
          <p:cNvPr id="87043" name="Rectangle 2">
            <a:extLst>
              <a:ext uri="{FF2B5EF4-FFF2-40B4-BE49-F238E27FC236}">
                <a16:creationId xmlns:a16="http://schemas.microsoft.com/office/drawing/2014/main" id="{5607D483-3146-43BE-AC98-B6143D493343}"/>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5825D8A4-CA5A-4247-A778-36B709C57357}"/>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1DB205E4-F7E1-4EB9-878A-2171117CD447}"/>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1BD96BD6-9651-4EF9-8270-A308ED7355D2}" type="slidenum">
              <a:rPr lang="es-ES" altLang="es-ES" smtClean="0">
                <a:latin typeface="Times New Roman" panose="02020603050405020304" pitchFamily="18" charset="0"/>
              </a:rPr>
              <a:pPr/>
              <a:t>40</a:t>
            </a:fld>
            <a:endParaRPr lang="es-ES" altLang="es-ES">
              <a:latin typeface="Times New Roman" panose="02020603050405020304" pitchFamily="18" charset="0"/>
            </a:endParaRPr>
          </a:p>
        </p:txBody>
      </p:sp>
      <p:sp>
        <p:nvSpPr>
          <p:cNvPr id="91139" name="Rectangle 2">
            <a:extLst>
              <a:ext uri="{FF2B5EF4-FFF2-40B4-BE49-F238E27FC236}">
                <a16:creationId xmlns:a16="http://schemas.microsoft.com/office/drawing/2014/main" id="{DF2DC5DE-BADD-4671-BAC5-0A554A3AD0B8}"/>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9793DD79-19B4-4B18-9A0C-7FC93A329B42}"/>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9EE16F1A-022E-4FC2-AE29-9A4E0E3CAC44}"/>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0A2D79E7-99BC-4B32-9DAA-F890E5E2507B}" type="slidenum">
              <a:rPr lang="es-ES" altLang="es-ES" smtClean="0">
                <a:latin typeface="Times New Roman" panose="02020603050405020304" pitchFamily="18" charset="0"/>
              </a:rPr>
              <a:pPr/>
              <a:t>41</a:t>
            </a:fld>
            <a:endParaRPr lang="es-ES" altLang="es-ES">
              <a:latin typeface="Times New Roman" panose="02020603050405020304" pitchFamily="18" charset="0"/>
            </a:endParaRPr>
          </a:p>
        </p:txBody>
      </p:sp>
      <p:sp>
        <p:nvSpPr>
          <p:cNvPr id="93187" name="Rectangle 2">
            <a:extLst>
              <a:ext uri="{FF2B5EF4-FFF2-40B4-BE49-F238E27FC236}">
                <a16:creationId xmlns:a16="http://schemas.microsoft.com/office/drawing/2014/main" id="{86E7F8B2-47C7-4468-868B-44AA6EF79463}"/>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FF3A754C-3A02-43F9-90A6-C3149FF39B75}"/>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9CE035F0-B6E7-498C-B2AC-10BEFB5B3B7A}"/>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8A2C964E-9288-414F-9D7C-1ACB3CFC7A39}" type="slidenum">
              <a:rPr lang="es-ES" altLang="es-ES" smtClean="0">
                <a:latin typeface="Times New Roman" panose="02020603050405020304" pitchFamily="18" charset="0"/>
              </a:rPr>
              <a:pPr/>
              <a:t>42</a:t>
            </a:fld>
            <a:endParaRPr lang="es-ES" altLang="es-ES">
              <a:latin typeface="Times New Roman" panose="02020603050405020304" pitchFamily="18" charset="0"/>
            </a:endParaRPr>
          </a:p>
        </p:txBody>
      </p:sp>
      <p:sp>
        <p:nvSpPr>
          <p:cNvPr id="95235" name="Rectangle 2">
            <a:extLst>
              <a:ext uri="{FF2B5EF4-FFF2-40B4-BE49-F238E27FC236}">
                <a16:creationId xmlns:a16="http://schemas.microsoft.com/office/drawing/2014/main" id="{7F9D4F97-FF46-4621-AF86-A124EE99D808}"/>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A0AF3978-9F25-49AD-A174-CCB5CA15A65B}"/>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9AC75DB6-3483-4EDB-899E-078CA1801F5D}"/>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F6728158-F73B-49E8-B43B-AF03F0CC3471}" type="slidenum">
              <a:rPr lang="es-ES" altLang="es-ES" smtClean="0">
                <a:latin typeface="Times New Roman" panose="02020603050405020304" pitchFamily="18" charset="0"/>
              </a:rPr>
              <a:pPr/>
              <a:t>43</a:t>
            </a:fld>
            <a:endParaRPr lang="es-ES" altLang="es-ES">
              <a:latin typeface="Times New Roman" panose="02020603050405020304" pitchFamily="18" charset="0"/>
            </a:endParaRPr>
          </a:p>
        </p:txBody>
      </p:sp>
      <p:sp>
        <p:nvSpPr>
          <p:cNvPr id="97283" name="Rectangle 2">
            <a:extLst>
              <a:ext uri="{FF2B5EF4-FFF2-40B4-BE49-F238E27FC236}">
                <a16:creationId xmlns:a16="http://schemas.microsoft.com/office/drawing/2014/main" id="{D689BBB6-9302-4A6F-9B34-05D15D9E1016}"/>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C272091B-5424-449E-B0AE-E1FED1D805BC}"/>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7C298CCD-E5F3-46F9-A220-580202BA54D1}"/>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DA7F3220-3AF5-4149-809B-5E2CF4286376}" type="slidenum">
              <a:rPr lang="es-ES" altLang="es-ES" smtClean="0">
                <a:latin typeface="Times New Roman" panose="02020603050405020304" pitchFamily="18" charset="0"/>
              </a:rPr>
              <a:pPr/>
              <a:t>44</a:t>
            </a:fld>
            <a:endParaRPr lang="es-ES" altLang="es-ES">
              <a:latin typeface="Times New Roman" panose="02020603050405020304" pitchFamily="18" charset="0"/>
            </a:endParaRPr>
          </a:p>
        </p:txBody>
      </p:sp>
      <p:sp>
        <p:nvSpPr>
          <p:cNvPr id="99331" name="Rectangle 2">
            <a:extLst>
              <a:ext uri="{FF2B5EF4-FFF2-40B4-BE49-F238E27FC236}">
                <a16:creationId xmlns:a16="http://schemas.microsoft.com/office/drawing/2014/main" id="{93B2A694-4248-4841-A60E-D5038B4F5099}"/>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853589EA-09F1-4D02-8A3C-89202592038A}"/>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8C3AB8EF-44FD-46A1-B374-501B3C6290F2}"/>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F3376FCD-DF56-4E69-A783-4C234238BB51}" type="slidenum">
              <a:rPr lang="es-ES" altLang="es-ES" smtClean="0">
                <a:latin typeface="Times New Roman" panose="02020603050405020304" pitchFamily="18" charset="0"/>
              </a:rPr>
              <a:pPr/>
              <a:t>45</a:t>
            </a:fld>
            <a:endParaRPr lang="es-ES" altLang="es-ES">
              <a:latin typeface="Times New Roman" panose="02020603050405020304" pitchFamily="18" charset="0"/>
            </a:endParaRPr>
          </a:p>
        </p:txBody>
      </p:sp>
      <p:sp>
        <p:nvSpPr>
          <p:cNvPr id="101379" name="Rectangle 2">
            <a:extLst>
              <a:ext uri="{FF2B5EF4-FFF2-40B4-BE49-F238E27FC236}">
                <a16:creationId xmlns:a16="http://schemas.microsoft.com/office/drawing/2014/main" id="{9B892970-914D-44B3-B6A5-1DB4C95FC7CA}"/>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9D0C593E-0536-489E-93B5-668193AB5FBC}"/>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27CD09C1-296B-40E5-86DC-5896B0A1FBB8}"/>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4CBE4CFF-D9A5-44FF-B70C-C90167E5D262}" type="slidenum">
              <a:rPr lang="es-ES" altLang="es-ES" smtClean="0">
                <a:latin typeface="Times New Roman" panose="02020603050405020304" pitchFamily="18" charset="0"/>
              </a:rPr>
              <a:pPr/>
              <a:t>46</a:t>
            </a:fld>
            <a:endParaRPr lang="es-ES" altLang="es-ES">
              <a:latin typeface="Times New Roman" panose="02020603050405020304" pitchFamily="18" charset="0"/>
            </a:endParaRPr>
          </a:p>
        </p:txBody>
      </p:sp>
      <p:sp>
        <p:nvSpPr>
          <p:cNvPr id="103427" name="Rectangle 2">
            <a:extLst>
              <a:ext uri="{FF2B5EF4-FFF2-40B4-BE49-F238E27FC236}">
                <a16:creationId xmlns:a16="http://schemas.microsoft.com/office/drawing/2014/main" id="{B47C3D0F-3405-4579-9855-D2E09783A529}"/>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62A986B8-45E9-4770-9FCF-C1C7107270C4}"/>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81D76376-0B0E-4699-B20A-F1A808CC4F95}"/>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EF42E286-477F-4302-9737-8FF52A1137D1}" type="slidenum">
              <a:rPr lang="es-ES" altLang="es-ES" smtClean="0">
                <a:latin typeface="Times New Roman" panose="02020603050405020304" pitchFamily="18" charset="0"/>
              </a:rPr>
              <a:pPr/>
              <a:t>47</a:t>
            </a:fld>
            <a:endParaRPr lang="es-ES" altLang="es-ES">
              <a:latin typeface="Times New Roman" panose="02020603050405020304" pitchFamily="18" charset="0"/>
            </a:endParaRPr>
          </a:p>
        </p:txBody>
      </p:sp>
      <p:sp>
        <p:nvSpPr>
          <p:cNvPr id="105475" name="Rectangle 2">
            <a:extLst>
              <a:ext uri="{FF2B5EF4-FFF2-40B4-BE49-F238E27FC236}">
                <a16:creationId xmlns:a16="http://schemas.microsoft.com/office/drawing/2014/main" id="{0304686E-4F83-4736-BEA4-716E407C259F}"/>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FAA1F165-59D5-4127-8E50-F1806D32E1DF}"/>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448EFF6-54E9-4462-8749-C7DB29C13559}"/>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8BCDAEF4-8ABF-4CA7-B724-D55674E1DE96}" type="slidenum">
              <a:rPr lang="es-ES" altLang="es-ES" smtClean="0">
                <a:latin typeface="Times New Roman" panose="02020603050405020304" pitchFamily="18" charset="0"/>
              </a:rPr>
              <a:pPr/>
              <a:t>48</a:t>
            </a:fld>
            <a:endParaRPr lang="es-ES" altLang="es-ES">
              <a:latin typeface="Times New Roman" panose="02020603050405020304" pitchFamily="18" charset="0"/>
            </a:endParaRPr>
          </a:p>
        </p:txBody>
      </p:sp>
      <p:sp>
        <p:nvSpPr>
          <p:cNvPr id="107523" name="Rectangle 2">
            <a:extLst>
              <a:ext uri="{FF2B5EF4-FFF2-40B4-BE49-F238E27FC236}">
                <a16:creationId xmlns:a16="http://schemas.microsoft.com/office/drawing/2014/main" id="{A36FDBBA-CAD3-4F57-8B54-1D1C50FFA100}"/>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D110CFD8-0878-45AB-A5CE-0966F0776750}"/>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541C56EC-37EB-4B06-A13E-8E83AB550B13}"/>
              </a:ext>
            </a:extLst>
          </p:cNvPr>
          <p:cNvSpPr>
            <a:spLocks noGrp="1" noChangeArrowheads="1"/>
          </p:cNvSpPr>
          <p:nvPr>
            <p:ph type="sldNum" sz="quarter" idx="5"/>
          </p:nvPr>
        </p:nvSpPr>
        <p:spPr>
          <a:noFill/>
        </p:spPr>
        <p:txBody>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fld id="{93DE520C-CE78-40DC-8B22-8979E3E50A2D}" type="slidenum">
              <a:rPr lang="es-ES" altLang="es-ES" smtClean="0">
                <a:latin typeface="Times New Roman" panose="02020603050405020304" pitchFamily="18" charset="0"/>
              </a:rPr>
              <a:pPr/>
              <a:t>49</a:t>
            </a:fld>
            <a:endParaRPr lang="es-ES" altLang="es-ES">
              <a:latin typeface="Times New Roman" panose="02020603050405020304" pitchFamily="18" charset="0"/>
            </a:endParaRPr>
          </a:p>
        </p:txBody>
      </p:sp>
      <p:sp>
        <p:nvSpPr>
          <p:cNvPr id="109571" name="Rectangle 2">
            <a:extLst>
              <a:ext uri="{FF2B5EF4-FFF2-40B4-BE49-F238E27FC236}">
                <a16:creationId xmlns:a16="http://schemas.microsoft.com/office/drawing/2014/main" id="{7D214BD5-CF94-482F-B565-401806380F97}"/>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72C5AE5E-ADFA-4F99-BB0C-7681D169B529}"/>
              </a:ext>
            </a:extLst>
          </p:cNvPr>
          <p:cNvSpPr>
            <a:spLocks noGrp="1" noChangeArrowheads="1"/>
          </p:cNvSpPr>
          <p:nvPr>
            <p:ph type="body" idx="1"/>
          </p:nvPr>
        </p:nvSpPr>
        <p:spPr>
          <a:noFill/>
        </p:spPr>
        <p:txBody>
          <a:bodyPr/>
          <a:lstStyle/>
          <a:p>
            <a:pPr eaLnBrk="1" hangingPunct="1"/>
            <a:r>
              <a:rPr lang="es-ES" altLang="es-ES"/>
              <a:t>Córdoba, 02 de Julio de 2002.</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8428D591-7E5A-4800-8402-B74CDD049CC7}"/>
              </a:ext>
            </a:extLst>
          </p:cNvPr>
          <p:cNvGrpSpPr>
            <a:grpSpLocks/>
          </p:cNvGrpSpPr>
          <p:nvPr/>
        </p:nvGrpSpPr>
        <p:grpSpPr bwMode="auto">
          <a:xfrm>
            <a:off x="0" y="0"/>
            <a:ext cx="9144000" cy="6858000"/>
            <a:chOff x="0" y="0"/>
            <a:chExt cx="9144677" cy="6858000"/>
          </a:xfrm>
        </p:grpSpPr>
        <p:pic>
          <p:nvPicPr>
            <p:cNvPr id="5" name="Picture 7" descr="SD-PanelTitle-R1.png">
              <a:extLst>
                <a:ext uri="{FF2B5EF4-FFF2-40B4-BE49-F238E27FC236}">
                  <a16:creationId xmlns:a16="http://schemas.microsoft.com/office/drawing/2014/main" id="{4A873210-AE23-4921-BAE9-FF4A6E75C6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a:extLst>
                <a:ext uri="{FF2B5EF4-FFF2-40B4-BE49-F238E27FC236}">
                  <a16:creationId xmlns:a16="http://schemas.microsoft.com/office/drawing/2014/main" id="{4034B284-FC22-4D38-98C9-79EF706063C0}"/>
                </a:ext>
              </a:extLst>
            </p:cNvPr>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a:extLst>
                <a:ext uri="{FF2B5EF4-FFF2-40B4-BE49-F238E27FC236}">
                  <a16:creationId xmlns:a16="http://schemas.microsoft.com/office/drawing/2014/main" id="{9128C584-DCD5-4330-99F6-FADF85A59291}"/>
                </a:ext>
              </a:extLst>
            </p:cNvPr>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a:extLst>
                <a:ext uri="{FF2B5EF4-FFF2-40B4-BE49-F238E27FC236}">
                  <a16:creationId xmlns:a16="http://schemas.microsoft.com/office/drawing/2014/main" id="{B7DEE171-5537-4F58-A44C-01D4C79D24B3}"/>
                </a:ext>
              </a:extLst>
            </p:cNvPr>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a:extLst>
              <a:ext uri="{FF2B5EF4-FFF2-40B4-BE49-F238E27FC236}">
                <a16:creationId xmlns:a16="http://schemas.microsoft.com/office/drawing/2014/main" id="{6FEF384B-F287-4DC5-9E2A-295DF4696C33}"/>
              </a:ext>
            </a:extLst>
          </p:cNvPr>
          <p:cNvCxnSpPr/>
          <p:nvPr/>
        </p:nvCxnSpPr>
        <p:spPr>
          <a:xfrm>
            <a:off x="2019300" y="3471863"/>
            <a:ext cx="511333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21934" y="3598327"/>
            <a:ext cx="5308866"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10" name="Date Placeholder 3">
            <a:extLst>
              <a:ext uri="{FF2B5EF4-FFF2-40B4-BE49-F238E27FC236}">
                <a16:creationId xmlns:a16="http://schemas.microsoft.com/office/drawing/2014/main" id="{7B9E8E23-78ED-4098-AF96-CC40F151F522}"/>
              </a:ext>
            </a:extLst>
          </p:cNvPr>
          <p:cNvSpPr>
            <a:spLocks noGrp="1"/>
          </p:cNvSpPr>
          <p:nvPr>
            <p:ph type="dt" sz="half" idx="10"/>
          </p:nvPr>
        </p:nvSpPr>
        <p:spPr>
          <a:xfrm>
            <a:off x="6065838" y="5054600"/>
            <a:ext cx="673100" cy="279400"/>
          </a:xfrm>
        </p:spPr>
        <p:txBody>
          <a:bodyPr/>
          <a:lstStyle>
            <a:lvl1pPr>
              <a:defRPr/>
            </a:lvl1pPr>
          </a:lstStyle>
          <a:p>
            <a:pPr>
              <a:defRPr/>
            </a:pPr>
            <a:endParaRPr lang="es-ES" altLang="es-ES"/>
          </a:p>
        </p:txBody>
      </p:sp>
      <p:sp>
        <p:nvSpPr>
          <p:cNvPr id="11" name="Footer Placeholder 4">
            <a:extLst>
              <a:ext uri="{FF2B5EF4-FFF2-40B4-BE49-F238E27FC236}">
                <a16:creationId xmlns:a16="http://schemas.microsoft.com/office/drawing/2014/main" id="{0E2C9C9E-CDFA-4EB5-BC5A-3BCA9BABDFA9}"/>
              </a:ext>
            </a:extLst>
          </p:cNvPr>
          <p:cNvSpPr>
            <a:spLocks noGrp="1"/>
          </p:cNvSpPr>
          <p:nvPr>
            <p:ph type="ftr" sz="quarter" idx="11"/>
          </p:nvPr>
        </p:nvSpPr>
        <p:spPr>
          <a:xfrm>
            <a:off x="1922463" y="5054600"/>
            <a:ext cx="4064000" cy="279400"/>
          </a:xfrm>
        </p:spPr>
        <p:txBody>
          <a:bodyPr/>
          <a:lstStyle>
            <a:lvl1pPr>
              <a:defRPr/>
            </a:lvl1pPr>
          </a:lstStyle>
          <a:p>
            <a:pPr>
              <a:defRPr/>
            </a:pPr>
            <a:endParaRPr lang="es-ES" altLang="es-ES"/>
          </a:p>
        </p:txBody>
      </p:sp>
      <p:sp>
        <p:nvSpPr>
          <p:cNvPr id="12" name="Slide Number Placeholder 5">
            <a:extLst>
              <a:ext uri="{FF2B5EF4-FFF2-40B4-BE49-F238E27FC236}">
                <a16:creationId xmlns:a16="http://schemas.microsoft.com/office/drawing/2014/main" id="{96AD32AF-FA11-4026-8124-C51AE42FC69D}"/>
              </a:ext>
            </a:extLst>
          </p:cNvPr>
          <p:cNvSpPr>
            <a:spLocks noGrp="1"/>
          </p:cNvSpPr>
          <p:nvPr>
            <p:ph type="sldNum" sz="quarter" idx="12"/>
          </p:nvPr>
        </p:nvSpPr>
        <p:spPr>
          <a:xfrm>
            <a:off x="6816725" y="5054600"/>
            <a:ext cx="414338" cy="279400"/>
          </a:xfrm>
        </p:spPr>
        <p:txBody>
          <a:bodyPr/>
          <a:lstStyle>
            <a:lvl1pPr>
              <a:defRPr/>
            </a:lvl1pPr>
          </a:lstStyle>
          <a:p>
            <a:pPr>
              <a:defRPr/>
            </a:pPr>
            <a:fld id="{F0804AD9-8EF0-4AC4-A603-B05AD3F72EA5}" type="slidenum">
              <a:rPr lang="es-ES" altLang="es-ES"/>
              <a:pPr>
                <a:defRPr/>
              </a:pPr>
              <a:t>‹Nº›</a:t>
            </a:fld>
            <a:endParaRPr lang="es-ES" altLang="es-ES"/>
          </a:p>
        </p:txBody>
      </p:sp>
    </p:spTree>
    <p:extLst>
      <p:ext uri="{BB962C8B-B14F-4D97-AF65-F5344CB8AC3E}">
        <p14:creationId xmlns:p14="http://schemas.microsoft.com/office/powerpoint/2010/main" val="1009212846"/>
      </p:ext>
    </p:extLst>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cxnSp>
        <p:nvCxnSpPr>
          <p:cNvPr id="4" name="Straight Connector 6">
            <a:extLst>
              <a:ext uri="{FF2B5EF4-FFF2-40B4-BE49-F238E27FC236}">
                <a16:creationId xmlns:a16="http://schemas.microsoft.com/office/drawing/2014/main" id="{D08F1D45-EFB8-4ABE-A140-520ED5ADD413}"/>
              </a:ext>
            </a:extLst>
          </p:cNvPr>
          <p:cNvCxnSpPr/>
          <p:nvPr/>
        </p:nvCxnSpPr>
        <p:spPr>
          <a:xfrm>
            <a:off x="1277938" y="235585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3">
            <a:extLst>
              <a:ext uri="{FF2B5EF4-FFF2-40B4-BE49-F238E27FC236}">
                <a16:creationId xmlns:a16="http://schemas.microsoft.com/office/drawing/2014/main" id="{EA834EB8-4B91-4277-A1FC-5D88F64846FF}"/>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4">
            <a:extLst>
              <a:ext uri="{FF2B5EF4-FFF2-40B4-BE49-F238E27FC236}">
                <a16:creationId xmlns:a16="http://schemas.microsoft.com/office/drawing/2014/main" id="{92CB5721-CDA2-4D2E-8743-D67D3CBB5170}"/>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5">
            <a:extLst>
              <a:ext uri="{FF2B5EF4-FFF2-40B4-BE49-F238E27FC236}">
                <a16:creationId xmlns:a16="http://schemas.microsoft.com/office/drawing/2014/main" id="{FA4B4CCF-D4D8-4477-8E56-B520C9AAD079}"/>
              </a:ext>
            </a:extLst>
          </p:cNvPr>
          <p:cNvSpPr>
            <a:spLocks noGrp="1"/>
          </p:cNvSpPr>
          <p:nvPr>
            <p:ph type="sldNum" sz="quarter" idx="12"/>
          </p:nvPr>
        </p:nvSpPr>
        <p:spPr/>
        <p:txBody>
          <a:bodyPr/>
          <a:lstStyle>
            <a:lvl1pPr>
              <a:defRPr/>
            </a:lvl1pPr>
          </a:lstStyle>
          <a:p>
            <a:pPr>
              <a:defRPr/>
            </a:pPr>
            <a:fld id="{90B74A1D-0ACF-402C-B24A-4A889B20CFC3}" type="slidenum">
              <a:rPr lang="es-ES" altLang="es-ES"/>
              <a:pPr>
                <a:defRPr/>
              </a:pPr>
              <a:t>‹Nº›</a:t>
            </a:fld>
            <a:endParaRPr lang="es-ES" altLang="es-ES"/>
          </a:p>
        </p:txBody>
      </p:sp>
    </p:spTree>
    <p:extLst>
      <p:ext uri="{BB962C8B-B14F-4D97-AF65-F5344CB8AC3E}">
        <p14:creationId xmlns:p14="http://schemas.microsoft.com/office/powerpoint/2010/main" val="3570864022"/>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cxnSp>
        <p:nvCxnSpPr>
          <p:cNvPr id="4" name="Straight Connector 30">
            <a:extLst>
              <a:ext uri="{FF2B5EF4-FFF2-40B4-BE49-F238E27FC236}">
                <a16:creationId xmlns:a16="http://schemas.microsoft.com/office/drawing/2014/main" id="{4B662BA3-CDF4-4733-8F9F-03A45D0DA34C}"/>
              </a:ext>
            </a:extLst>
          </p:cNvPr>
          <p:cNvCxnSpPr/>
          <p:nvPr/>
        </p:nvCxnSpPr>
        <p:spPr>
          <a:xfrm>
            <a:off x="1277938" y="3598863"/>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78465" y="3734859"/>
            <a:ext cx="6595534"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5" name="Date Placeholder 3">
            <a:extLst>
              <a:ext uri="{FF2B5EF4-FFF2-40B4-BE49-F238E27FC236}">
                <a16:creationId xmlns:a16="http://schemas.microsoft.com/office/drawing/2014/main" id="{60D444E0-CA44-4596-A070-06ABEB8FFD22}"/>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4">
            <a:extLst>
              <a:ext uri="{FF2B5EF4-FFF2-40B4-BE49-F238E27FC236}">
                <a16:creationId xmlns:a16="http://schemas.microsoft.com/office/drawing/2014/main" id="{03F58449-103E-4A89-848B-51240F933BD7}"/>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5">
            <a:extLst>
              <a:ext uri="{FF2B5EF4-FFF2-40B4-BE49-F238E27FC236}">
                <a16:creationId xmlns:a16="http://schemas.microsoft.com/office/drawing/2014/main" id="{B420A8FA-E6A2-4DE3-B4B8-FF2357C7004D}"/>
              </a:ext>
            </a:extLst>
          </p:cNvPr>
          <p:cNvSpPr>
            <a:spLocks noGrp="1"/>
          </p:cNvSpPr>
          <p:nvPr>
            <p:ph type="sldNum" sz="quarter" idx="12"/>
          </p:nvPr>
        </p:nvSpPr>
        <p:spPr/>
        <p:txBody>
          <a:bodyPr/>
          <a:lstStyle>
            <a:lvl1pPr>
              <a:defRPr/>
            </a:lvl1pPr>
          </a:lstStyle>
          <a:p>
            <a:pPr>
              <a:defRPr/>
            </a:pPr>
            <a:fld id="{769CB32B-7D34-4EA8-9510-71C1FB4B4E72}" type="slidenum">
              <a:rPr lang="es-ES" altLang="es-ES"/>
              <a:pPr>
                <a:defRPr/>
              </a:pPr>
              <a:t>‹Nº›</a:t>
            </a:fld>
            <a:endParaRPr lang="es-ES" altLang="es-ES"/>
          </a:p>
        </p:txBody>
      </p:sp>
    </p:spTree>
    <p:extLst>
      <p:ext uri="{BB962C8B-B14F-4D97-AF65-F5344CB8AC3E}">
        <p14:creationId xmlns:p14="http://schemas.microsoft.com/office/powerpoint/2010/main" val="1619749219"/>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cxnSp>
        <p:nvCxnSpPr>
          <p:cNvPr id="5" name="Straight Connector 7">
            <a:extLst>
              <a:ext uri="{FF2B5EF4-FFF2-40B4-BE49-F238E27FC236}">
                <a16:creationId xmlns:a16="http://schemas.microsoft.com/office/drawing/2014/main" id="{3A58C6EA-B35E-4E90-90E4-0DF12A1A4231}"/>
              </a:ext>
            </a:extLst>
          </p:cNvPr>
          <p:cNvCxnSpPr/>
          <p:nvPr/>
        </p:nvCxnSpPr>
        <p:spPr>
          <a:xfrm>
            <a:off x="1277938" y="235585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Date Placeholder 4">
            <a:extLst>
              <a:ext uri="{FF2B5EF4-FFF2-40B4-BE49-F238E27FC236}">
                <a16:creationId xmlns:a16="http://schemas.microsoft.com/office/drawing/2014/main" id="{A258FA7A-25A3-4C20-A260-0F8A8DFB8F47}"/>
              </a:ext>
            </a:extLst>
          </p:cNvPr>
          <p:cNvSpPr>
            <a:spLocks noGrp="1"/>
          </p:cNvSpPr>
          <p:nvPr>
            <p:ph type="dt" sz="half" idx="10"/>
          </p:nvPr>
        </p:nvSpPr>
        <p:spPr/>
        <p:txBody>
          <a:bodyPr/>
          <a:lstStyle>
            <a:lvl1pPr>
              <a:defRPr/>
            </a:lvl1pPr>
          </a:lstStyle>
          <a:p>
            <a:pPr>
              <a:defRPr/>
            </a:pPr>
            <a:endParaRPr lang="es-ES" altLang="es-ES"/>
          </a:p>
        </p:txBody>
      </p:sp>
      <p:sp>
        <p:nvSpPr>
          <p:cNvPr id="7" name="Footer Placeholder 5">
            <a:extLst>
              <a:ext uri="{FF2B5EF4-FFF2-40B4-BE49-F238E27FC236}">
                <a16:creationId xmlns:a16="http://schemas.microsoft.com/office/drawing/2014/main" id="{2006D005-2BD9-476B-B217-7B01A08B98C5}"/>
              </a:ext>
            </a:extLst>
          </p:cNvPr>
          <p:cNvSpPr>
            <a:spLocks noGrp="1"/>
          </p:cNvSpPr>
          <p:nvPr>
            <p:ph type="ftr" sz="quarter" idx="11"/>
          </p:nvPr>
        </p:nvSpPr>
        <p:spPr/>
        <p:txBody>
          <a:bodyPr/>
          <a:lstStyle>
            <a:lvl1pPr>
              <a:defRPr/>
            </a:lvl1pPr>
          </a:lstStyle>
          <a:p>
            <a:pPr>
              <a:defRPr/>
            </a:pPr>
            <a:endParaRPr lang="es-ES" altLang="es-ES"/>
          </a:p>
        </p:txBody>
      </p:sp>
      <p:sp>
        <p:nvSpPr>
          <p:cNvPr id="8" name="Slide Number Placeholder 6">
            <a:extLst>
              <a:ext uri="{FF2B5EF4-FFF2-40B4-BE49-F238E27FC236}">
                <a16:creationId xmlns:a16="http://schemas.microsoft.com/office/drawing/2014/main" id="{EF71776F-AAED-4C3D-870A-A9014B06C438}"/>
              </a:ext>
            </a:extLst>
          </p:cNvPr>
          <p:cNvSpPr>
            <a:spLocks noGrp="1"/>
          </p:cNvSpPr>
          <p:nvPr>
            <p:ph type="sldNum" sz="quarter" idx="12"/>
          </p:nvPr>
        </p:nvSpPr>
        <p:spPr/>
        <p:txBody>
          <a:bodyPr/>
          <a:lstStyle>
            <a:lvl1pPr>
              <a:defRPr/>
            </a:lvl1pPr>
          </a:lstStyle>
          <a:p>
            <a:pPr>
              <a:defRPr/>
            </a:pPr>
            <a:fld id="{738AB21C-4D48-45F2-81B2-81FC7CA43C52}" type="slidenum">
              <a:rPr lang="es-ES" altLang="es-ES"/>
              <a:pPr>
                <a:defRPr/>
              </a:pPr>
              <a:t>‹Nº›</a:t>
            </a:fld>
            <a:endParaRPr lang="es-ES" altLang="es-ES"/>
          </a:p>
        </p:txBody>
      </p:sp>
    </p:spTree>
    <p:extLst>
      <p:ext uri="{BB962C8B-B14F-4D97-AF65-F5344CB8AC3E}">
        <p14:creationId xmlns:p14="http://schemas.microsoft.com/office/powerpoint/2010/main" val="707567241"/>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cxnSp>
        <p:nvCxnSpPr>
          <p:cNvPr id="7" name="Straight Connector 40">
            <a:extLst>
              <a:ext uri="{FF2B5EF4-FFF2-40B4-BE49-F238E27FC236}">
                <a16:creationId xmlns:a16="http://schemas.microsoft.com/office/drawing/2014/main" id="{4E244D16-E12D-4DE4-8494-6B3406B0880C}"/>
              </a:ext>
            </a:extLst>
          </p:cNvPr>
          <p:cNvCxnSpPr/>
          <p:nvPr/>
        </p:nvCxnSpPr>
        <p:spPr>
          <a:xfrm>
            <a:off x="1277938" y="2354263"/>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6">
            <a:extLst>
              <a:ext uri="{FF2B5EF4-FFF2-40B4-BE49-F238E27FC236}">
                <a16:creationId xmlns:a16="http://schemas.microsoft.com/office/drawing/2014/main" id="{5436B0C9-5357-4982-88D1-16AC721F93BF}"/>
              </a:ext>
            </a:extLst>
          </p:cNvPr>
          <p:cNvSpPr>
            <a:spLocks noGrp="1"/>
          </p:cNvSpPr>
          <p:nvPr>
            <p:ph type="dt" sz="half" idx="10"/>
          </p:nvPr>
        </p:nvSpPr>
        <p:spPr/>
        <p:txBody>
          <a:bodyPr/>
          <a:lstStyle>
            <a:lvl1pPr>
              <a:defRPr/>
            </a:lvl1pPr>
          </a:lstStyle>
          <a:p>
            <a:pPr>
              <a:defRPr/>
            </a:pPr>
            <a:endParaRPr lang="es-ES" altLang="es-ES"/>
          </a:p>
        </p:txBody>
      </p:sp>
      <p:sp>
        <p:nvSpPr>
          <p:cNvPr id="9" name="Footer Placeholder 7">
            <a:extLst>
              <a:ext uri="{FF2B5EF4-FFF2-40B4-BE49-F238E27FC236}">
                <a16:creationId xmlns:a16="http://schemas.microsoft.com/office/drawing/2014/main" id="{B66EDCFE-85BE-4BE1-B974-34F0B6D14AF3}"/>
              </a:ext>
            </a:extLst>
          </p:cNvPr>
          <p:cNvSpPr>
            <a:spLocks noGrp="1"/>
          </p:cNvSpPr>
          <p:nvPr>
            <p:ph type="ftr" sz="quarter" idx="11"/>
          </p:nvPr>
        </p:nvSpPr>
        <p:spPr/>
        <p:txBody>
          <a:bodyPr/>
          <a:lstStyle>
            <a:lvl1pPr>
              <a:defRPr/>
            </a:lvl1pPr>
          </a:lstStyle>
          <a:p>
            <a:pPr>
              <a:defRPr/>
            </a:pPr>
            <a:endParaRPr lang="es-ES" altLang="es-ES"/>
          </a:p>
        </p:txBody>
      </p:sp>
      <p:sp>
        <p:nvSpPr>
          <p:cNvPr id="10" name="Slide Number Placeholder 8">
            <a:extLst>
              <a:ext uri="{FF2B5EF4-FFF2-40B4-BE49-F238E27FC236}">
                <a16:creationId xmlns:a16="http://schemas.microsoft.com/office/drawing/2014/main" id="{B6666B98-0130-4001-B05B-6673007C1225}"/>
              </a:ext>
            </a:extLst>
          </p:cNvPr>
          <p:cNvSpPr>
            <a:spLocks noGrp="1"/>
          </p:cNvSpPr>
          <p:nvPr>
            <p:ph type="sldNum" sz="quarter" idx="12"/>
          </p:nvPr>
        </p:nvSpPr>
        <p:spPr/>
        <p:txBody>
          <a:bodyPr/>
          <a:lstStyle>
            <a:lvl1pPr>
              <a:defRPr/>
            </a:lvl1pPr>
          </a:lstStyle>
          <a:p>
            <a:pPr>
              <a:defRPr/>
            </a:pPr>
            <a:fld id="{BD7006F9-9F6E-4941-B7C8-D89AB47A6BF7}" type="slidenum">
              <a:rPr lang="es-ES" altLang="es-ES"/>
              <a:pPr>
                <a:defRPr/>
              </a:pPr>
              <a:t>‹Nº›</a:t>
            </a:fld>
            <a:endParaRPr lang="es-ES" altLang="es-ES"/>
          </a:p>
        </p:txBody>
      </p:sp>
    </p:spTree>
    <p:extLst>
      <p:ext uri="{BB962C8B-B14F-4D97-AF65-F5344CB8AC3E}">
        <p14:creationId xmlns:p14="http://schemas.microsoft.com/office/powerpoint/2010/main" val="4211585882"/>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el título">
    <p:spTree>
      <p:nvGrpSpPr>
        <p:cNvPr id="1" name=""/>
        <p:cNvGrpSpPr/>
        <p:nvPr/>
      </p:nvGrpSpPr>
      <p:grpSpPr>
        <a:xfrm>
          <a:off x="0" y="0"/>
          <a:ext cx="0" cy="0"/>
          <a:chOff x="0" y="0"/>
          <a:chExt cx="0" cy="0"/>
        </a:xfrm>
      </p:grpSpPr>
      <p:cxnSp>
        <p:nvCxnSpPr>
          <p:cNvPr id="3" name="Straight Connector 13">
            <a:extLst>
              <a:ext uri="{FF2B5EF4-FFF2-40B4-BE49-F238E27FC236}">
                <a16:creationId xmlns:a16="http://schemas.microsoft.com/office/drawing/2014/main" id="{7203834A-70FE-4141-A8DC-EAB2ECE7F6C7}"/>
              </a:ext>
            </a:extLst>
          </p:cNvPr>
          <p:cNvCxnSpPr/>
          <p:nvPr/>
        </p:nvCxnSpPr>
        <p:spPr>
          <a:xfrm>
            <a:off x="1277938" y="2354263"/>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5" y="915337"/>
            <a:ext cx="6798735" cy="1303867"/>
          </a:xfrm>
        </p:spPr>
        <p:txBody>
          <a:bodyPr/>
          <a:lstStyle/>
          <a:p>
            <a:r>
              <a:rPr lang="es-ES"/>
              <a:t>Haga clic para modificar el estilo de título del patrón</a:t>
            </a:r>
            <a:endParaRPr lang="en-US" dirty="0"/>
          </a:p>
        </p:txBody>
      </p:sp>
      <p:sp>
        <p:nvSpPr>
          <p:cNvPr id="4" name="Date Placeholder 2">
            <a:extLst>
              <a:ext uri="{FF2B5EF4-FFF2-40B4-BE49-F238E27FC236}">
                <a16:creationId xmlns:a16="http://schemas.microsoft.com/office/drawing/2014/main" id="{698411A1-592E-4BFF-9494-D07179B1CEB6}"/>
              </a:ext>
            </a:extLst>
          </p:cNvPr>
          <p:cNvSpPr>
            <a:spLocks noGrp="1"/>
          </p:cNvSpPr>
          <p:nvPr>
            <p:ph type="dt" sz="half" idx="10"/>
          </p:nvPr>
        </p:nvSpPr>
        <p:spPr/>
        <p:txBody>
          <a:bodyPr/>
          <a:lstStyle>
            <a:lvl1pPr>
              <a:defRPr/>
            </a:lvl1pPr>
          </a:lstStyle>
          <a:p>
            <a:pPr>
              <a:defRPr/>
            </a:pPr>
            <a:endParaRPr lang="es-ES" altLang="es-ES"/>
          </a:p>
        </p:txBody>
      </p:sp>
      <p:sp>
        <p:nvSpPr>
          <p:cNvPr id="5" name="Footer Placeholder 3">
            <a:extLst>
              <a:ext uri="{FF2B5EF4-FFF2-40B4-BE49-F238E27FC236}">
                <a16:creationId xmlns:a16="http://schemas.microsoft.com/office/drawing/2014/main" id="{0422BB98-E2BC-47C0-9A2C-CCD4B71F798D}"/>
              </a:ext>
            </a:extLst>
          </p:cNvPr>
          <p:cNvSpPr>
            <a:spLocks noGrp="1"/>
          </p:cNvSpPr>
          <p:nvPr>
            <p:ph type="ftr" sz="quarter" idx="11"/>
          </p:nvPr>
        </p:nvSpPr>
        <p:spPr/>
        <p:txBody>
          <a:bodyPr/>
          <a:lstStyle>
            <a:lvl1pPr>
              <a:defRPr/>
            </a:lvl1pPr>
          </a:lstStyle>
          <a:p>
            <a:pPr>
              <a:defRPr/>
            </a:pPr>
            <a:endParaRPr lang="es-ES" altLang="es-ES"/>
          </a:p>
        </p:txBody>
      </p:sp>
      <p:sp>
        <p:nvSpPr>
          <p:cNvPr id="6" name="Slide Number Placeholder 4">
            <a:extLst>
              <a:ext uri="{FF2B5EF4-FFF2-40B4-BE49-F238E27FC236}">
                <a16:creationId xmlns:a16="http://schemas.microsoft.com/office/drawing/2014/main" id="{46227925-633D-4E0D-83BB-69F977FADAD6}"/>
              </a:ext>
            </a:extLst>
          </p:cNvPr>
          <p:cNvSpPr>
            <a:spLocks noGrp="1"/>
          </p:cNvSpPr>
          <p:nvPr>
            <p:ph type="sldNum" sz="quarter" idx="12"/>
          </p:nvPr>
        </p:nvSpPr>
        <p:spPr/>
        <p:txBody>
          <a:bodyPr/>
          <a:lstStyle>
            <a:lvl1pPr>
              <a:defRPr/>
            </a:lvl1pPr>
          </a:lstStyle>
          <a:p>
            <a:pPr>
              <a:defRPr/>
            </a:pPr>
            <a:fld id="{4032F349-6A6A-40CE-BD24-AE1C4B8E94EC}" type="slidenum">
              <a:rPr lang="es-ES" altLang="es-ES"/>
              <a:pPr>
                <a:defRPr/>
              </a:pPr>
              <a:t>‹Nº›</a:t>
            </a:fld>
            <a:endParaRPr lang="es-ES" altLang="es-ES"/>
          </a:p>
        </p:txBody>
      </p:sp>
    </p:spTree>
    <p:extLst>
      <p:ext uri="{BB962C8B-B14F-4D97-AF65-F5344CB8AC3E}">
        <p14:creationId xmlns:p14="http://schemas.microsoft.com/office/powerpoint/2010/main" val="125211519"/>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6A4443-A4C4-4AA0-864B-1A57B6550EEF}"/>
              </a:ext>
            </a:extLst>
          </p:cNvPr>
          <p:cNvSpPr>
            <a:spLocks noGrp="1"/>
          </p:cNvSpPr>
          <p:nvPr>
            <p:ph type="dt" sz="half" idx="10"/>
          </p:nvPr>
        </p:nvSpPr>
        <p:spPr/>
        <p:txBody>
          <a:bodyPr/>
          <a:lstStyle>
            <a:lvl1pPr>
              <a:defRPr/>
            </a:lvl1pPr>
          </a:lstStyle>
          <a:p>
            <a:pPr>
              <a:defRPr/>
            </a:pPr>
            <a:endParaRPr lang="es-ES" altLang="es-ES"/>
          </a:p>
        </p:txBody>
      </p:sp>
      <p:sp>
        <p:nvSpPr>
          <p:cNvPr id="3" name="Footer Placeholder 2">
            <a:extLst>
              <a:ext uri="{FF2B5EF4-FFF2-40B4-BE49-F238E27FC236}">
                <a16:creationId xmlns:a16="http://schemas.microsoft.com/office/drawing/2014/main" id="{B7747754-962D-47C2-B43D-3E4706385D7D}"/>
              </a:ext>
            </a:extLst>
          </p:cNvPr>
          <p:cNvSpPr>
            <a:spLocks noGrp="1"/>
          </p:cNvSpPr>
          <p:nvPr>
            <p:ph type="ftr" sz="quarter" idx="11"/>
          </p:nvPr>
        </p:nvSpPr>
        <p:spPr/>
        <p:txBody>
          <a:bodyPr/>
          <a:lstStyle>
            <a:lvl1pPr>
              <a:defRPr/>
            </a:lvl1pPr>
          </a:lstStyle>
          <a:p>
            <a:pPr>
              <a:defRPr/>
            </a:pPr>
            <a:endParaRPr lang="es-ES" altLang="es-ES"/>
          </a:p>
        </p:txBody>
      </p:sp>
      <p:sp>
        <p:nvSpPr>
          <p:cNvPr id="4" name="Slide Number Placeholder 3">
            <a:extLst>
              <a:ext uri="{FF2B5EF4-FFF2-40B4-BE49-F238E27FC236}">
                <a16:creationId xmlns:a16="http://schemas.microsoft.com/office/drawing/2014/main" id="{15805B10-ABB9-48F4-B3CB-6B62BDDEC52F}"/>
              </a:ext>
            </a:extLst>
          </p:cNvPr>
          <p:cNvSpPr>
            <a:spLocks noGrp="1"/>
          </p:cNvSpPr>
          <p:nvPr>
            <p:ph type="sldNum" sz="quarter" idx="12"/>
          </p:nvPr>
        </p:nvSpPr>
        <p:spPr/>
        <p:txBody>
          <a:bodyPr/>
          <a:lstStyle>
            <a:lvl1pPr>
              <a:defRPr/>
            </a:lvl1pPr>
          </a:lstStyle>
          <a:p>
            <a:pPr>
              <a:defRPr/>
            </a:pPr>
            <a:fld id="{E6F6B494-1299-4E59-835B-4A6567D4EE1C}" type="slidenum">
              <a:rPr lang="es-ES" altLang="es-ES"/>
              <a:pPr>
                <a:defRPr/>
              </a:pPr>
              <a:t>‹Nº›</a:t>
            </a:fld>
            <a:endParaRPr lang="es-ES" altLang="es-ES"/>
          </a:p>
        </p:txBody>
      </p:sp>
    </p:spTree>
    <p:extLst>
      <p:ext uri="{BB962C8B-B14F-4D97-AF65-F5344CB8AC3E}">
        <p14:creationId xmlns:p14="http://schemas.microsoft.com/office/powerpoint/2010/main" val="2150511379"/>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cxnSp>
        <p:nvCxnSpPr>
          <p:cNvPr id="5" name="Straight Connector 15">
            <a:extLst>
              <a:ext uri="{FF2B5EF4-FFF2-40B4-BE49-F238E27FC236}">
                <a16:creationId xmlns:a16="http://schemas.microsoft.com/office/drawing/2014/main" id="{8A89739B-230D-4BB4-B0A6-302CE3FBB292}"/>
              </a:ext>
            </a:extLst>
          </p:cNvPr>
          <p:cNvCxnSpPr/>
          <p:nvPr/>
        </p:nvCxnSpPr>
        <p:spPr>
          <a:xfrm>
            <a:off x="1277938" y="2913063"/>
            <a:ext cx="233362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76865" y="3031065"/>
            <a:ext cx="2536798"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6" name="Date Placeholder 4">
            <a:extLst>
              <a:ext uri="{FF2B5EF4-FFF2-40B4-BE49-F238E27FC236}">
                <a16:creationId xmlns:a16="http://schemas.microsoft.com/office/drawing/2014/main" id="{EE301C6E-F486-4506-94E9-B6DF123BE191}"/>
              </a:ext>
            </a:extLst>
          </p:cNvPr>
          <p:cNvSpPr>
            <a:spLocks noGrp="1"/>
          </p:cNvSpPr>
          <p:nvPr>
            <p:ph type="dt" sz="half" idx="10"/>
          </p:nvPr>
        </p:nvSpPr>
        <p:spPr/>
        <p:txBody>
          <a:bodyPr/>
          <a:lstStyle>
            <a:lvl1pPr>
              <a:defRPr/>
            </a:lvl1pPr>
          </a:lstStyle>
          <a:p>
            <a:pPr>
              <a:defRPr/>
            </a:pPr>
            <a:endParaRPr lang="es-ES" altLang="es-ES"/>
          </a:p>
        </p:txBody>
      </p:sp>
      <p:sp>
        <p:nvSpPr>
          <p:cNvPr id="7" name="Footer Placeholder 5">
            <a:extLst>
              <a:ext uri="{FF2B5EF4-FFF2-40B4-BE49-F238E27FC236}">
                <a16:creationId xmlns:a16="http://schemas.microsoft.com/office/drawing/2014/main" id="{E334BDB4-F17F-4308-A05E-E4DB08CAFF33}"/>
              </a:ext>
            </a:extLst>
          </p:cNvPr>
          <p:cNvSpPr>
            <a:spLocks noGrp="1"/>
          </p:cNvSpPr>
          <p:nvPr>
            <p:ph type="ftr" sz="quarter" idx="11"/>
          </p:nvPr>
        </p:nvSpPr>
        <p:spPr/>
        <p:txBody>
          <a:bodyPr/>
          <a:lstStyle>
            <a:lvl1pPr>
              <a:defRPr/>
            </a:lvl1pPr>
          </a:lstStyle>
          <a:p>
            <a:pPr>
              <a:defRPr/>
            </a:pPr>
            <a:endParaRPr lang="es-ES" altLang="es-ES"/>
          </a:p>
        </p:txBody>
      </p:sp>
      <p:sp>
        <p:nvSpPr>
          <p:cNvPr id="8" name="Slide Number Placeholder 6">
            <a:extLst>
              <a:ext uri="{FF2B5EF4-FFF2-40B4-BE49-F238E27FC236}">
                <a16:creationId xmlns:a16="http://schemas.microsoft.com/office/drawing/2014/main" id="{0D009D6D-750A-4BFE-ABDC-66B9547E8CDD}"/>
              </a:ext>
            </a:extLst>
          </p:cNvPr>
          <p:cNvSpPr>
            <a:spLocks noGrp="1"/>
          </p:cNvSpPr>
          <p:nvPr>
            <p:ph type="sldNum" sz="quarter" idx="12"/>
          </p:nvPr>
        </p:nvSpPr>
        <p:spPr/>
        <p:txBody>
          <a:bodyPr/>
          <a:lstStyle>
            <a:lvl1pPr>
              <a:defRPr/>
            </a:lvl1pPr>
          </a:lstStyle>
          <a:p>
            <a:pPr>
              <a:defRPr/>
            </a:pPr>
            <a:fld id="{E30A4624-827E-4765-BDAF-552B7666FE94}" type="slidenum">
              <a:rPr lang="es-ES" altLang="es-ES"/>
              <a:pPr>
                <a:defRPr/>
              </a:pPr>
              <a:t>‹Nº›</a:t>
            </a:fld>
            <a:endParaRPr lang="es-ES" altLang="es-ES"/>
          </a:p>
        </p:txBody>
      </p:sp>
    </p:spTree>
    <p:extLst>
      <p:ext uri="{BB962C8B-B14F-4D97-AF65-F5344CB8AC3E}">
        <p14:creationId xmlns:p14="http://schemas.microsoft.com/office/powerpoint/2010/main" val="3941403882"/>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noProof="0"/>
              <a:t>Haga clic en el icono para agregar una imagen</a:t>
            </a:r>
            <a:endParaRPr lang="en-US" noProof="0" dirty="0"/>
          </a:p>
        </p:txBody>
      </p:sp>
      <p:sp>
        <p:nvSpPr>
          <p:cNvPr id="4" name="Text Placeholder 3"/>
          <p:cNvSpPr>
            <a:spLocks noGrp="1"/>
          </p:cNvSpPr>
          <p:nvPr>
            <p:ph type="body" sz="half" idx="2"/>
          </p:nvPr>
        </p:nvSpPr>
        <p:spPr>
          <a:xfrm>
            <a:off x="1176865" y="3255432"/>
            <a:ext cx="363220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a:extLst>
              <a:ext uri="{FF2B5EF4-FFF2-40B4-BE49-F238E27FC236}">
                <a16:creationId xmlns:a16="http://schemas.microsoft.com/office/drawing/2014/main" id="{276F1261-5D7B-4C9D-A2AD-8D902C319D37}"/>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5">
            <a:extLst>
              <a:ext uri="{FF2B5EF4-FFF2-40B4-BE49-F238E27FC236}">
                <a16:creationId xmlns:a16="http://schemas.microsoft.com/office/drawing/2014/main" id="{106628FC-E6E3-48BE-9C86-C7FB05049753}"/>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6">
            <a:extLst>
              <a:ext uri="{FF2B5EF4-FFF2-40B4-BE49-F238E27FC236}">
                <a16:creationId xmlns:a16="http://schemas.microsoft.com/office/drawing/2014/main" id="{6B62F468-D42A-4132-9A5C-118B3D086FE4}"/>
              </a:ext>
            </a:extLst>
          </p:cNvPr>
          <p:cNvSpPr>
            <a:spLocks noGrp="1"/>
          </p:cNvSpPr>
          <p:nvPr>
            <p:ph type="sldNum" sz="quarter" idx="12"/>
          </p:nvPr>
        </p:nvSpPr>
        <p:spPr/>
        <p:txBody>
          <a:bodyPr/>
          <a:lstStyle>
            <a:lvl1pPr>
              <a:defRPr/>
            </a:lvl1pPr>
          </a:lstStyle>
          <a:p>
            <a:pPr>
              <a:defRPr/>
            </a:pPr>
            <a:fld id="{709DCF62-A99F-4A08-A023-CBCA68A0184A}" type="slidenum">
              <a:rPr lang="es-ES" altLang="es-ES"/>
              <a:pPr>
                <a:defRPr/>
              </a:pPr>
              <a:t>‹Nº›</a:t>
            </a:fld>
            <a:endParaRPr lang="es-ES" altLang="es-ES"/>
          </a:p>
        </p:txBody>
      </p:sp>
    </p:spTree>
    <p:extLst>
      <p:ext uri="{BB962C8B-B14F-4D97-AF65-F5344CB8AC3E}">
        <p14:creationId xmlns:p14="http://schemas.microsoft.com/office/powerpoint/2010/main" val="3961614161"/>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noProof="0"/>
              <a:t>Haga clic en el icono para agregar una imagen</a:t>
            </a:r>
            <a:endParaRPr lang="en-US" noProof="0" dirty="0"/>
          </a:p>
        </p:txBody>
      </p:sp>
      <p:sp>
        <p:nvSpPr>
          <p:cNvPr id="4" name="Text Placeholder 3"/>
          <p:cNvSpPr>
            <a:spLocks noGrp="1"/>
          </p:cNvSpPr>
          <p:nvPr>
            <p:ph type="body" sz="half" idx="2"/>
          </p:nvPr>
        </p:nvSpPr>
        <p:spPr>
          <a:xfrm>
            <a:off x="1176866" y="5382153"/>
            <a:ext cx="6798734"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a:extLst>
              <a:ext uri="{FF2B5EF4-FFF2-40B4-BE49-F238E27FC236}">
                <a16:creationId xmlns:a16="http://schemas.microsoft.com/office/drawing/2014/main" id="{241BD7D6-0F1C-478C-B2E3-6337406B9A92}"/>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5">
            <a:extLst>
              <a:ext uri="{FF2B5EF4-FFF2-40B4-BE49-F238E27FC236}">
                <a16:creationId xmlns:a16="http://schemas.microsoft.com/office/drawing/2014/main" id="{EA88CD0B-E134-4285-84E0-14816C48BC7E}"/>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6">
            <a:extLst>
              <a:ext uri="{FF2B5EF4-FFF2-40B4-BE49-F238E27FC236}">
                <a16:creationId xmlns:a16="http://schemas.microsoft.com/office/drawing/2014/main" id="{87075836-2F5F-4EFC-8823-D471CF43486C}"/>
              </a:ext>
            </a:extLst>
          </p:cNvPr>
          <p:cNvSpPr>
            <a:spLocks noGrp="1"/>
          </p:cNvSpPr>
          <p:nvPr>
            <p:ph type="sldNum" sz="quarter" idx="12"/>
          </p:nvPr>
        </p:nvSpPr>
        <p:spPr/>
        <p:txBody>
          <a:bodyPr/>
          <a:lstStyle>
            <a:lvl1pPr>
              <a:defRPr/>
            </a:lvl1pPr>
          </a:lstStyle>
          <a:p>
            <a:pPr>
              <a:defRPr/>
            </a:pPr>
            <a:fld id="{DDA59616-8F8F-4588-8C7E-3C498797246A}" type="slidenum">
              <a:rPr lang="es-ES" altLang="es-ES"/>
              <a:pPr>
                <a:defRPr/>
              </a:pPr>
              <a:t>‹Nº›</a:t>
            </a:fld>
            <a:endParaRPr lang="es-ES" altLang="es-ES"/>
          </a:p>
        </p:txBody>
      </p:sp>
    </p:spTree>
    <p:extLst>
      <p:ext uri="{BB962C8B-B14F-4D97-AF65-F5344CB8AC3E}">
        <p14:creationId xmlns:p14="http://schemas.microsoft.com/office/powerpoint/2010/main" val="23213755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cxnSp>
        <p:nvCxnSpPr>
          <p:cNvPr id="4" name="Straight Connector 14">
            <a:extLst>
              <a:ext uri="{FF2B5EF4-FFF2-40B4-BE49-F238E27FC236}">
                <a16:creationId xmlns:a16="http://schemas.microsoft.com/office/drawing/2014/main" id="{051ADC88-1E81-4B9B-B9EB-821B9D926E09}"/>
              </a:ext>
            </a:extLst>
          </p:cNvPr>
          <p:cNvCxnSpPr/>
          <p:nvPr/>
        </p:nvCxnSpPr>
        <p:spPr>
          <a:xfrm>
            <a:off x="1277938" y="4140200"/>
            <a:ext cx="660717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06873"/>
            <a:ext cx="6798734" cy="3097860"/>
          </a:xfrm>
        </p:spPr>
        <p:txBody>
          <a:bodyP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5" name="Date Placeholder 3">
            <a:extLst>
              <a:ext uri="{FF2B5EF4-FFF2-40B4-BE49-F238E27FC236}">
                <a16:creationId xmlns:a16="http://schemas.microsoft.com/office/drawing/2014/main" id="{FE45A0DC-093E-47E7-B294-88FABE4B66CC}"/>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4">
            <a:extLst>
              <a:ext uri="{FF2B5EF4-FFF2-40B4-BE49-F238E27FC236}">
                <a16:creationId xmlns:a16="http://schemas.microsoft.com/office/drawing/2014/main" id="{19CAACB2-2C83-49A1-84DC-8FA7F033AAFD}"/>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5">
            <a:extLst>
              <a:ext uri="{FF2B5EF4-FFF2-40B4-BE49-F238E27FC236}">
                <a16:creationId xmlns:a16="http://schemas.microsoft.com/office/drawing/2014/main" id="{1866FD31-9E90-46F8-90A6-22D9F9E5AB8E}"/>
              </a:ext>
            </a:extLst>
          </p:cNvPr>
          <p:cNvSpPr>
            <a:spLocks noGrp="1"/>
          </p:cNvSpPr>
          <p:nvPr>
            <p:ph type="sldNum" sz="quarter" idx="12"/>
          </p:nvPr>
        </p:nvSpPr>
        <p:spPr/>
        <p:txBody>
          <a:bodyPr/>
          <a:lstStyle>
            <a:lvl1pPr>
              <a:defRPr/>
            </a:lvl1pPr>
          </a:lstStyle>
          <a:p>
            <a:pPr>
              <a:defRPr/>
            </a:pPr>
            <a:fld id="{9368C51C-2638-48B5-83E4-8645039F2BEA}" type="slidenum">
              <a:rPr lang="es-ES" altLang="es-ES"/>
              <a:pPr>
                <a:defRPr/>
              </a:pPr>
              <a:t>‹Nº›</a:t>
            </a:fld>
            <a:endParaRPr lang="es-ES" altLang="es-ES"/>
          </a:p>
        </p:txBody>
      </p:sp>
    </p:spTree>
    <p:extLst>
      <p:ext uri="{BB962C8B-B14F-4D97-AF65-F5344CB8AC3E}">
        <p14:creationId xmlns:p14="http://schemas.microsoft.com/office/powerpoint/2010/main" val="277700841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AF2B6894-BA69-435D-B514-E0A07DBE48D4}"/>
              </a:ext>
            </a:extLst>
          </p:cNvPr>
          <p:cNvSpPr txBox="1">
            <a:spLocks noChangeArrowheads="1"/>
          </p:cNvSpPr>
          <p:nvPr/>
        </p:nvSpPr>
        <p:spPr bwMode="auto">
          <a:xfrm>
            <a:off x="849313" y="9048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defRPr/>
            </a:pPr>
            <a:r>
              <a:rPr lang="en-US" altLang="es-ES" sz="7200"/>
              <a:t>“</a:t>
            </a:r>
          </a:p>
        </p:txBody>
      </p:sp>
      <p:sp>
        <p:nvSpPr>
          <p:cNvPr id="6" name="TextBox 14">
            <a:extLst>
              <a:ext uri="{FF2B5EF4-FFF2-40B4-BE49-F238E27FC236}">
                <a16:creationId xmlns:a16="http://schemas.microsoft.com/office/drawing/2014/main" id="{B789D61D-1461-4F02-90B2-872FF9D15CB6}"/>
              </a:ext>
            </a:extLst>
          </p:cNvPr>
          <p:cNvSpPr txBox="1">
            <a:spLocks noChangeArrowheads="1"/>
          </p:cNvSpPr>
          <p:nvPr/>
        </p:nvSpPr>
        <p:spPr bwMode="auto">
          <a:xfrm>
            <a:off x="7634288" y="2827338"/>
            <a:ext cx="4572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algn="r" eaLnBrk="1" hangingPunct="1">
              <a:defRPr/>
            </a:pPr>
            <a:r>
              <a:rPr lang="en-US" altLang="es-ES" sz="7200"/>
              <a:t>”</a:t>
            </a:r>
          </a:p>
        </p:txBody>
      </p:sp>
      <p:cxnSp>
        <p:nvCxnSpPr>
          <p:cNvPr id="7" name="Straight Connector 18">
            <a:extLst>
              <a:ext uri="{FF2B5EF4-FFF2-40B4-BE49-F238E27FC236}">
                <a16:creationId xmlns:a16="http://schemas.microsoft.com/office/drawing/2014/main" id="{5124E8E1-965B-47C0-87BE-779FF2907AD7}"/>
              </a:ext>
            </a:extLst>
          </p:cNvPr>
          <p:cNvCxnSpPr/>
          <p:nvPr/>
        </p:nvCxnSpPr>
        <p:spPr>
          <a:xfrm>
            <a:off x="1277938" y="414020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334333" y="982132"/>
            <a:ext cx="6400250" cy="2370668"/>
          </a:xfrm>
        </p:spPr>
        <p:txBody>
          <a:bodyP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8" name="Date Placeholder 3">
            <a:extLst>
              <a:ext uri="{FF2B5EF4-FFF2-40B4-BE49-F238E27FC236}">
                <a16:creationId xmlns:a16="http://schemas.microsoft.com/office/drawing/2014/main" id="{7C28676C-4D2A-4605-891C-866B697CF54D}"/>
              </a:ext>
            </a:extLst>
          </p:cNvPr>
          <p:cNvSpPr>
            <a:spLocks noGrp="1"/>
          </p:cNvSpPr>
          <p:nvPr>
            <p:ph type="dt" sz="half" idx="14"/>
          </p:nvPr>
        </p:nvSpPr>
        <p:spPr/>
        <p:txBody>
          <a:bodyPr/>
          <a:lstStyle>
            <a:lvl1pPr>
              <a:defRPr/>
            </a:lvl1pPr>
          </a:lstStyle>
          <a:p>
            <a:pPr>
              <a:defRPr/>
            </a:pPr>
            <a:endParaRPr lang="es-ES" altLang="es-ES"/>
          </a:p>
        </p:txBody>
      </p:sp>
      <p:sp>
        <p:nvSpPr>
          <p:cNvPr id="9" name="Footer Placeholder 4">
            <a:extLst>
              <a:ext uri="{FF2B5EF4-FFF2-40B4-BE49-F238E27FC236}">
                <a16:creationId xmlns:a16="http://schemas.microsoft.com/office/drawing/2014/main" id="{B760EBBD-3DFF-4D7F-BA2C-85D338EC5A08}"/>
              </a:ext>
            </a:extLst>
          </p:cNvPr>
          <p:cNvSpPr>
            <a:spLocks noGrp="1"/>
          </p:cNvSpPr>
          <p:nvPr>
            <p:ph type="ftr" sz="quarter" idx="15"/>
          </p:nvPr>
        </p:nvSpPr>
        <p:spPr/>
        <p:txBody>
          <a:bodyPr/>
          <a:lstStyle>
            <a:lvl1pPr>
              <a:defRPr/>
            </a:lvl1pPr>
          </a:lstStyle>
          <a:p>
            <a:pPr>
              <a:defRPr/>
            </a:pPr>
            <a:endParaRPr lang="es-ES" altLang="es-ES"/>
          </a:p>
        </p:txBody>
      </p:sp>
      <p:sp>
        <p:nvSpPr>
          <p:cNvPr id="11" name="Slide Number Placeholder 5">
            <a:extLst>
              <a:ext uri="{FF2B5EF4-FFF2-40B4-BE49-F238E27FC236}">
                <a16:creationId xmlns:a16="http://schemas.microsoft.com/office/drawing/2014/main" id="{476E422F-AAFE-4A78-8426-AAFD1806054C}"/>
              </a:ext>
            </a:extLst>
          </p:cNvPr>
          <p:cNvSpPr>
            <a:spLocks noGrp="1"/>
          </p:cNvSpPr>
          <p:nvPr>
            <p:ph type="sldNum" sz="quarter" idx="16"/>
          </p:nvPr>
        </p:nvSpPr>
        <p:spPr/>
        <p:txBody>
          <a:bodyPr/>
          <a:lstStyle>
            <a:lvl1pPr>
              <a:defRPr/>
            </a:lvl1pPr>
          </a:lstStyle>
          <a:p>
            <a:pPr>
              <a:defRPr/>
            </a:pPr>
            <a:fld id="{3ED4E2BC-E2C7-4E5C-9356-3117458F939B}" type="slidenum">
              <a:rPr lang="es-ES" altLang="es-ES"/>
              <a:pPr>
                <a:defRPr/>
              </a:pPr>
              <a:t>‹Nº›</a:t>
            </a:fld>
            <a:endParaRPr lang="es-ES" altLang="es-ES"/>
          </a:p>
        </p:txBody>
      </p:sp>
    </p:spTree>
    <p:extLst>
      <p:ext uri="{BB962C8B-B14F-4D97-AF65-F5344CB8AC3E}">
        <p14:creationId xmlns:p14="http://schemas.microsoft.com/office/powerpoint/2010/main" val="230627851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6868" y="4777381"/>
            <a:ext cx="6798730"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a:extLst>
              <a:ext uri="{FF2B5EF4-FFF2-40B4-BE49-F238E27FC236}">
                <a16:creationId xmlns:a16="http://schemas.microsoft.com/office/drawing/2014/main" id="{84FCC5A6-8943-4B19-8C03-915F8F4E41F3}"/>
              </a:ext>
            </a:extLst>
          </p:cNvPr>
          <p:cNvSpPr>
            <a:spLocks noGrp="1"/>
          </p:cNvSpPr>
          <p:nvPr>
            <p:ph type="dt" sz="half" idx="10"/>
          </p:nvPr>
        </p:nvSpPr>
        <p:spPr/>
        <p:txBody>
          <a:bodyPr/>
          <a:lstStyle>
            <a:lvl1pPr>
              <a:defRPr/>
            </a:lvl1pPr>
          </a:lstStyle>
          <a:p>
            <a:pPr>
              <a:defRPr/>
            </a:pPr>
            <a:endParaRPr lang="es-ES" altLang="es-ES"/>
          </a:p>
        </p:txBody>
      </p:sp>
      <p:sp>
        <p:nvSpPr>
          <p:cNvPr id="5" name="Footer Placeholder 4">
            <a:extLst>
              <a:ext uri="{FF2B5EF4-FFF2-40B4-BE49-F238E27FC236}">
                <a16:creationId xmlns:a16="http://schemas.microsoft.com/office/drawing/2014/main" id="{D195DF8D-50A3-49AA-BA0E-ACEAAFD3B700}"/>
              </a:ext>
            </a:extLst>
          </p:cNvPr>
          <p:cNvSpPr>
            <a:spLocks noGrp="1"/>
          </p:cNvSpPr>
          <p:nvPr>
            <p:ph type="ftr" sz="quarter" idx="11"/>
          </p:nvPr>
        </p:nvSpPr>
        <p:spPr/>
        <p:txBody>
          <a:bodyPr/>
          <a:lstStyle>
            <a:lvl1pPr>
              <a:defRPr/>
            </a:lvl1pPr>
          </a:lstStyle>
          <a:p>
            <a:pPr>
              <a:defRPr/>
            </a:pPr>
            <a:endParaRPr lang="es-ES" altLang="es-ES"/>
          </a:p>
        </p:txBody>
      </p:sp>
      <p:sp>
        <p:nvSpPr>
          <p:cNvPr id="6" name="Slide Number Placeholder 5">
            <a:extLst>
              <a:ext uri="{FF2B5EF4-FFF2-40B4-BE49-F238E27FC236}">
                <a16:creationId xmlns:a16="http://schemas.microsoft.com/office/drawing/2014/main" id="{BEFD6AB1-B0BF-442B-8D6E-EDDDA77FFA76}"/>
              </a:ext>
            </a:extLst>
          </p:cNvPr>
          <p:cNvSpPr>
            <a:spLocks noGrp="1"/>
          </p:cNvSpPr>
          <p:nvPr>
            <p:ph type="sldNum" sz="quarter" idx="12"/>
          </p:nvPr>
        </p:nvSpPr>
        <p:spPr/>
        <p:txBody>
          <a:bodyPr/>
          <a:lstStyle>
            <a:lvl1pPr>
              <a:defRPr/>
            </a:lvl1pPr>
          </a:lstStyle>
          <a:p>
            <a:pPr>
              <a:defRPr/>
            </a:pPr>
            <a:fld id="{91E50D8E-104D-4B2E-A48B-626C4D5EAA84}" type="slidenum">
              <a:rPr lang="es-ES" altLang="es-ES"/>
              <a:pPr>
                <a:defRPr/>
              </a:pPr>
              <a:t>‹Nº›</a:t>
            </a:fld>
            <a:endParaRPr lang="es-ES" altLang="es-ES"/>
          </a:p>
        </p:txBody>
      </p:sp>
    </p:spTree>
    <p:extLst>
      <p:ext uri="{BB962C8B-B14F-4D97-AF65-F5344CB8AC3E}">
        <p14:creationId xmlns:p14="http://schemas.microsoft.com/office/powerpoint/2010/main" val="95795186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itar la tarjeta de nombre">
    <p:spTree>
      <p:nvGrpSpPr>
        <p:cNvPr id="1" name=""/>
        <p:cNvGrpSpPr/>
        <p:nvPr/>
      </p:nvGrpSpPr>
      <p:grpSpPr>
        <a:xfrm>
          <a:off x="0" y="0"/>
          <a:ext cx="0" cy="0"/>
          <a:chOff x="0" y="0"/>
          <a:chExt cx="0" cy="0"/>
        </a:xfrm>
      </p:grpSpPr>
      <p:sp>
        <p:nvSpPr>
          <p:cNvPr id="5" name="TextBox 11">
            <a:extLst>
              <a:ext uri="{FF2B5EF4-FFF2-40B4-BE49-F238E27FC236}">
                <a16:creationId xmlns:a16="http://schemas.microsoft.com/office/drawing/2014/main" id="{6F4A224F-D9FB-4A88-8299-FC49023A67C3}"/>
              </a:ext>
            </a:extLst>
          </p:cNvPr>
          <p:cNvSpPr txBox="1">
            <a:spLocks noChangeArrowheads="1"/>
          </p:cNvSpPr>
          <p:nvPr/>
        </p:nvSpPr>
        <p:spPr bwMode="auto">
          <a:xfrm>
            <a:off x="877888" y="896938"/>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defRPr/>
            </a:pPr>
            <a:r>
              <a:rPr lang="en-US" altLang="es-ES" sz="8000"/>
              <a:t>“</a:t>
            </a:r>
          </a:p>
        </p:txBody>
      </p:sp>
      <p:sp>
        <p:nvSpPr>
          <p:cNvPr id="6" name="TextBox 12">
            <a:extLst>
              <a:ext uri="{FF2B5EF4-FFF2-40B4-BE49-F238E27FC236}">
                <a16:creationId xmlns:a16="http://schemas.microsoft.com/office/drawing/2014/main" id="{9A30B9D0-AA80-4CD6-9370-FF8944488796}"/>
              </a:ext>
            </a:extLst>
          </p:cNvPr>
          <p:cNvSpPr txBox="1">
            <a:spLocks noChangeArrowheads="1"/>
          </p:cNvSpPr>
          <p:nvPr/>
        </p:nvSpPr>
        <p:spPr bwMode="auto">
          <a:xfrm>
            <a:off x="7650163" y="2608263"/>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algn="r" eaLnBrk="1" hangingPunct="1">
              <a:defRPr/>
            </a:pPr>
            <a:r>
              <a:rPr lang="en-US" altLang="es-ES" sz="8000"/>
              <a:t>”</a:t>
            </a:r>
          </a:p>
        </p:txBody>
      </p:sp>
      <p:cxnSp>
        <p:nvCxnSpPr>
          <p:cNvPr id="7" name="Straight Connector 25">
            <a:extLst>
              <a:ext uri="{FF2B5EF4-FFF2-40B4-BE49-F238E27FC236}">
                <a16:creationId xmlns:a16="http://schemas.microsoft.com/office/drawing/2014/main" id="{CF4E27F9-2509-4388-BC88-83280A19CA5C}"/>
              </a:ext>
            </a:extLst>
          </p:cNvPr>
          <p:cNvCxnSpPr/>
          <p:nvPr/>
        </p:nvCxnSpPr>
        <p:spPr>
          <a:xfrm>
            <a:off x="1277938" y="342900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409416" y="982132"/>
            <a:ext cx="6325168" cy="2243668"/>
          </a:xfrm>
        </p:spPr>
        <p:txBody>
          <a:bodyP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176865" y="4529667"/>
            <a:ext cx="6798736"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8" name="Date Placeholder 3">
            <a:extLst>
              <a:ext uri="{FF2B5EF4-FFF2-40B4-BE49-F238E27FC236}">
                <a16:creationId xmlns:a16="http://schemas.microsoft.com/office/drawing/2014/main" id="{68D6BADD-F6B5-4DC7-A050-03FE8095B5A3}"/>
              </a:ext>
            </a:extLst>
          </p:cNvPr>
          <p:cNvSpPr>
            <a:spLocks noGrp="1"/>
          </p:cNvSpPr>
          <p:nvPr>
            <p:ph type="dt" sz="half" idx="14"/>
          </p:nvPr>
        </p:nvSpPr>
        <p:spPr/>
        <p:txBody>
          <a:bodyPr/>
          <a:lstStyle>
            <a:lvl1pPr>
              <a:defRPr/>
            </a:lvl1pPr>
          </a:lstStyle>
          <a:p>
            <a:pPr>
              <a:defRPr/>
            </a:pPr>
            <a:endParaRPr lang="es-ES" altLang="es-ES"/>
          </a:p>
        </p:txBody>
      </p:sp>
      <p:sp>
        <p:nvSpPr>
          <p:cNvPr id="9" name="Footer Placeholder 4">
            <a:extLst>
              <a:ext uri="{FF2B5EF4-FFF2-40B4-BE49-F238E27FC236}">
                <a16:creationId xmlns:a16="http://schemas.microsoft.com/office/drawing/2014/main" id="{2905B775-E670-4F23-B38C-B10484C45310}"/>
              </a:ext>
            </a:extLst>
          </p:cNvPr>
          <p:cNvSpPr>
            <a:spLocks noGrp="1"/>
          </p:cNvSpPr>
          <p:nvPr>
            <p:ph type="ftr" sz="quarter" idx="15"/>
          </p:nvPr>
        </p:nvSpPr>
        <p:spPr/>
        <p:txBody>
          <a:bodyPr/>
          <a:lstStyle>
            <a:lvl1pPr>
              <a:defRPr/>
            </a:lvl1pPr>
          </a:lstStyle>
          <a:p>
            <a:pPr>
              <a:defRPr/>
            </a:pPr>
            <a:endParaRPr lang="es-ES" altLang="es-ES"/>
          </a:p>
        </p:txBody>
      </p:sp>
      <p:sp>
        <p:nvSpPr>
          <p:cNvPr id="10" name="Slide Number Placeholder 5">
            <a:extLst>
              <a:ext uri="{FF2B5EF4-FFF2-40B4-BE49-F238E27FC236}">
                <a16:creationId xmlns:a16="http://schemas.microsoft.com/office/drawing/2014/main" id="{0F2E6802-5F93-4080-AC25-91150BE722D1}"/>
              </a:ext>
            </a:extLst>
          </p:cNvPr>
          <p:cNvSpPr>
            <a:spLocks noGrp="1"/>
          </p:cNvSpPr>
          <p:nvPr>
            <p:ph type="sldNum" sz="quarter" idx="16"/>
          </p:nvPr>
        </p:nvSpPr>
        <p:spPr/>
        <p:txBody>
          <a:bodyPr/>
          <a:lstStyle>
            <a:lvl1pPr>
              <a:defRPr/>
            </a:lvl1pPr>
          </a:lstStyle>
          <a:p>
            <a:pPr>
              <a:defRPr/>
            </a:pPr>
            <a:fld id="{AFA0FAD2-2A92-4D9A-843A-731B41584E18}" type="slidenum">
              <a:rPr lang="es-ES" altLang="es-ES"/>
              <a:pPr>
                <a:defRPr/>
              </a:pPr>
              <a:t>‹Nº›</a:t>
            </a:fld>
            <a:endParaRPr lang="es-ES" altLang="es-ES"/>
          </a:p>
        </p:txBody>
      </p:sp>
    </p:spTree>
    <p:extLst>
      <p:ext uri="{BB962C8B-B14F-4D97-AF65-F5344CB8AC3E}">
        <p14:creationId xmlns:p14="http://schemas.microsoft.com/office/powerpoint/2010/main" val="12579003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Verdadero o falso">
    <p:spTree>
      <p:nvGrpSpPr>
        <p:cNvPr id="1" name=""/>
        <p:cNvGrpSpPr/>
        <p:nvPr/>
      </p:nvGrpSpPr>
      <p:grpSpPr>
        <a:xfrm>
          <a:off x="0" y="0"/>
          <a:ext cx="0" cy="0"/>
          <a:chOff x="0" y="0"/>
          <a:chExt cx="0" cy="0"/>
        </a:xfrm>
      </p:grpSpPr>
      <p:cxnSp>
        <p:nvCxnSpPr>
          <p:cNvPr id="5" name="Straight Connector 14">
            <a:extLst>
              <a:ext uri="{FF2B5EF4-FFF2-40B4-BE49-F238E27FC236}">
                <a16:creationId xmlns:a16="http://schemas.microsoft.com/office/drawing/2014/main" id="{5BC745E4-42DF-46B5-8F20-62384BF90241}"/>
              </a:ext>
            </a:extLst>
          </p:cNvPr>
          <p:cNvCxnSpPr/>
          <p:nvPr/>
        </p:nvCxnSpPr>
        <p:spPr>
          <a:xfrm>
            <a:off x="1277938" y="3429000"/>
            <a:ext cx="660717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5" y="982131"/>
            <a:ext cx="6798734" cy="2294467"/>
          </a:xfrm>
        </p:spPr>
        <p:txBody>
          <a:bodyPr rtlCol="0">
            <a:normAutofit/>
          </a:bodyPr>
          <a:lstStyle>
            <a:lvl1pPr>
              <a:defRPr lang="en-US" sz="3200" b="0" dirty="0"/>
            </a:lvl1pPr>
          </a:lstStyle>
          <a:p>
            <a:pPr lvl="0"/>
            <a:r>
              <a:rPr lang="es-ES"/>
              <a:t>Haga clic para modificar el estilo de título del patrón</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176866" y="4470400"/>
            <a:ext cx="6798734"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6" name="Date Placeholder 3">
            <a:extLst>
              <a:ext uri="{FF2B5EF4-FFF2-40B4-BE49-F238E27FC236}">
                <a16:creationId xmlns:a16="http://schemas.microsoft.com/office/drawing/2014/main" id="{64C88C82-8196-4FE0-BFA0-1EBA9980BD10}"/>
              </a:ext>
            </a:extLst>
          </p:cNvPr>
          <p:cNvSpPr>
            <a:spLocks noGrp="1"/>
          </p:cNvSpPr>
          <p:nvPr>
            <p:ph type="dt" sz="half" idx="14"/>
          </p:nvPr>
        </p:nvSpPr>
        <p:spPr/>
        <p:txBody>
          <a:bodyPr/>
          <a:lstStyle>
            <a:lvl1pPr>
              <a:defRPr/>
            </a:lvl1pPr>
          </a:lstStyle>
          <a:p>
            <a:pPr>
              <a:defRPr/>
            </a:pPr>
            <a:endParaRPr lang="es-ES" altLang="es-ES"/>
          </a:p>
        </p:txBody>
      </p:sp>
      <p:sp>
        <p:nvSpPr>
          <p:cNvPr id="7" name="Footer Placeholder 4">
            <a:extLst>
              <a:ext uri="{FF2B5EF4-FFF2-40B4-BE49-F238E27FC236}">
                <a16:creationId xmlns:a16="http://schemas.microsoft.com/office/drawing/2014/main" id="{FD45D209-DA23-4F68-BAF7-D8B8A9E1A76F}"/>
              </a:ext>
            </a:extLst>
          </p:cNvPr>
          <p:cNvSpPr>
            <a:spLocks noGrp="1"/>
          </p:cNvSpPr>
          <p:nvPr>
            <p:ph type="ftr" sz="quarter" idx="15"/>
          </p:nvPr>
        </p:nvSpPr>
        <p:spPr/>
        <p:txBody>
          <a:bodyPr/>
          <a:lstStyle>
            <a:lvl1pPr>
              <a:defRPr/>
            </a:lvl1pPr>
          </a:lstStyle>
          <a:p>
            <a:pPr>
              <a:defRPr/>
            </a:pPr>
            <a:endParaRPr lang="es-ES" altLang="es-ES"/>
          </a:p>
        </p:txBody>
      </p:sp>
      <p:sp>
        <p:nvSpPr>
          <p:cNvPr id="8" name="Slide Number Placeholder 5">
            <a:extLst>
              <a:ext uri="{FF2B5EF4-FFF2-40B4-BE49-F238E27FC236}">
                <a16:creationId xmlns:a16="http://schemas.microsoft.com/office/drawing/2014/main" id="{50483240-E9EF-4F3B-83BB-BA20C230D3ED}"/>
              </a:ext>
            </a:extLst>
          </p:cNvPr>
          <p:cNvSpPr>
            <a:spLocks noGrp="1"/>
          </p:cNvSpPr>
          <p:nvPr>
            <p:ph type="sldNum" sz="quarter" idx="16"/>
          </p:nvPr>
        </p:nvSpPr>
        <p:spPr/>
        <p:txBody>
          <a:bodyPr/>
          <a:lstStyle>
            <a:lvl1pPr>
              <a:defRPr/>
            </a:lvl1pPr>
          </a:lstStyle>
          <a:p>
            <a:pPr>
              <a:defRPr/>
            </a:pPr>
            <a:fld id="{865D704A-91C9-427C-A18E-B03FB333E9A9}" type="slidenum">
              <a:rPr lang="es-ES" altLang="es-ES"/>
              <a:pPr>
                <a:defRPr/>
              </a:pPr>
              <a:t>‹Nº›</a:t>
            </a:fld>
            <a:endParaRPr lang="es-ES" altLang="es-ES"/>
          </a:p>
        </p:txBody>
      </p:sp>
    </p:spTree>
    <p:extLst>
      <p:ext uri="{BB962C8B-B14F-4D97-AF65-F5344CB8AC3E}">
        <p14:creationId xmlns:p14="http://schemas.microsoft.com/office/powerpoint/2010/main" val="428937819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cxnSp>
        <p:nvCxnSpPr>
          <p:cNvPr id="4" name="Straight Connector 13">
            <a:extLst>
              <a:ext uri="{FF2B5EF4-FFF2-40B4-BE49-F238E27FC236}">
                <a16:creationId xmlns:a16="http://schemas.microsoft.com/office/drawing/2014/main" id="{1451941F-779D-4A6A-9015-25638B7B72B0}"/>
              </a:ext>
            </a:extLst>
          </p:cNvPr>
          <p:cNvCxnSpPr/>
          <p:nvPr/>
        </p:nvCxnSpPr>
        <p:spPr>
          <a:xfrm>
            <a:off x="1277938" y="2354263"/>
            <a:ext cx="660717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3">
            <a:extLst>
              <a:ext uri="{FF2B5EF4-FFF2-40B4-BE49-F238E27FC236}">
                <a16:creationId xmlns:a16="http://schemas.microsoft.com/office/drawing/2014/main" id="{EE9E3034-A6AC-48D7-90E4-9EBC336D24AF}"/>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4">
            <a:extLst>
              <a:ext uri="{FF2B5EF4-FFF2-40B4-BE49-F238E27FC236}">
                <a16:creationId xmlns:a16="http://schemas.microsoft.com/office/drawing/2014/main" id="{29C8F4EA-AEFB-4797-B928-667C03336D3B}"/>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5">
            <a:extLst>
              <a:ext uri="{FF2B5EF4-FFF2-40B4-BE49-F238E27FC236}">
                <a16:creationId xmlns:a16="http://schemas.microsoft.com/office/drawing/2014/main" id="{3013C6F4-643F-4988-9358-D52554C9C836}"/>
              </a:ext>
            </a:extLst>
          </p:cNvPr>
          <p:cNvSpPr>
            <a:spLocks noGrp="1"/>
          </p:cNvSpPr>
          <p:nvPr>
            <p:ph type="sldNum" sz="quarter" idx="12"/>
          </p:nvPr>
        </p:nvSpPr>
        <p:spPr/>
        <p:txBody>
          <a:bodyPr/>
          <a:lstStyle>
            <a:lvl1pPr>
              <a:defRPr/>
            </a:lvl1pPr>
          </a:lstStyle>
          <a:p>
            <a:pPr>
              <a:defRPr/>
            </a:pPr>
            <a:fld id="{6815B4A3-0085-447D-AE3F-D3AC6F5A1292}" type="slidenum">
              <a:rPr lang="es-ES" altLang="es-ES"/>
              <a:pPr>
                <a:defRPr/>
              </a:pPr>
              <a:t>‹Nº›</a:t>
            </a:fld>
            <a:endParaRPr lang="es-ES" altLang="es-ES"/>
          </a:p>
        </p:txBody>
      </p:sp>
    </p:spTree>
    <p:extLst>
      <p:ext uri="{BB962C8B-B14F-4D97-AF65-F5344CB8AC3E}">
        <p14:creationId xmlns:p14="http://schemas.microsoft.com/office/powerpoint/2010/main" val="3463840710"/>
      </p:ext>
    </p:extLst>
  </p:cSld>
  <p:clrMapOvr>
    <a:masterClrMapping/>
  </p:clrMapOvr>
  <p:transition>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cxnSp>
        <p:nvCxnSpPr>
          <p:cNvPr id="4" name="Straight Connector 13">
            <a:extLst>
              <a:ext uri="{FF2B5EF4-FFF2-40B4-BE49-F238E27FC236}">
                <a16:creationId xmlns:a16="http://schemas.microsoft.com/office/drawing/2014/main" id="{3F710485-A68F-4FE5-9612-8EAAA761296B}"/>
              </a:ext>
            </a:extLst>
          </p:cNvPr>
          <p:cNvCxnSpPr/>
          <p:nvPr/>
        </p:nvCxnSpPr>
        <p:spPr>
          <a:xfrm>
            <a:off x="6245225" y="906463"/>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6356667" y="906873"/>
            <a:ext cx="1618930" cy="496899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3">
            <a:extLst>
              <a:ext uri="{FF2B5EF4-FFF2-40B4-BE49-F238E27FC236}">
                <a16:creationId xmlns:a16="http://schemas.microsoft.com/office/drawing/2014/main" id="{AAAD694F-1A26-4BF2-B67D-36F6D36A8E09}"/>
              </a:ext>
            </a:extLst>
          </p:cNvPr>
          <p:cNvSpPr>
            <a:spLocks noGrp="1"/>
          </p:cNvSpPr>
          <p:nvPr>
            <p:ph type="dt" sz="half" idx="10"/>
          </p:nvPr>
        </p:nvSpPr>
        <p:spPr/>
        <p:txBody>
          <a:bodyPr/>
          <a:lstStyle>
            <a:lvl1pPr>
              <a:defRPr/>
            </a:lvl1pPr>
          </a:lstStyle>
          <a:p>
            <a:pPr>
              <a:defRPr/>
            </a:pPr>
            <a:endParaRPr lang="es-ES" altLang="es-ES"/>
          </a:p>
        </p:txBody>
      </p:sp>
      <p:sp>
        <p:nvSpPr>
          <p:cNvPr id="6" name="Footer Placeholder 4">
            <a:extLst>
              <a:ext uri="{FF2B5EF4-FFF2-40B4-BE49-F238E27FC236}">
                <a16:creationId xmlns:a16="http://schemas.microsoft.com/office/drawing/2014/main" id="{27703AC6-7441-4EB2-818E-2D65EE21CC5E}"/>
              </a:ext>
            </a:extLst>
          </p:cNvPr>
          <p:cNvSpPr>
            <a:spLocks noGrp="1"/>
          </p:cNvSpPr>
          <p:nvPr>
            <p:ph type="ftr" sz="quarter" idx="11"/>
          </p:nvPr>
        </p:nvSpPr>
        <p:spPr/>
        <p:txBody>
          <a:bodyPr/>
          <a:lstStyle>
            <a:lvl1pPr>
              <a:defRPr/>
            </a:lvl1pPr>
          </a:lstStyle>
          <a:p>
            <a:pPr>
              <a:defRPr/>
            </a:pPr>
            <a:endParaRPr lang="es-ES" altLang="es-ES"/>
          </a:p>
        </p:txBody>
      </p:sp>
      <p:sp>
        <p:nvSpPr>
          <p:cNvPr id="7" name="Slide Number Placeholder 5">
            <a:extLst>
              <a:ext uri="{FF2B5EF4-FFF2-40B4-BE49-F238E27FC236}">
                <a16:creationId xmlns:a16="http://schemas.microsoft.com/office/drawing/2014/main" id="{935A0C3D-0A41-4F16-A3D7-59C9328A29F3}"/>
              </a:ext>
            </a:extLst>
          </p:cNvPr>
          <p:cNvSpPr>
            <a:spLocks noGrp="1"/>
          </p:cNvSpPr>
          <p:nvPr>
            <p:ph type="sldNum" sz="quarter" idx="12"/>
          </p:nvPr>
        </p:nvSpPr>
        <p:spPr/>
        <p:txBody>
          <a:bodyPr/>
          <a:lstStyle>
            <a:lvl1pPr>
              <a:defRPr/>
            </a:lvl1pPr>
          </a:lstStyle>
          <a:p>
            <a:pPr>
              <a:defRPr/>
            </a:pPr>
            <a:fld id="{C8782848-CAF6-4320-A10C-B75F63AD066C}" type="slidenum">
              <a:rPr lang="es-ES" altLang="es-ES"/>
              <a:pPr>
                <a:defRPr/>
              </a:pPr>
              <a:t>‹Nº›</a:t>
            </a:fld>
            <a:endParaRPr lang="es-ES" altLang="es-ES"/>
          </a:p>
        </p:txBody>
      </p:sp>
    </p:spTree>
    <p:extLst>
      <p:ext uri="{BB962C8B-B14F-4D97-AF65-F5344CB8AC3E}">
        <p14:creationId xmlns:p14="http://schemas.microsoft.com/office/powerpoint/2010/main" val="942172687"/>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srcRect/>
          <a:tile tx="0" ty="0" sx="100000" sy="100000" flip="none" algn="tl"/>
        </a:blipFill>
        <a:effectLst/>
      </p:bgPr>
    </p:bg>
    <p:spTree>
      <p:nvGrpSpPr>
        <p:cNvPr id="1" name=""/>
        <p:cNvGrpSpPr/>
        <p:nvPr/>
      </p:nvGrpSpPr>
      <p:grpSpPr>
        <a:xfrm>
          <a:off x="0" y="0"/>
          <a:ext cx="0" cy="0"/>
          <a:chOff x="0" y="0"/>
          <a:chExt cx="0" cy="0"/>
        </a:xfrm>
      </p:grpSpPr>
      <p:grpSp>
        <p:nvGrpSpPr>
          <p:cNvPr id="1026" name="Group 6">
            <a:extLst>
              <a:ext uri="{FF2B5EF4-FFF2-40B4-BE49-F238E27FC236}">
                <a16:creationId xmlns:a16="http://schemas.microsoft.com/office/drawing/2014/main" id="{E1ACC4C8-EAD1-44EB-8912-B265E77A5955}"/>
              </a:ext>
            </a:extLst>
          </p:cNvPr>
          <p:cNvGrpSpPr>
            <a:grpSpLocks/>
          </p:cNvGrpSpPr>
          <p:nvPr/>
        </p:nvGrpSpPr>
        <p:grpSpPr bwMode="auto">
          <a:xfrm>
            <a:off x="0" y="0"/>
            <a:ext cx="9151938" cy="6858000"/>
            <a:chOff x="0" y="0"/>
            <a:chExt cx="9152467" cy="6858000"/>
          </a:xfrm>
        </p:grpSpPr>
        <p:pic>
          <p:nvPicPr>
            <p:cNvPr id="1035" name="Picture 7" descr="SD-PanelContent.png">
              <a:extLst>
                <a:ext uri="{FF2B5EF4-FFF2-40B4-BE49-F238E27FC236}">
                  <a16:creationId xmlns:a16="http://schemas.microsoft.com/office/drawing/2014/main" id="{3BF360F1-5FA1-4F95-AA00-C122A50A084A}"/>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1A43576E-83F3-479E-AD4B-64A8332C8D6C}"/>
                </a:ext>
              </a:extLst>
            </p:cNvPr>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9" name="Picture 9" descr="HDRibbonContent-UniformTrim.png">
              <a:extLst>
                <a:ext uri="{FF2B5EF4-FFF2-40B4-BE49-F238E27FC236}">
                  <a16:creationId xmlns:a16="http://schemas.microsoft.com/office/drawing/2014/main" id="{6E8679F0-EDF5-4EA0-B172-2B35F53BEB72}"/>
                </a:ext>
              </a:extLst>
            </p:cNvPr>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0" descr="HDRibbonContent-UniformTrim.png">
              <a:extLst>
                <a:ext uri="{FF2B5EF4-FFF2-40B4-BE49-F238E27FC236}">
                  <a16:creationId xmlns:a16="http://schemas.microsoft.com/office/drawing/2014/main" id="{6C78BA13-B8F3-4374-BBCF-6A458A6CC705}"/>
                </a:ext>
              </a:extLst>
            </p:cNvPr>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a:extLst>
              <a:ext uri="{FF2B5EF4-FFF2-40B4-BE49-F238E27FC236}">
                <a16:creationId xmlns:a16="http://schemas.microsoft.com/office/drawing/2014/main" id="{98E139CE-D033-411A-97D9-68FD84508776}"/>
              </a:ext>
            </a:extLst>
          </p:cNvPr>
          <p:cNvSpPr>
            <a:spLocks noGrp="1"/>
          </p:cNvSpPr>
          <p:nvPr>
            <p:ph type="title"/>
          </p:nvPr>
        </p:nvSpPr>
        <p:spPr bwMode="auto">
          <a:xfrm>
            <a:off x="1176338" y="915988"/>
            <a:ext cx="6799262"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sp>
        <p:nvSpPr>
          <p:cNvPr id="1028" name="Text Placeholder 2">
            <a:extLst>
              <a:ext uri="{FF2B5EF4-FFF2-40B4-BE49-F238E27FC236}">
                <a16:creationId xmlns:a16="http://schemas.microsoft.com/office/drawing/2014/main" id="{E418607A-54C0-4078-AA67-CE382505119B}"/>
              </a:ext>
            </a:extLst>
          </p:cNvPr>
          <p:cNvSpPr>
            <a:spLocks noGrp="1"/>
          </p:cNvSpPr>
          <p:nvPr>
            <p:ph type="body" idx="1"/>
          </p:nvPr>
        </p:nvSpPr>
        <p:spPr bwMode="auto">
          <a:xfrm>
            <a:off x="1176338" y="2490788"/>
            <a:ext cx="6799262"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4" name="Date Placeholder 3">
            <a:extLst>
              <a:ext uri="{FF2B5EF4-FFF2-40B4-BE49-F238E27FC236}">
                <a16:creationId xmlns:a16="http://schemas.microsoft.com/office/drawing/2014/main" id="{13DEC826-5ED0-482F-8998-63434182CF9D}"/>
              </a:ext>
            </a:extLst>
          </p:cNvPr>
          <p:cNvSpPr>
            <a:spLocks noGrp="1"/>
          </p:cNvSpPr>
          <p:nvPr>
            <p:ph type="dt" sz="half" idx="2"/>
          </p:nvPr>
        </p:nvSpPr>
        <p:spPr>
          <a:xfrm>
            <a:off x="6356350" y="5961063"/>
            <a:ext cx="1149350"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defRPr>
            </a:lvl1pPr>
          </a:lstStyle>
          <a:p>
            <a:pPr>
              <a:defRPr/>
            </a:pPr>
            <a:endParaRPr lang="es-ES" altLang="es-ES"/>
          </a:p>
        </p:txBody>
      </p:sp>
      <p:sp>
        <p:nvSpPr>
          <p:cNvPr id="5" name="Footer Placeholder 4">
            <a:extLst>
              <a:ext uri="{FF2B5EF4-FFF2-40B4-BE49-F238E27FC236}">
                <a16:creationId xmlns:a16="http://schemas.microsoft.com/office/drawing/2014/main" id="{8A3C16CD-9F42-4D0A-89DD-7E1FBF8C6916}"/>
              </a:ext>
            </a:extLst>
          </p:cNvPr>
          <p:cNvSpPr>
            <a:spLocks noGrp="1"/>
          </p:cNvSpPr>
          <p:nvPr>
            <p:ph type="ftr" sz="quarter" idx="3"/>
          </p:nvPr>
        </p:nvSpPr>
        <p:spPr>
          <a:xfrm>
            <a:off x="1176338" y="5961063"/>
            <a:ext cx="51054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defRPr>
            </a:lvl1pPr>
          </a:lstStyle>
          <a:p>
            <a:pPr>
              <a:defRPr/>
            </a:pPr>
            <a:endParaRPr lang="es-ES" altLang="es-ES"/>
          </a:p>
        </p:txBody>
      </p:sp>
      <p:sp>
        <p:nvSpPr>
          <p:cNvPr id="6" name="Slide Number Placeholder 5">
            <a:extLst>
              <a:ext uri="{FF2B5EF4-FFF2-40B4-BE49-F238E27FC236}">
                <a16:creationId xmlns:a16="http://schemas.microsoft.com/office/drawing/2014/main" id="{48C7541E-5AE7-4D3A-8BBE-E33B9AEE7938}"/>
              </a:ext>
            </a:extLst>
          </p:cNvPr>
          <p:cNvSpPr>
            <a:spLocks noGrp="1"/>
          </p:cNvSpPr>
          <p:nvPr>
            <p:ph type="sldNum" sz="quarter" idx="4"/>
          </p:nvPr>
        </p:nvSpPr>
        <p:spPr>
          <a:xfrm>
            <a:off x="7580313" y="5961063"/>
            <a:ext cx="39528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defRPr>
            </a:lvl1pPr>
          </a:lstStyle>
          <a:p>
            <a:pPr>
              <a:defRPr/>
            </a:pPr>
            <a:fld id="{F6DA7FA3-0507-4153-AB66-48229FC82B6A}" type="slidenum">
              <a:rPr lang="es-ES" altLang="es-ES"/>
              <a:pPr>
                <a:defRPr/>
              </a:pPr>
              <a:t>‹Nº›</a:t>
            </a:fld>
            <a:endParaRPr lang="es-ES" altLang="es-ES"/>
          </a:p>
        </p:txBody>
      </p:sp>
      <p:pic>
        <p:nvPicPr>
          <p:cNvPr id="1032" name="Picture 7" descr="logo2">
            <a:extLst>
              <a:ext uri="{FF2B5EF4-FFF2-40B4-BE49-F238E27FC236}">
                <a16:creationId xmlns:a16="http://schemas.microsoft.com/office/drawing/2014/main" id="{473D14A2-B26D-41DE-A2CE-B1F32CC93318}"/>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611188" y="6076950"/>
            <a:ext cx="22098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10" descr="logo_cnet_transp">
            <a:extLst>
              <a:ext uri="{FF2B5EF4-FFF2-40B4-BE49-F238E27FC236}">
                <a16:creationId xmlns:a16="http://schemas.microsoft.com/office/drawing/2014/main" id="{89793DDF-DF87-495F-AC40-5FB88A9A710D}"/>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4067175" y="6237288"/>
            <a:ext cx="151130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1" descr="IESlogo">
            <a:extLst>
              <a:ext uri="{FF2B5EF4-FFF2-40B4-BE49-F238E27FC236}">
                <a16:creationId xmlns:a16="http://schemas.microsoft.com/office/drawing/2014/main" id="{5AB1E7BE-7B44-477E-9B50-393008DC438C}"/>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7739063" y="6135688"/>
            <a:ext cx="7207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Lst>
  <p:transition>
    <p:dissolve/>
  </p:transition>
  <p:hf hdr="0" ftr="0" dt="0"/>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aps.google.com.mx/" TargetMode="External"/><Relationship Id="rId2" Type="http://schemas.openxmlformats.org/officeDocument/2006/relationships/hyperlink" Target="http://www.google.com/plac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dwords.google.com.mx/"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ites.google.com/?hl=es" TargetMode="External"/><Relationship Id="rId2" Type="http://schemas.openxmlformats.org/officeDocument/2006/relationships/hyperlink" Target="http://www.google.com/apps/intl/es/business/index.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docs.google.com/?hl=es&amp;pli=1#hom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oogle.com/alerts?hl=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plus.google.com/?hl=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google.com/reader/view/?hl=es#overview-pag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google.com/analytic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mail.google.com/mail/u/0/?shva=1#inbo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google.com/calendar?hl=e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D871068-DF76-4877-83EC-F1B15C2A1D2D}"/>
              </a:ext>
            </a:extLst>
          </p:cNvPr>
          <p:cNvSpPr>
            <a:spLocks noGrp="1" noChangeArrowheads="1"/>
          </p:cNvSpPr>
          <p:nvPr>
            <p:ph type="title"/>
          </p:nvPr>
        </p:nvSpPr>
        <p:spPr>
          <a:xfrm>
            <a:off x="685800" y="152400"/>
            <a:ext cx="7772400" cy="11430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3600" b="1">
                <a:solidFill>
                  <a:srgbClr val="9F2609"/>
                </a:solidFill>
                <a:effectLst>
                  <a:outerShdw blurRad="38100" dist="38100" dir="2700000" algn="tl">
                    <a:srgbClr val="C0C0C0"/>
                  </a:outerShdw>
                </a:effectLst>
                <a:latin typeface="Verdana" panose="020B0604030504040204" pitchFamily="34" charset="0"/>
              </a:rPr>
              <a:t>MARKETING</a:t>
            </a:r>
            <a:r>
              <a:rPr lang="es-ES_tradnl" altLang="es-ES" sz="3600">
                <a:solidFill>
                  <a:srgbClr val="9F2609"/>
                </a:solidFill>
                <a:latin typeface="Verdana" panose="020B0604030504040204" pitchFamily="34" charset="0"/>
              </a:rPr>
              <a:t> </a:t>
            </a:r>
            <a:r>
              <a:rPr lang="es-ES_tradnl" altLang="es-ES" sz="3600" b="1">
                <a:solidFill>
                  <a:srgbClr val="9F2609"/>
                </a:solidFill>
                <a:effectLst>
                  <a:outerShdw blurRad="38100" dist="38100" dir="2700000" algn="tl">
                    <a:srgbClr val="C0C0C0"/>
                  </a:outerShdw>
                </a:effectLst>
                <a:latin typeface="Verdana" panose="020B0604030504040204" pitchFamily="34" charset="0"/>
              </a:rPr>
              <a:t>DIGITAL</a:t>
            </a:r>
            <a:endParaRPr lang="es-ES" altLang="es-ES" sz="3600" b="1">
              <a:solidFill>
                <a:srgbClr val="9F2609"/>
              </a:solidFill>
              <a:effectLst>
                <a:outerShdw blurRad="38100" dist="38100" dir="2700000" algn="tl">
                  <a:srgbClr val="C0C0C0"/>
                </a:outerShdw>
              </a:effectLst>
              <a:latin typeface="Verdana" panose="020B0604030504040204" pitchFamily="34" charset="0"/>
            </a:endParaRPr>
          </a:p>
        </p:txBody>
      </p:sp>
      <p:sp>
        <p:nvSpPr>
          <p:cNvPr id="3075" name="Rectangle 3">
            <a:extLst>
              <a:ext uri="{FF2B5EF4-FFF2-40B4-BE49-F238E27FC236}">
                <a16:creationId xmlns:a16="http://schemas.microsoft.com/office/drawing/2014/main" id="{86F85C84-EFCE-4790-9642-254734D0662A}"/>
              </a:ext>
            </a:extLst>
          </p:cNvPr>
          <p:cNvSpPr>
            <a:spLocks noGrp="1" noChangeArrowheads="1"/>
          </p:cNvSpPr>
          <p:nvPr>
            <p:ph idx="1"/>
          </p:nvPr>
        </p:nvSpPr>
        <p:spPr>
          <a:xfrm>
            <a:off x="287338" y="1538288"/>
            <a:ext cx="8893175" cy="4483100"/>
          </a:xfrm>
          <a:extLst>
            <a:ext uri="{909E8E84-426E-40DD-AFC4-6F175D3DCCD1}">
              <a14:hiddenFill xmlns:a14="http://schemas.microsoft.com/office/drawing/2010/main">
                <a:solidFill>
                  <a:srgbClr val="FFFFCC"/>
                </a:solidFill>
              </a14:hiddenFill>
            </a:ext>
          </a:extLst>
        </p:spPr>
        <p:txBody>
          <a:bodyPr rtlCol="0">
            <a:normAutofit/>
          </a:bodyPr>
          <a:lstStyle/>
          <a:p>
            <a:pPr algn="ctr" eaLnBrk="1" fontAlgn="auto" hangingPunct="1">
              <a:lnSpc>
                <a:spcPct val="80000"/>
              </a:lnSpc>
              <a:buFontTx/>
              <a:buNone/>
              <a:defRPr/>
            </a:pPr>
            <a:r>
              <a:rPr lang="es-ES_tradnl" altLang="es-ES"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La estrategia del momento</a:t>
            </a:r>
            <a:br>
              <a:rPr lang="es-ES_tradnl" altLang="es-ES" sz="3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br>
            <a:br>
              <a:rPr lang="es-ES_tradnl" altLang="es-ES" sz="3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s-ES_tradnl" altLang="es-ES" sz="28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La Tecnología</a:t>
            </a:r>
          </a:p>
          <a:p>
            <a:pPr algn="ctr" eaLnBrk="1" fontAlgn="auto" hangingPunct="1">
              <a:lnSpc>
                <a:spcPct val="80000"/>
              </a:lnSpc>
              <a:buFontTx/>
              <a:buNone/>
              <a:defRPr/>
            </a:pPr>
            <a:r>
              <a:rPr lang="es-ES_tradnl" altLang="es-ES" sz="28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centrada en el cliente</a:t>
            </a:r>
          </a:p>
          <a:p>
            <a:pPr algn="ctr" eaLnBrk="1" fontAlgn="auto" hangingPunct="1">
              <a:lnSpc>
                <a:spcPct val="80000"/>
              </a:lnSpc>
              <a:buFontTx/>
              <a:buNone/>
              <a:defRPr/>
            </a:pPr>
            <a:endParaRPr lang="es-ES_tradnl" altLang="es-ES" sz="14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p:txBody>
      </p:sp>
      <p:sp>
        <p:nvSpPr>
          <p:cNvPr id="21508" name="Text Box 13">
            <a:extLst>
              <a:ext uri="{FF2B5EF4-FFF2-40B4-BE49-F238E27FC236}">
                <a16:creationId xmlns:a16="http://schemas.microsoft.com/office/drawing/2014/main" id="{31299466-2714-47EB-B55B-BC03D8F37D9F}"/>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FBDC8102-5C06-49A4-8B77-762B61937B40}" type="slidenum">
              <a:rPr lang="es-ES" altLang="es-ES"/>
              <a:pPr eaLnBrk="1" hangingPunct="1"/>
              <a:t>1</a:t>
            </a:fld>
            <a:endParaRPr lang="es-ES" altLang="es-ES"/>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ítulo 1">
            <a:extLst>
              <a:ext uri="{FF2B5EF4-FFF2-40B4-BE49-F238E27FC236}">
                <a16:creationId xmlns:a16="http://schemas.microsoft.com/office/drawing/2014/main" id="{E093F170-FC9B-4F28-98B5-BB012D47E884}"/>
              </a:ext>
            </a:extLst>
          </p:cNvPr>
          <p:cNvSpPr>
            <a:spLocks noGrp="1"/>
          </p:cNvSpPr>
          <p:nvPr>
            <p:ph type="title"/>
          </p:nvPr>
        </p:nvSpPr>
        <p:spPr>
          <a:xfrm>
            <a:off x="250825" y="915988"/>
            <a:ext cx="8785225" cy="1303337"/>
          </a:xfrm>
        </p:spPr>
        <p:txBody>
          <a:bodyPr/>
          <a:lstStyle/>
          <a:p>
            <a:pPr eaLnBrk="1" hangingPunct="1"/>
            <a:r>
              <a:rPr lang="es-ES" altLang="es-ES" sz="6000">
                <a:ln>
                  <a:noFill/>
                </a:ln>
              </a:rPr>
              <a:t>10 herramientas de Google para la empresa</a:t>
            </a:r>
          </a:p>
        </p:txBody>
      </p:sp>
      <p:sp>
        <p:nvSpPr>
          <p:cNvPr id="23555" name="Marcador de contenido 2">
            <a:extLst>
              <a:ext uri="{FF2B5EF4-FFF2-40B4-BE49-F238E27FC236}">
                <a16:creationId xmlns:a16="http://schemas.microsoft.com/office/drawing/2014/main" id="{050AEAA9-8877-4B5F-85EF-E1409D3ACEA2}"/>
              </a:ext>
            </a:extLst>
          </p:cNvPr>
          <p:cNvSpPr>
            <a:spLocks noGrp="1"/>
          </p:cNvSpPr>
          <p:nvPr>
            <p:ph idx="1"/>
          </p:nvPr>
        </p:nvSpPr>
        <p:spPr/>
        <p:txBody>
          <a:bodyPr/>
          <a:lstStyle/>
          <a:p>
            <a:pPr eaLnBrk="1" hangingPunct="1"/>
            <a:endParaRPr lang="es-ES" altLang="es-ES"/>
          </a:p>
        </p:txBody>
      </p:sp>
      <p:sp>
        <p:nvSpPr>
          <p:cNvPr id="4" name="Marcador de número de diapositiva 3">
            <a:extLst>
              <a:ext uri="{FF2B5EF4-FFF2-40B4-BE49-F238E27FC236}">
                <a16:creationId xmlns:a16="http://schemas.microsoft.com/office/drawing/2014/main" id="{B5B890B5-1F6D-4D83-A7B8-A2882B5DA78E}"/>
              </a:ext>
            </a:extLst>
          </p:cNvPr>
          <p:cNvSpPr>
            <a:spLocks noGrp="1"/>
          </p:cNvSpPr>
          <p:nvPr>
            <p:ph type="sldNum" sz="quarter" idx="12"/>
          </p:nvPr>
        </p:nvSpPr>
        <p:spPr/>
        <p:txBody>
          <a:bodyPr/>
          <a:lstStyle/>
          <a:p>
            <a:pPr>
              <a:defRPr/>
            </a:pPr>
            <a:fld id="{0B210DA8-2338-4549-9157-F18044EF77DE}" type="slidenum">
              <a:rPr lang="es-ES" altLang="es-ES"/>
              <a:pPr>
                <a:defRPr/>
              </a:pPr>
              <a:t>2</a:t>
            </a:fld>
            <a:endParaRPr lang="es-ES" altLang="es-ES"/>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940A6E-528E-4C80-9C3D-4809127F53F1}"/>
              </a:ext>
            </a:extLst>
          </p:cNvPr>
          <p:cNvSpPr>
            <a:spLocks noGrp="1"/>
          </p:cNvSpPr>
          <p:nvPr>
            <p:ph type="title"/>
          </p:nvPr>
        </p:nvSpPr>
        <p:spPr>
          <a:xfrm>
            <a:off x="331788" y="-242888"/>
            <a:ext cx="7643812" cy="1670051"/>
          </a:xfrm>
        </p:spPr>
        <p:txBody>
          <a:bodyPr rtlCol="0">
            <a:normAutofit/>
          </a:bodyPr>
          <a:lstStyle/>
          <a:p>
            <a:pPr algn="l" eaLnBrk="1" fontAlgn="auto" hangingPunct="1">
              <a:spcAft>
                <a:spcPts val="0"/>
              </a:spcAft>
              <a:defRPr/>
            </a:pPr>
            <a:r>
              <a:rPr lang="es-ES" sz="5400" b="1" dirty="0">
                <a:solidFill>
                  <a:schemeClr val="tx1">
                    <a:lumMod val="85000"/>
                    <a:lumOff val="15000"/>
                  </a:schemeClr>
                </a:solidFill>
                <a:effectLst>
                  <a:outerShdw blurRad="38100" dist="38100" dir="2700000" algn="tl">
                    <a:srgbClr val="000000">
                      <a:alpha val="43137"/>
                    </a:srgbClr>
                  </a:outerShdw>
                </a:effectLst>
                <a:hlinkClick r:id="rId2"/>
              </a:rPr>
              <a:t>Google Places</a:t>
            </a:r>
            <a:endParaRPr lang="es-ES" sz="5400" dirty="0">
              <a:solidFill>
                <a:schemeClr val="tx1">
                  <a:lumMod val="85000"/>
                  <a:lumOff val="15000"/>
                </a:schemeClr>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19BFE913-532C-4056-8A86-553273AA5169}"/>
              </a:ext>
            </a:extLst>
          </p:cNvPr>
          <p:cNvSpPr>
            <a:spLocks noGrp="1"/>
          </p:cNvSpPr>
          <p:nvPr>
            <p:ph idx="1"/>
          </p:nvPr>
        </p:nvSpPr>
        <p:spPr>
          <a:xfrm>
            <a:off x="107950" y="1492250"/>
            <a:ext cx="8820150" cy="4608513"/>
          </a:xfrm>
        </p:spPr>
        <p:txBody>
          <a:bodyPr rtlCol="0">
            <a:noAutofit/>
          </a:bodyPr>
          <a:lstStyle/>
          <a:p>
            <a:pPr eaLnBrk="1" fontAlgn="auto" hangingPunct="1">
              <a:buFont typeface="Arial"/>
              <a:buChar char="•"/>
              <a:defRPr/>
            </a:pPr>
            <a:r>
              <a:rPr lang="es-ES" sz="2800" dirty="0">
                <a:solidFill>
                  <a:schemeClr val="tx1">
                    <a:lumMod val="85000"/>
                    <a:lumOff val="15000"/>
                  </a:schemeClr>
                </a:solidFill>
                <a:effectLst>
                  <a:outerShdw blurRad="38100" dist="38100" dir="2700000" algn="tl">
                    <a:srgbClr val="000000">
                      <a:alpha val="43137"/>
                    </a:srgbClr>
                  </a:outerShdw>
                </a:effectLst>
              </a:rPr>
              <a:t>Crear un “place” en Google te ayudará a mejorar tu posicionamiento en la Web y además, es gratis. El 97% de los consumidores buscan la ubicación del local en Internet antes de acercarse a él.  Puedes abrir un perfil para tu empresa desde Places </a:t>
            </a:r>
            <a:r>
              <a:rPr lang="es-ES" sz="2800" dirty="0" err="1">
                <a:solidFill>
                  <a:schemeClr val="tx1">
                    <a:lumMod val="85000"/>
                    <a:lumOff val="15000"/>
                  </a:schemeClr>
                </a:solidFill>
                <a:effectLst>
                  <a:outerShdw blurRad="38100" dist="38100" dir="2700000" algn="tl">
                    <a:srgbClr val="000000">
                      <a:alpha val="43137"/>
                    </a:srgbClr>
                  </a:outerShdw>
                </a:effectLst>
              </a:rPr>
              <a:t>for</a:t>
            </a:r>
            <a:r>
              <a:rPr lang="es-ES" sz="2800" dirty="0">
                <a:solidFill>
                  <a:schemeClr val="tx1">
                    <a:lumMod val="85000"/>
                    <a:lumOff val="15000"/>
                  </a:schemeClr>
                </a:solidFill>
                <a:effectLst>
                  <a:outerShdw blurRad="38100" dist="38100" dir="2700000" algn="tl">
                    <a:srgbClr val="000000">
                      <a:alpha val="43137"/>
                    </a:srgbClr>
                  </a:outerShdw>
                </a:effectLst>
              </a:rPr>
              <a:t> </a:t>
            </a:r>
            <a:r>
              <a:rPr lang="es-ES" sz="2800" dirty="0" err="1">
                <a:solidFill>
                  <a:schemeClr val="tx1">
                    <a:lumMod val="85000"/>
                    <a:lumOff val="15000"/>
                  </a:schemeClr>
                </a:solidFill>
                <a:effectLst>
                  <a:outerShdw blurRad="38100" dist="38100" dir="2700000" algn="tl">
                    <a:srgbClr val="000000">
                      <a:alpha val="43137"/>
                    </a:srgbClr>
                  </a:outerShdw>
                </a:effectLst>
              </a:rPr>
              <a:t>business</a:t>
            </a:r>
            <a:r>
              <a:rPr lang="es-ES" sz="2800" dirty="0">
                <a:solidFill>
                  <a:schemeClr val="tx1">
                    <a:lumMod val="85000"/>
                    <a:lumOff val="15000"/>
                  </a:schemeClr>
                </a:solidFill>
                <a:effectLst>
                  <a:outerShdw blurRad="38100" dist="38100" dir="2700000" algn="tl">
                    <a:srgbClr val="000000">
                      <a:alpha val="43137"/>
                    </a:srgbClr>
                  </a:outerShdw>
                </a:effectLst>
              </a:rPr>
              <a:t> y añadirle fotos, videos y ofertas que facilitan que te elijan los clientes. También te otorgará otra información importante como las palabras clave y de dónde provienen. Por otro lado, </a:t>
            </a:r>
            <a:r>
              <a:rPr lang="es-ES" sz="2800" dirty="0">
                <a:solidFill>
                  <a:schemeClr val="tx1">
                    <a:lumMod val="85000"/>
                    <a:lumOff val="15000"/>
                  </a:schemeClr>
                </a:solidFill>
                <a:effectLst>
                  <a:outerShdw blurRad="38100" dist="38100" dir="2700000" algn="tl">
                    <a:srgbClr val="000000">
                      <a:alpha val="43137"/>
                    </a:srgbClr>
                  </a:outerShdw>
                </a:effectLst>
                <a:hlinkClick r:id="rId3"/>
              </a:rPr>
              <a:t>Google </a:t>
            </a:r>
            <a:r>
              <a:rPr lang="es-ES" sz="2800" dirty="0" err="1">
                <a:solidFill>
                  <a:schemeClr val="tx1">
                    <a:lumMod val="85000"/>
                    <a:lumOff val="15000"/>
                  </a:schemeClr>
                </a:solidFill>
                <a:effectLst>
                  <a:outerShdw blurRad="38100" dist="38100" dir="2700000" algn="tl">
                    <a:srgbClr val="000000">
                      <a:alpha val="43137"/>
                    </a:srgbClr>
                  </a:outerShdw>
                </a:effectLst>
                <a:hlinkClick r:id="rId3"/>
              </a:rPr>
              <a:t>Maps</a:t>
            </a:r>
            <a:r>
              <a:rPr lang="es-ES" sz="2800" dirty="0">
                <a:solidFill>
                  <a:schemeClr val="tx1">
                    <a:lumMod val="85000"/>
                    <a:lumOff val="15000"/>
                  </a:schemeClr>
                </a:solidFill>
                <a:effectLst>
                  <a:outerShdw blurRad="38100" dist="38100" dir="2700000" algn="tl">
                    <a:srgbClr val="000000">
                      <a:alpha val="43137"/>
                    </a:srgbClr>
                  </a:outerShdw>
                </a:effectLst>
              </a:rPr>
              <a:t> es básico para que encuentres direcciones de manera fácil. </a:t>
            </a:r>
          </a:p>
        </p:txBody>
      </p:sp>
      <p:sp>
        <p:nvSpPr>
          <p:cNvPr id="4" name="Marcador de número de diapositiva 3">
            <a:extLst>
              <a:ext uri="{FF2B5EF4-FFF2-40B4-BE49-F238E27FC236}">
                <a16:creationId xmlns:a16="http://schemas.microsoft.com/office/drawing/2014/main" id="{83CB0805-FED6-41C5-95E0-D33E27B317DD}"/>
              </a:ext>
            </a:extLst>
          </p:cNvPr>
          <p:cNvSpPr>
            <a:spLocks noGrp="1"/>
          </p:cNvSpPr>
          <p:nvPr>
            <p:ph type="sldNum" sz="quarter" idx="12"/>
          </p:nvPr>
        </p:nvSpPr>
        <p:spPr/>
        <p:txBody>
          <a:bodyPr/>
          <a:lstStyle/>
          <a:p>
            <a:pPr>
              <a:defRPr/>
            </a:pPr>
            <a:fld id="{1FB88499-389F-478F-96C5-1A54A1F4096E}" type="slidenum">
              <a:rPr lang="es-ES" altLang="es-ES"/>
              <a:pPr>
                <a:defRPr/>
              </a:pPr>
              <a:t>3</a:t>
            </a:fld>
            <a:endParaRPr lang="es-ES" altLang="es-ES"/>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B197D2-8B9D-4D2B-BAFD-C4E4A0F6CBE6}"/>
              </a:ext>
            </a:extLst>
          </p:cNvPr>
          <p:cNvSpPr>
            <a:spLocks noGrp="1"/>
          </p:cNvSpPr>
          <p:nvPr>
            <p:ph type="title"/>
          </p:nvPr>
        </p:nvSpPr>
        <p:spPr>
          <a:xfrm>
            <a:off x="539750" y="115888"/>
            <a:ext cx="6799263" cy="1304925"/>
          </a:xfrm>
        </p:spPr>
        <p:txBody>
          <a:bodyPr rtlCol="0">
            <a:normAutofit/>
          </a:bodyPr>
          <a:lstStyle/>
          <a:p>
            <a:pPr algn="l" eaLnBrk="1" fontAlgn="auto" hangingPunct="1">
              <a:spcAft>
                <a:spcPts val="0"/>
              </a:spcAft>
              <a:defRPr/>
            </a:pPr>
            <a:r>
              <a:rPr lang="es-ES" b="1" dirty="0" err="1">
                <a:solidFill>
                  <a:schemeClr val="tx1">
                    <a:lumMod val="85000"/>
                    <a:lumOff val="15000"/>
                  </a:schemeClr>
                </a:solidFill>
                <a:effectLst>
                  <a:outerShdw blurRad="38100" dist="38100" dir="2700000" algn="tl">
                    <a:srgbClr val="000000">
                      <a:alpha val="43137"/>
                    </a:srgbClr>
                  </a:outerShdw>
                </a:effectLst>
                <a:hlinkClick r:id="rId2"/>
              </a:rPr>
              <a:t>Adwords</a:t>
            </a:r>
            <a:endParaRPr lang="es-ES" dirty="0">
              <a:solidFill>
                <a:schemeClr val="tx1">
                  <a:lumMod val="85000"/>
                  <a:lumOff val="15000"/>
                </a:schemeClr>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7FAB7037-D7EB-4067-A09A-48419AD0ECAD}"/>
              </a:ext>
            </a:extLst>
          </p:cNvPr>
          <p:cNvSpPr>
            <a:spLocks noGrp="1"/>
          </p:cNvSpPr>
          <p:nvPr>
            <p:ph idx="1"/>
          </p:nvPr>
        </p:nvSpPr>
        <p:spPr>
          <a:xfrm>
            <a:off x="250825" y="1341438"/>
            <a:ext cx="8713788" cy="5400675"/>
          </a:xfrm>
        </p:spPr>
        <p:txBody>
          <a:bodyPr rtlCol="0">
            <a:normAutofit/>
          </a:bodyPr>
          <a:lstStyle/>
          <a:p>
            <a:pPr eaLnBrk="1" fontAlgn="auto" hangingPunct="1">
              <a:buFont typeface="Arial"/>
              <a:buChar char="•"/>
              <a:defRPr/>
            </a:pPr>
            <a:r>
              <a:rPr lang="es-ES" sz="2800" dirty="0">
                <a:solidFill>
                  <a:schemeClr val="tx1">
                    <a:lumMod val="85000"/>
                    <a:lumOff val="15000"/>
                  </a:schemeClr>
                </a:solidFill>
                <a:effectLst>
                  <a:outerShdw blurRad="38100" dist="38100" dir="2700000" algn="tl">
                    <a:srgbClr val="000000">
                      <a:alpha val="43137"/>
                    </a:srgbClr>
                  </a:outerShdw>
                </a:effectLst>
              </a:rPr>
              <a:t>Esta aplicación te permite crear anuncios a partir de las palabras clave relacionadas con tu negocio. La publicidad online de Google es una de las más efectivas en el marketing digital y es útil para cualquier giro. Tú puedes crear tus propios anuncios a partir de </a:t>
            </a:r>
            <a:r>
              <a:rPr lang="es-ES" sz="2800" dirty="0" err="1">
                <a:solidFill>
                  <a:schemeClr val="tx1">
                    <a:lumMod val="85000"/>
                    <a:lumOff val="15000"/>
                  </a:schemeClr>
                </a:solidFill>
                <a:effectLst>
                  <a:outerShdw blurRad="38100" dist="38100" dir="2700000" algn="tl">
                    <a:srgbClr val="000000">
                      <a:alpha val="43137"/>
                    </a:srgbClr>
                  </a:outerShdw>
                </a:effectLst>
              </a:rPr>
              <a:t>keywords</a:t>
            </a:r>
            <a:r>
              <a:rPr lang="es-ES" sz="2800" dirty="0">
                <a:solidFill>
                  <a:schemeClr val="tx1">
                    <a:lumMod val="85000"/>
                    <a:lumOff val="15000"/>
                  </a:schemeClr>
                </a:solidFill>
                <a:effectLst>
                  <a:outerShdw blurRad="38100" dist="38100" dir="2700000" algn="tl">
                    <a:srgbClr val="000000">
                      <a:alpha val="43137"/>
                    </a:srgbClr>
                  </a:outerShdw>
                </a:effectLst>
              </a:rPr>
              <a:t> y sólo pagas por los clics que reciba tu oferta. Para determinar qué palabras te conviene usar puedes hacerlo a través de Google </a:t>
            </a:r>
            <a:r>
              <a:rPr lang="es-ES" sz="2800" dirty="0" err="1">
                <a:solidFill>
                  <a:schemeClr val="tx1">
                    <a:lumMod val="85000"/>
                    <a:lumOff val="15000"/>
                  </a:schemeClr>
                </a:solidFill>
                <a:effectLst>
                  <a:outerShdw blurRad="38100" dist="38100" dir="2700000" algn="tl">
                    <a:srgbClr val="000000">
                      <a:alpha val="43137"/>
                    </a:srgbClr>
                  </a:outerShdw>
                </a:effectLst>
              </a:rPr>
              <a:t>Analytics</a:t>
            </a:r>
            <a:r>
              <a:rPr lang="es-ES" sz="2800" dirty="0">
                <a:solidFill>
                  <a:schemeClr val="tx1">
                    <a:lumMod val="85000"/>
                    <a:lumOff val="15000"/>
                  </a:schemeClr>
                </a:solidFill>
                <a:effectLst>
                  <a:outerShdw blurRad="38100" dist="38100" dir="2700000" algn="tl">
                    <a:srgbClr val="000000">
                      <a:alpha val="43137"/>
                    </a:srgbClr>
                  </a:outerShdw>
                </a:effectLst>
              </a:rPr>
              <a:t> donde verás con cuáles te encuentra tu público o usar </a:t>
            </a:r>
            <a:r>
              <a:rPr lang="es-ES" sz="2800" b="1" dirty="0">
                <a:solidFill>
                  <a:schemeClr val="tx1">
                    <a:lumMod val="85000"/>
                    <a:lumOff val="15000"/>
                  </a:schemeClr>
                </a:solidFill>
                <a:effectLst>
                  <a:outerShdw blurRad="38100" dist="38100" dir="2700000" algn="tl">
                    <a:srgbClr val="000000">
                      <a:alpha val="43137"/>
                    </a:srgbClr>
                  </a:outerShdw>
                </a:effectLst>
              </a:rPr>
              <a:t>Google </a:t>
            </a:r>
            <a:r>
              <a:rPr lang="es-ES" sz="2800" b="1" dirty="0" err="1">
                <a:solidFill>
                  <a:schemeClr val="tx1">
                    <a:lumMod val="85000"/>
                    <a:lumOff val="15000"/>
                  </a:schemeClr>
                </a:solidFill>
                <a:effectLst>
                  <a:outerShdw blurRad="38100" dist="38100" dir="2700000" algn="tl">
                    <a:srgbClr val="000000">
                      <a:alpha val="43137"/>
                    </a:srgbClr>
                  </a:outerShdw>
                </a:effectLst>
              </a:rPr>
              <a:t>Trends</a:t>
            </a:r>
            <a:r>
              <a:rPr lang="es-ES" sz="2800" dirty="0">
                <a:solidFill>
                  <a:schemeClr val="tx1">
                    <a:lumMod val="85000"/>
                    <a:lumOff val="15000"/>
                  </a:schemeClr>
                </a:solidFill>
                <a:effectLst>
                  <a:outerShdw blurRad="38100" dist="38100" dir="2700000" algn="tl">
                    <a:srgbClr val="000000">
                      <a:alpha val="43137"/>
                    </a:srgbClr>
                  </a:outerShdw>
                </a:effectLst>
              </a:rPr>
              <a:t> una herramienta gratuita que te muestra cuáles son las tendencias más buscadas en la red.</a:t>
            </a:r>
          </a:p>
        </p:txBody>
      </p:sp>
      <p:sp>
        <p:nvSpPr>
          <p:cNvPr id="4" name="Marcador de número de diapositiva 3">
            <a:extLst>
              <a:ext uri="{FF2B5EF4-FFF2-40B4-BE49-F238E27FC236}">
                <a16:creationId xmlns:a16="http://schemas.microsoft.com/office/drawing/2014/main" id="{65F84D40-1BA5-44C6-A7A1-A578232B292E}"/>
              </a:ext>
            </a:extLst>
          </p:cNvPr>
          <p:cNvSpPr>
            <a:spLocks noGrp="1"/>
          </p:cNvSpPr>
          <p:nvPr>
            <p:ph type="sldNum" sz="quarter" idx="12"/>
          </p:nvPr>
        </p:nvSpPr>
        <p:spPr/>
        <p:txBody>
          <a:bodyPr/>
          <a:lstStyle/>
          <a:p>
            <a:pPr>
              <a:defRPr/>
            </a:pPr>
            <a:fld id="{AACA0722-39B1-49B9-A993-EC12AF4231E4}" type="slidenum">
              <a:rPr lang="es-ES" altLang="es-ES"/>
              <a:pPr>
                <a:defRPr/>
              </a:pPr>
              <a:t>4</a:t>
            </a:fld>
            <a:endParaRPr lang="es-ES" altLang="es-ES"/>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35F10E-BA90-4C58-B0D7-7461B16B211B}"/>
              </a:ext>
            </a:extLst>
          </p:cNvPr>
          <p:cNvSpPr>
            <a:spLocks noGrp="1"/>
          </p:cNvSpPr>
          <p:nvPr>
            <p:ph type="title"/>
          </p:nvPr>
        </p:nvSpPr>
        <p:spPr>
          <a:xfrm>
            <a:off x="323850" y="22225"/>
            <a:ext cx="6797675" cy="1303338"/>
          </a:xfrm>
        </p:spPr>
        <p:txBody>
          <a:bodyPr rtlCol="0">
            <a:normAutofit/>
          </a:bodyPr>
          <a:lstStyle/>
          <a:p>
            <a:pPr algn="l" eaLnBrk="1" fontAlgn="auto" hangingPunct="1">
              <a:spcAft>
                <a:spcPts val="0"/>
              </a:spcAft>
              <a:defRPr/>
            </a:pPr>
            <a:r>
              <a:rPr lang="es-ES" b="1" dirty="0">
                <a:solidFill>
                  <a:schemeClr val="tx1">
                    <a:lumMod val="85000"/>
                    <a:lumOff val="15000"/>
                  </a:schemeClr>
                </a:solidFill>
                <a:effectLst>
                  <a:outerShdw blurRad="38100" dist="38100" dir="2700000" algn="tl">
                    <a:srgbClr val="000000">
                      <a:alpha val="43137"/>
                    </a:srgbClr>
                  </a:outerShdw>
                </a:effectLst>
                <a:hlinkClick r:id="rId2"/>
              </a:rPr>
              <a:t>Google Apps </a:t>
            </a:r>
            <a:r>
              <a:rPr lang="es-ES" b="1" dirty="0" err="1">
                <a:solidFill>
                  <a:schemeClr val="tx1">
                    <a:lumMod val="85000"/>
                    <a:lumOff val="15000"/>
                  </a:schemeClr>
                </a:solidFill>
                <a:effectLst>
                  <a:outerShdw blurRad="38100" dist="38100" dir="2700000" algn="tl">
                    <a:srgbClr val="000000">
                      <a:alpha val="43137"/>
                    </a:srgbClr>
                  </a:outerShdw>
                </a:effectLst>
                <a:hlinkClick r:id="rId2"/>
              </a:rPr>
              <a:t>for</a:t>
            </a:r>
            <a:r>
              <a:rPr lang="es-ES" b="1" dirty="0">
                <a:solidFill>
                  <a:schemeClr val="tx1">
                    <a:lumMod val="85000"/>
                    <a:lumOff val="15000"/>
                  </a:schemeClr>
                </a:solidFill>
                <a:effectLst>
                  <a:outerShdw blurRad="38100" dist="38100" dir="2700000" algn="tl">
                    <a:srgbClr val="000000">
                      <a:alpha val="43137"/>
                    </a:srgbClr>
                  </a:outerShdw>
                </a:effectLst>
                <a:hlinkClick r:id="rId2"/>
              </a:rPr>
              <a:t> Business</a:t>
            </a:r>
            <a:endParaRPr lang="es-ES" b="1" dirty="0">
              <a:solidFill>
                <a:schemeClr val="tx1">
                  <a:lumMod val="85000"/>
                  <a:lumOff val="15000"/>
                </a:schemeClr>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C953FE5-066C-4579-BF81-BD81785782AA}"/>
              </a:ext>
            </a:extLst>
          </p:cNvPr>
          <p:cNvSpPr>
            <a:spLocks noGrp="1"/>
          </p:cNvSpPr>
          <p:nvPr>
            <p:ph idx="1"/>
          </p:nvPr>
        </p:nvSpPr>
        <p:spPr>
          <a:xfrm>
            <a:off x="136525" y="1325563"/>
            <a:ext cx="8899525" cy="5343525"/>
          </a:xfrm>
        </p:spPr>
        <p:txBody>
          <a:bodyPr rtlCol="0">
            <a:noAutofit/>
          </a:bodyPr>
          <a:lstStyle/>
          <a:p>
            <a:pPr eaLnBrk="1" fontAlgn="auto" hangingPunct="1">
              <a:buFont typeface="Arial"/>
              <a:buChar char="•"/>
              <a:defRPr/>
            </a:pPr>
            <a:r>
              <a:rPr lang="es-ES" sz="3200" dirty="0">
                <a:solidFill>
                  <a:schemeClr val="tx1">
                    <a:lumMod val="85000"/>
                    <a:lumOff val="15000"/>
                  </a:schemeClr>
                </a:solidFill>
                <a:effectLst>
                  <a:outerShdw blurRad="38100" dist="38100" dir="2700000" algn="tl">
                    <a:srgbClr val="000000">
                      <a:alpha val="43137"/>
                    </a:srgbClr>
                  </a:outerShdw>
                </a:effectLst>
              </a:rPr>
              <a:t>Aquí encontrarás diversas aplicaciones funcionales para tu empresa, dependiendo del tamaño de ésta, que te harán reducir tus costos en TI (Tecnologías de la Información). Es un conjunto de herramientas online que incluyen servicios como mail, calendarios, Google </a:t>
            </a:r>
            <a:r>
              <a:rPr lang="es-ES" sz="3200" dirty="0" err="1">
                <a:solidFill>
                  <a:schemeClr val="tx1">
                    <a:lumMod val="85000"/>
                    <a:lumOff val="15000"/>
                  </a:schemeClr>
                </a:solidFill>
                <a:effectLst>
                  <a:outerShdw blurRad="38100" dist="38100" dir="2700000" algn="tl">
                    <a:srgbClr val="000000">
                      <a:alpha val="43137"/>
                    </a:srgbClr>
                  </a:outerShdw>
                </a:effectLst>
              </a:rPr>
              <a:t>docs</a:t>
            </a:r>
            <a:r>
              <a:rPr lang="es-ES" sz="3200" dirty="0">
                <a:solidFill>
                  <a:schemeClr val="tx1">
                    <a:lumMod val="85000"/>
                    <a:lumOff val="15000"/>
                  </a:schemeClr>
                </a:solidFill>
                <a:effectLst>
                  <a:outerShdw blurRad="38100" dist="38100" dir="2700000" algn="tl">
                    <a:srgbClr val="000000">
                      <a:alpha val="43137"/>
                    </a:srgbClr>
                  </a:outerShdw>
                </a:effectLst>
              </a:rPr>
              <a:t> y </a:t>
            </a:r>
            <a:r>
              <a:rPr lang="es-ES" sz="3200" dirty="0">
                <a:solidFill>
                  <a:schemeClr val="tx1">
                    <a:lumMod val="85000"/>
                    <a:lumOff val="15000"/>
                  </a:schemeClr>
                </a:solidFill>
                <a:effectLst>
                  <a:outerShdw blurRad="38100" dist="38100" dir="2700000" algn="tl">
                    <a:srgbClr val="000000">
                      <a:alpha val="43137"/>
                    </a:srgbClr>
                  </a:outerShdw>
                </a:effectLst>
                <a:hlinkClick r:id="rId3"/>
              </a:rPr>
              <a:t>Google </a:t>
            </a:r>
            <a:r>
              <a:rPr lang="es-ES" sz="3200" dirty="0" err="1">
                <a:solidFill>
                  <a:schemeClr val="tx1">
                    <a:lumMod val="85000"/>
                    <a:lumOff val="15000"/>
                  </a:schemeClr>
                </a:solidFill>
                <a:effectLst>
                  <a:outerShdw blurRad="38100" dist="38100" dir="2700000" algn="tl">
                    <a:srgbClr val="000000">
                      <a:alpha val="43137"/>
                    </a:srgbClr>
                  </a:outerShdw>
                </a:effectLst>
                <a:hlinkClick r:id="rId3"/>
              </a:rPr>
              <a:t>Sites</a:t>
            </a:r>
            <a:r>
              <a:rPr lang="es-ES" sz="3200" dirty="0">
                <a:solidFill>
                  <a:schemeClr val="tx1">
                    <a:lumMod val="85000"/>
                    <a:lumOff val="15000"/>
                  </a:schemeClr>
                </a:solidFill>
                <a:effectLst>
                  <a:outerShdw blurRad="38100" dist="38100" dir="2700000" algn="tl">
                    <a:srgbClr val="000000">
                      <a:alpha val="43137"/>
                    </a:srgbClr>
                  </a:outerShdw>
                </a:effectLst>
              </a:rPr>
              <a:t>, un sitio para intranet y proyectos en equipo muy fácil de crear. Dependiendo del paquete que elijas también podrás tener Cloud </a:t>
            </a:r>
            <a:r>
              <a:rPr lang="es-ES" sz="3200" dirty="0" err="1">
                <a:solidFill>
                  <a:schemeClr val="tx1">
                    <a:lumMod val="85000"/>
                    <a:lumOff val="15000"/>
                  </a:schemeClr>
                </a:solidFill>
                <a:effectLst>
                  <a:outerShdw blurRad="38100" dist="38100" dir="2700000" algn="tl">
                    <a:srgbClr val="000000">
                      <a:alpha val="43137"/>
                    </a:srgbClr>
                  </a:outerShdw>
                </a:effectLst>
              </a:rPr>
              <a:t>Connect</a:t>
            </a:r>
            <a:r>
              <a:rPr lang="es-ES" sz="3200" dirty="0">
                <a:solidFill>
                  <a:schemeClr val="tx1">
                    <a:lumMod val="85000"/>
                    <a:lumOff val="15000"/>
                  </a:schemeClr>
                </a:solidFill>
                <a:effectLst>
                  <a:outerShdw blurRad="38100" dist="38100" dir="2700000" algn="tl">
                    <a:srgbClr val="000000">
                      <a:alpha val="43137"/>
                    </a:srgbClr>
                  </a:outerShdw>
                </a:effectLst>
              </a:rPr>
              <a:t> para Microsoft Office, donde se puede modificar archivos de Word, PowerPoint y Excel.</a:t>
            </a:r>
          </a:p>
        </p:txBody>
      </p:sp>
      <p:sp>
        <p:nvSpPr>
          <p:cNvPr id="4" name="Marcador de número de diapositiva 3">
            <a:extLst>
              <a:ext uri="{FF2B5EF4-FFF2-40B4-BE49-F238E27FC236}">
                <a16:creationId xmlns:a16="http://schemas.microsoft.com/office/drawing/2014/main" id="{9C3974DB-2BCB-4533-8203-F7ABE3A86207}"/>
              </a:ext>
            </a:extLst>
          </p:cNvPr>
          <p:cNvSpPr>
            <a:spLocks noGrp="1"/>
          </p:cNvSpPr>
          <p:nvPr>
            <p:ph type="sldNum" sz="quarter" idx="12"/>
          </p:nvPr>
        </p:nvSpPr>
        <p:spPr/>
        <p:txBody>
          <a:bodyPr/>
          <a:lstStyle/>
          <a:p>
            <a:pPr>
              <a:defRPr/>
            </a:pPr>
            <a:fld id="{207B702C-C49C-458B-9F8F-0F2727BFFBFD}" type="slidenum">
              <a:rPr lang="es-ES" altLang="es-ES"/>
              <a:pPr>
                <a:defRPr/>
              </a:pPr>
              <a:t>5</a:t>
            </a:fld>
            <a:endParaRPr lang="es-ES" altLang="es-ES"/>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8A10F-D18B-40A8-9334-22F96FE1D4EA}"/>
              </a:ext>
            </a:extLst>
          </p:cNvPr>
          <p:cNvSpPr>
            <a:spLocks noGrp="1"/>
          </p:cNvSpPr>
          <p:nvPr>
            <p:ph type="title"/>
          </p:nvPr>
        </p:nvSpPr>
        <p:spPr>
          <a:xfrm>
            <a:off x="468313" y="-6350"/>
            <a:ext cx="6797675" cy="1304925"/>
          </a:xfrm>
        </p:spPr>
        <p:txBody>
          <a:bodyPr rtlCol="0">
            <a:normAutofit/>
          </a:bodyPr>
          <a:lstStyle/>
          <a:p>
            <a:pPr algn="l" eaLnBrk="1" fontAlgn="auto" hangingPunct="1">
              <a:spcAft>
                <a:spcPts val="0"/>
              </a:spcAft>
              <a:defRPr/>
            </a:pPr>
            <a:r>
              <a:rPr lang="es-ES" b="1" dirty="0">
                <a:solidFill>
                  <a:schemeClr val="tx1">
                    <a:lumMod val="85000"/>
                    <a:lumOff val="15000"/>
                  </a:schemeClr>
                </a:solidFill>
                <a:effectLst>
                  <a:outerShdw blurRad="38100" dist="38100" dir="2700000" algn="tl">
                    <a:srgbClr val="000000">
                      <a:alpha val="43137"/>
                    </a:srgbClr>
                  </a:outerShdw>
                </a:effectLst>
                <a:hlinkClick r:id="rId2"/>
              </a:rPr>
              <a:t>Google </a:t>
            </a:r>
            <a:r>
              <a:rPr lang="es-ES" b="1" dirty="0" err="1">
                <a:solidFill>
                  <a:schemeClr val="tx1">
                    <a:lumMod val="85000"/>
                    <a:lumOff val="15000"/>
                  </a:schemeClr>
                </a:solidFill>
                <a:effectLst>
                  <a:outerShdw blurRad="38100" dist="38100" dir="2700000" algn="tl">
                    <a:srgbClr val="000000">
                      <a:alpha val="43137"/>
                    </a:srgbClr>
                  </a:outerShdw>
                </a:effectLst>
                <a:hlinkClick r:id="rId2"/>
              </a:rPr>
              <a:t>Docs</a:t>
            </a:r>
            <a:endParaRPr lang="es-ES" dirty="0">
              <a:solidFill>
                <a:schemeClr val="tx1">
                  <a:lumMod val="85000"/>
                  <a:lumOff val="15000"/>
                </a:schemeClr>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252B493-720A-4744-8D01-BDCAB069E759}"/>
              </a:ext>
            </a:extLst>
          </p:cNvPr>
          <p:cNvSpPr>
            <a:spLocks noGrp="1"/>
          </p:cNvSpPr>
          <p:nvPr>
            <p:ph idx="1"/>
          </p:nvPr>
        </p:nvSpPr>
        <p:spPr>
          <a:xfrm>
            <a:off x="179388" y="1125538"/>
            <a:ext cx="8569325" cy="5399087"/>
          </a:xfrm>
        </p:spPr>
        <p:txBody>
          <a:bodyPr rtlCol="0">
            <a:normAutofit/>
          </a:bodyPr>
          <a:lstStyle/>
          <a:p>
            <a:pPr eaLnBrk="1" fontAlgn="auto" hangingPunct="1">
              <a:buFont typeface="Arial"/>
              <a:buChar char="•"/>
              <a:defRPr/>
            </a:pPr>
            <a:br>
              <a:rPr lang="es-ES" sz="3200" dirty="0">
                <a:solidFill>
                  <a:schemeClr val="tx1">
                    <a:lumMod val="85000"/>
                    <a:lumOff val="15000"/>
                  </a:schemeClr>
                </a:solidFill>
                <a:effectLst>
                  <a:outerShdw blurRad="38100" dist="38100" dir="2700000" algn="tl">
                    <a:srgbClr val="000000">
                      <a:alpha val="43137"/>
                    </a:srgbClr>
                  </a:outerShdw>
                </a:effectLst>
              </a:rPr>
            </a:br>
            <a:r>
              <a:rPr lang="es-ES" sz="3200" dirty="0">
                <a:solidFill>
                  <a:schemeClr val="tx1">
                    <a:lumMod val="85000"/>
                    <a:lumOff val="15000"/>
                  </a:schemeClr>
                </a:solidFill>
                <a:effectLst>
                  <a:outerShdw blurRad="38100" dist="38100" dir="2700000" algn="tl">
                    <a:srgbClr val="000000">
                      <a:alpha val="43137"/>
                    </a:srgbClr>
                  </a:outerShdw>
                </a:effectLst>
              </a:rPr>
              <a:t>Sin duda, una de las mejores herramientas de Google es ésta que te permite trabajar en la nube. Sólo necesitas tener una cuenta de Gmail y ahí mismo se te desplegará esta opción para crear notas, imágenes, cálculos y presentaciones y acceder a ellas desde cualquier ubicación y desde todo dispositivo.  Puedes crear, editar y subir archivos en la Web con la seguridad de que no los vas a perder. </a:t>
            </a:r>
          </a:p>
        </p:txBody>
      </p:sp>
      <p:sp>
        <p:nvSpPr>
          <p:cNvPr id="4" name="Marcador de número de diapositiva 3">
            <a:extLst>
              <a:ext uri="{FF2B5EF4-FFF2-40B4-BE49-F238E27FC236}">
                <a16:creationId xmlns:a16="http://schemas.microsoft.com/office/drawing/2014/main" id="{A4CA3EED-F9F4-466E-9DFD-9B6E2AF25278}"/>
              </a:ext>
            </a:extLst>
          </p:cNvPr>
          <p:cNvSpPr>
            <a:spLocks noGrp="1"/>
          </p:cNvSpPr>
          <p:nvPr>
            <p:ph type="sldNum" sz="quarter" idx="12"/>
          </p:nvPr>
        </p:nvSpPr>
        <p:spPr/>
        <p:txBody>
          <a:bodyPr/>
          <a:lstStyle/>
          <a:p>
            <a:pPr>
              <a:defRPr/>
            </a:pPr>
            <a:fld id="{D4937567-22D8-485C-AEF7-F151BB556CAE}" type="slidenum">
              <a:rPr lang="es-ES" altLang="es-ES"/>
              <a:pPr>
                <a:defRPr/>
              </a:pPr>
              <a:t>6</a:t>
            </a:fld>
            <a:endParaRPr lang="es-ES" altLang="es-ES"/>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4BEBBC-96D6-45EF-977F-C0D0830045EB}"/>
              </a:ext>
            </a:extLst>
          </p:cNvPr>
          <p:cNvSpPr>
            <a:spLocks noGrp="1"/>
          </p:cNvSpPr>
          <p:nvPr>
            <p:ph type="title"/>
          </p:nvPr>
        </p:nvSpPr>
        <p:spPr>
          <a:xfrm>
            <a:off x="323850" y="188913"/>
            <a:ext cx="6797675" cy="1303337"/>
          </a:xfrm>
        </p:spPr>
        <p:txBody>
          <a:bodyPr rtlCol="0">
            <a:normAutofit/>
          </a:bodyPr>
          <a:lstStyle/>
          <a:p>
            <a:pPr algn="l" eaLnBrk="1" fontAlgn="auto" hangingPunct="1">
              <a:spcAft>
                <a:spcPts val="0"/>
              </a:spcAft>
              <a:defRPr/>
            </a:pPr>
            <a:r>
              <a:rPr lang="es-ES" b="1" dirty="0">
                <a:solidFill>
                  <a:schemeClr val="tx1">
                    <a:lumMod val="85000"/>
                    <a:lumOff val="15000"/>
                  </a:schemeClr>
                </a:solidFill>
                <a:effectLst>
                  <a:outerShdw blurRad="38100" dist="38100" dir="2700000" algn="tl">
                    <a:srgbClr val="000000">
                      <a:alpha val="43137"/>
                    </a:srgbClr>
                  </a:outerShdw>
                </a:effectLst>
                <a:hlinkClick r:id="rId2"/>
              </a:rPr>
              <a:t>Google </a:t>
            </a:r>
            <a:r>
              <a:rPr lang="es-ES" b="1" dirty="0" err="1">
                <a:solidFill>
                  <a:schemeClr val="tx1">
                    <a:lumMod val="85000"/>
                    <a:lumOff val="15000"/>
                  </a:schemeClr>
                </a:solidFill>
                <a:effectLst>
                  <a:outerShdw blurRad="38100" dist="38100" dir="2700000" algn="tl">
                    <a:srgbClr val="000000">
                      <a:alpha val="43137"/>
                    </a:srgbClr>
                  </a:outerShdw>
                </a:effectLst>
                <a:hlinkClick r:id="rId2"/>
              </a:rPr>
              <a:t>Alerts</a:t>
            </a:r>
            <a:endParaRPr lang="es-ES" dirty="0">
              <a:solidFill>
                <a:schemeClr val="tx1">
                  <a:lumMod val="85000"/>
                  <a:lumOff val="15000"/>
                </a:schemeClr>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33A1B959-525F-4E34-8ABF-2CC1E4194F2C}"/>
              </a:ext>
            </a:extLst>
          </p:cNvPr>
          <p:cNvSpPr>
            <a:spLocks noGrp="1"/>
          </p:cNvSpPr>
          <p:nvPr>
            <p:ph idx="1"/>
          </p:nvPr>
        </p:nvSpPr>
        <p:spPr>
          <a:xfrm>
            <a:off x="322263" y="1492250"/>
            <a:ext cx="8642350" cy="5176838"/>
          </a:xfrm>
        </p:spPr>
        <p:txBody>
          <a:bodyPr rtlCol="0">
            <a:normAutofit/>
          </a:bodyPr>
          <a:lstStyle/>
          <a:p>
            <a:pPr eaLnBrk="1" fontAlgn="auto" hangingPunct="1">
              <a:buFont typeface="Arial"/>
              <a:buChar char="•"/>
              <a:defRPr/>
            </a:pPr>
            <a:r>
              <a:rPr lang="es-ES" sz="3200" dirty="0">
                <a:solidFill>
                  <a:schemeClr val="tx1">
                    <a:lumMod val="85000"/>
                    <a:lumOff val="15000"/>
                  </a:schemeClr>
                </a:solidFill>
                <a:effectLst>
                  <a:outerShdw blurRad="38100" dist="38100" dir="2700000" algn="tl">
                    <a:srgbClr val="000000">
                      <a:alpha val="43137"/>
                    </a:srgbClr>
                  </a:outerShdw>
                </a:effectLst>
              </a:rPr>
              <a:t>Las alertas de Google te permiten encontrar fácilmente en la Web información referente a tus intereses. Escribe algunas palabras clave y todos los días recibirás correos a tu mail con las notas, blogs o sitios Web que salieron ese día. Utilizar esta herramienta te permitirá darle seguimiento online a tu marca, enterarte de lo que hace tu competencia o de lo que se dice de ella o simplemente mantenerte enterado de alguna noticia o evento. </a:t>
            </a:r>
          </a:p>
        </p:txBody>
      </p:sp>
      <p:sp>
        <p:nvSpPr>
          <p:cNvPr id="4" name="Marcador de número de diapositiva 3">
            <a:extLst>
              <a:ext uri="{FF2B5EF4-FFF2-40B4-BE49-F238E27FC236}">
                <a16:creationId xmlns:a16="http://schemas.microsoft.com/office/drawing/2014/main" id="{E18B8A88-7CBB-40FE-A0C8-6D44A1196840}"/>
              </a:ext>
            </a:extLst>
          </p:cNvPr>
          <p:cNvSpPr>
            <a:spLocks noGrp="1"/>
          </p:cNvSpPr>
          <p:nvPr>
            <p:ph type="sldNum" sz="quarter" idx="12"/>
          </p:nvPr>
        </p:nvSpPr>
        <p:spPr/>
        <p:txBody>
          <a:bodyPr/>
          <a:lstStyle/>
          <a:p>
            <a:pPr>
              <a:defRPr/>
            </a:pPr>
            <a:fld id="{D96C694C-0385-4C58-BE0E-5DEAC4789EEE}" type="slidenum">
              <a:rPr lang="es-ES" altLang="es-ES"/>
              <a:pPr>
                <a:defRPr/>
              </a:pPr>
              <a:t>7</a:t>
            </a:fld>
            <a:endParaRPr lang="es-ES" altLang="es-ES"/>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44883D-FA40-4516-A4D0-A9E76679CE27}"/>
              </a:ext>
            </a:extLst>
          </p:cNvPr>
          <p:cNvSpPr>
            <a:spLocks noGrp="1"/>
          </p:cNvSpPr>
          <p:nvPr>
            <p:ph type="title"/>
          </p:nvPr>
        </p:nvSpPr>
        <p:spPr>
          <a:xfrm>
            <a:off x="684213" y="260350"/>
            <a:ext cx="6797675" cy="1304925"/>
          </a:xfrm>
        </p:spPr>
        <p:txBody>
          <a:bodyPr rtlCol="0">
            <a:normAutofit/>
          </a:bodyPr>
          <a:lstStyle/>
          <a:p>
            <a:pPr algn="l" eaLnBrk="1" fontAlgn="auto" hangingPunct="1">
              <a:spcAft>
                <a:spcPts val="0"/>
              </a:spcAft>
              <a:defRPr/>
            </a:pPr>
            <a:r>
              <a:rPr lang="es-ES" b="1" dirty="0">
                <a:solidFill>
                  <a:schemeClr val="tx1">
                    <a:lumMod val="85000"/>
                    <a:lumOff val="15000"/>
                  </a:schemeClr>
                </a:solidFill>
                <a:effectLst>
                  <a:outerShdw blurRad="38100" dist="38100" dir="2700000" algn="tl">
                    <a:srgbClr val="000000">
                      <a:alpha val="43137"/>
                    </a:srgbClr>
                  </a:outerShdw>
                </a:effectLst>
                <a:hlinkClick r:id="rId2"/>
              </a:rPr>
              <a:t>Google+</a:t>
            </a:r>
            <a:endParaRPr lang="es-ES" dirty="0">
              <a:solidFill>
                <a:schemeClr val="tx1">
                  <a:lumMod val="85000"/>
                  <a:lumOff val="15000"/>
                </a:schemeClr>
              </a:solidFill>
              <a:effectLst>
                <a:outerShdw blurRad="38100" dist="38100" dir="2700000" algn="tl">
                  <a:srgbClr val="000000">
                    <a:alpha val="43137"/>
                  </a:srgbClr>
                </a:outerShdw>
              </a:effectLst>
            </a:endParaRPr>
          </a:p>
        </p:txBody>
      </p:sp>
      <p:sp>
        <p:nvSpPr>
          <p:cNvPr id="29699" name="Marcador de contenido 2">
            <a:extLst>
              <a:ext uri="{FF2B5EF4-FFF2-40B4-BE49-F238E27FC236}">
                <a16:creationId xmlns:a16="http://schemas.microsoft.com/office/drawing/2014/main" id="{38DD0581-C113-4DCF-80DD-7F7CAE06E1AF}"/>
              </a:ext>
            </a:extLst>
          </p:cNvPr>
          <p:cNvSpPr>
            <a:spLocks noGrp="1"/>
          </p:cNvSpPr>
          <p:nvPr>
            <p:ph idx="1"/>
          </p:nvPr>
        </p:nvSpPr>
        <p:spPr>
          <a:xfrm>
            <a:off x="179388" y="1412875"/>
            <a:ext cx="8640762" cy="5256213"/>
          </a:xfrm>
        </p:spPr>
        <p:txBody>
          <a:bodyPr/>
          <a:lstStyle/>
          <a:p>
            <a:pPr eaLnBrk="1" hangingPunct="1"/>
            <a:r>
              <a:rPr lang="es-ES" altLang="es-ES" sz="3200"/>
              <a:t>La red social de Google ofrece buenas herramientas para los negocios. Abre un perfil y aumentarás tu presencia en los medios digitales, mejorarás el posicionamiento Web de tu sitio y tendrás otros servicios como </a:t>
            </a:r>
            <a:r>
              <a:rPr lang="es-ES" altLang="es-ES" sz="3200" b="1"/>
              <a:t>Hangouts</a:t>
            </a:r>
            <a:r>
              <a:rPr lang="es-ES" altLang="es-ES" sz="3200"/>
              <a:t>, que funciona como videoconferencias donde varios usuarios pueden participar, así como chats y la posibilidad de subir y compartir contenido. </a:t>
            </a:r>
          </a:p>
        </p:txBody>
      </p:sp>
      <p:sp>
        <p:nvSpPr>
          <p:cNvPr id="4" name="Marcador de número de diapositiva 3">
            <a:extLst>
              <a:ext uri="{FF2B5EF4-FFF2-40B4-BE49-F238E27FC236}">
                <a16:creationId xmlns:a16="http://schemas.microsoft.com/office/drawing/2014/main" id="{AE85E058-4103-4046-BC91-925B6962F559}"/>
              </a:ext>
            </a:extLst>
          </p:cNvPr>
          <p:cNvSpPr>
            <a:spLocks noGrp="1"/>
          </p:cNvSpPr>
          <p:nvPr>
            <p:ph type="sldNum" sz="quarter" idx="12"/>
          </p:nvPr>
        </p:nvSpPr>
        <p:spPr/>
        <p:txBody>
          <a:bodyPr/>
          <a:lstStyle/>
          <a:p>
            <a:pPr>
              <a:defRPr/>
            </a:pPr>
            <a:fld id="{0A3D3994-3482-410B-BD32-0806A7CDDBED}" type="slidenum">
              <a:rPr lang="es-ES" altLang="es-ES"/>
              <a:pPr>
                <a:defRPr/>
              </a:pPr>
              <a:t>8</a:t>
            </a:fld>
            <a:endParaRPr lang="es-ES" altLang="es-ES"/>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0A4BA9-682E-4074-90CD-789A7862E759}"/>
              </a:ext>
            </a:extLst>
          </p:cNvPr>
          <p:cNvSpPr>
            <a:spLocks noGrp="1"/>
          </p:cNvSpPr>
          <p:nvPr>
            <p:ph type="title"/>
          </p:nvPr>
        </p:nvSpPr>
        <p:spPr>
          <a:xfrm>
            <a:off x="781050" y="404813"/>
            <a:ext cx="6799263" cy="1303337"/>
          </a:xfrm>
        </p:spPr>
        <p:txBody>
          <a:bodyPr rtlCol="0">
            <a:normAutofit/>
          </a:bodyPr>
          <a:lstStyle/>
          <a:p>
            <a:pPr algn="l" eaLnBrk="1" fontAlgn="auto" hangingPunct="1">
              <a:spcAft>
                <a:spcPts val="0"/>
              </a:spcAft>
              <a:defRPr/>
            </a:pPr>
            <a:r>
              <a:rPr lang="es-ES" sz="4400" b="1" dirty="0">
                <a:solidFill>
                  <a:schemeClr val="tx1">
                    <a:lumMod val="85000"/>
                    <a:lumOff val="15000"/>
                  </a:schemeClr>
                </a:solidFill>
                <a:effectLst>
                  <a:outerShdw blurRad="38100" dist="38100" dir="2700000" algn="tl">
                    <a:srgbClr val="000000">
                      <a:alpha val="43137"/>
                    </a:srgbClr>
                  </a:outerShdw>
                </a:effectLst>
                <a:hlinkClick r:id="rId2"/>
              </a:rPr>
              <a:t>Google Reader</a:t>
            </a:r>
            <a:endParaRPr lang="es-ES" sz="4400" dirty="0">
              <a:solidFill>
                <a:schemeClr val="tx1">
                  <a:lumMod val="85000"/>
                  <a:lumOff val="15000"/>
                </a:schemeClr>
              </a:solidFill>
              <a:effectLst>
                <a:outerShdw blurRad="38100" dist="38100" dir="2700000" algn="tl">
                  <a:srgbClr val="000000">
                    <a:alpha val="43137"/>
                  </a:srgbClr>
                </a:outerShdw>
              </a:effectLst>
            </a:endParaRPr>
          </a:p>
        </p:txBody>
      </p:sp>
      <p:sp>
        <p:nvSpPr>
          <p:cNvPr id="30723" name="Marcador de contenido 2">
            <a:extLst>
              <a:ext uri="{FF2B5EF4-FFF2-40B4-BE49-F238E27FC236}">
                <a16:creationId xmlns:a16="http://schemas.microsoft.com/office/drawing/2014/main" id="{05CCAF73-8D69-4069-930F-4FCF4B4DCD17}"/>
              </a:ext>
            </a:extLst>
          </p:cNvPr>
          <p:cNvSpPr>
            <a:spLocks noGrp="1"/>
          </p:cNvSpPr>
          <p:nvPr>
            <p:ph idx="1"/>
          </p:nvPr>
        </p:nvSpPr>
        <p:spPr>
          <a:xfrm>
            <a:off x="323850" y="1628775"/>
            <a:ext cx="8351838" cy="5040313"/>
          </a:xfrm>
        </p:spPr>
        <p:txBody>
          <a:bodyPr/>
          <a:lstStyle/>
          <a:p>
            <a:pPr eaLnBrk="1" hangingPunct="1"/>
            <a:r>
              <a:rPr lang="es-ES" altLang="es-ES" sz="3600"/>
              <a:t>Con ésta puedes filtrar contenido, suscribirte a blogs o páginas que te interesen o a las que consultes constantemente. Funciona como un RSS (r</a:t>
            </a:r>
            <a:r>
              <a:rPr lang="es-ES" altLang="es-MX"/>
              <a:t>eally Simple Syndicatio</a:t>
            </a:r>
            <a:r>
              <a:rPr lang="es-ES" altLang="es-ES" sz="3600"/>
              <a:t>)y se despliega igual que un correo electrónico; es una buena forma de estar al día con los datos de tu campo. </a:t>
            </a:r>
          </a:p>
        </p:txBody>
      </p:sp>
      <p:sp>
        <p:nvSpPr>
          <p:cNvPr id="4" name="Marcador de número de diapositiva 3">
            <a:extLst>
              <a:ext uri="{FF2B5EF4-FFF2-40B4-BE49-F238E27FC236}">
                <a16:creationId xmlns:a16="http://schemas.microsoft.com/office/drawing/2014/main" id="{8092E87A-C213-4BDB-B4B2-99D5340D2131}"/>
              </a:ext>
            </a:extLst>
          </p:cNvPr>
          <p:cNvSpPr>
            <a:spLocks noGrp="1"/>
          </p:cNvSpPr>
          <p:nvPr>
            <p:ph type="sldNum" sz="quarter" idx="12"/>
          </p:nvPr>
        </p:nvSpPr>
        <p:spPr/>
        <p:txBody>
          <a:bodyPr/>
          <a:lstStyle/>
          <a:p>
            <a:pPr>
              <a:defRPr/>
            </a:pPr>
            <a:fld id="{70201304-3E17-42CA-8CAE-0AEF319117D8}" type="slidenum">
              <a:rPr lang="es-ES" altLang="es-ES"/>
              <a:pPr>
                <a:defRPr/>
              </a:pPr>
              <a:t>9</a:t>
            </a:fld>
            <a:endParaRPr lang="es-ES" altLang="es-ES"/>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C899A2-BBE4-4AB4-BDD0-32F91E1075F8}"/>
              </a:ext>
            </a:extLst>
          </p:cNvPr>
          <p:cNvSpPr>
            <a:spLocks noGrp="1"/>
          </p:cNvSpPr>
          <p:nvPr>
            <p:ph type="title"/>
          </p:nvPr>
        </p:nvSpPr>
        <p:spPr>
          <a:xfrm>
            <a:off x="539750" y="476250"/>
            <a:ext cx="6799263" cy="1304925"/>
          </a:xfrm>
        </p:spPr>
        <p:txBody>
          <a:bodyPr rtlCol="0">
            <a:normAutofit/>
          </a:bodyPr>
          <a:lstStyle/>
          <a:p>
            <a:pPr algn="l" eaLnBrk="1" fontAlgn="auto" hangingPunct="1">
              <a:spcAft>
                <a:spcPts val="0"/>
              </a:spcAft>
              <a:defRPr/>
            </a:pPr>
            <a:r>
              <a:rPr lang="es-ES" b="1" dirty="0">
                <a:solidFill>
                  <a:schemeClr val="tx1">
                    <a:lumMod val="85000"/>
                    <a:lumOff val="15000"/>
                  </a:schemeClr>
                </a:solidFill>
                <a:effectLst>
                  <a:outerShdw blurRad="38100" dist="38100" dir="2700000" algn="tl">
                    <a:srgbClr val="000000">
                      <a:alpha val="43137"/>
                    </a:srgbClr>
                  </a:outerShdw>
                </a:effectLst>
                <a:hlinkClick r:id="rId2"/>
              </a:rPr>
              <a:t>Google </a:t>
            </a:r>
            <a:r>
              <a:rPr lang="es-ES" b="1" dirty="0" err="1">
                <a:solidFill>
                  <a:schemeClr val="tx1">
                    <a:lumMod val="85000"/>
                    <a:lumOff val="15000"/>
                  </a:schemeClr>
                </a:solidFill>
                <a:effectLst>
                  <a:outerShdw blurRad="38100" dist="38100" dir="2700000" algn="tl">
                    <a:srgbClr val="000000">
                      <a:alpha val="43137"/>
                    </a:srgbClr>
                  </a:outerShdw>
                </a:effectLst>
                <a:hlinkClick r:id="rId2"/>
              </a:rPr>
              <a:t>Analytics</a:t>
            </a:r>
            <a:endParaRPr lang="es-ES" dirty="0">
              <a:solidFill>
                <a:schemeClr val="tx1">
                  <a:lumMod val="85000"/>
                  <a:lumOff val="15000"/>
                </a:schemeClr>
              </a:solidFill>
              <a:effectLst>
                <a:outerShdw blurRad="38100" dist="38100" dir="2700000" algn="tl">
                  <a:srgbClr val="000000">
                    <a:alpha val="43137"/>
                  </a:srgbClr>
                </a:outerShdw>
              </a:effectLst>
            </a:endParaRPr>
          </a:p>
        </p:txBody>
      </p:sp>
      <p:sp>
        <p:nvSpPr>
          <p:cNvPr id="31747" name="Marcador de contenido 2">
            <a:extLst>
              <a:ext uri="{FF2B5EF4-FFF2-40B4-BE49-F238E27FC236}">
                <a16:creationId xmlns:a16="http://schemas.microsoft.com/office/drawing/2014/main" id="{4ECC8635-85F0-4CC3-AFE1-741F620F0802}"/>
              </a:ext>
            </a:extLst>
          </p:cNvPr>
          <p:cNvSpPr>
            <a:spLocks noGrp="1"/>
          </p:cNvSpPr>
          <p:nvPr>
            <p:ph idx="1"/>
          </p:nvPr>
        </p:nvSpPr>
        <p:spPr>
          <a:xfrm>
            <a:off x="395288" y="1752600"/>
            <a:ext cx="8497887" cy="4989513"/>
          </a:xfrm>
        </p:spPr>
        <p:txBody>
          <a:bodyPr/>
          <a:lstStyle/>
          <a:p>
            <a:pPr eaLnBrk="1" hangingPunct="1"/>
            <a:r>
              <a:rPr lang="es-ES" altLang="es-ES" sz="3200"/>
              <a:t>Es la más funcional si cuentas con un sitio de Internet. A través de esta herramienta tan completa pero fácil de usar puedes revisar en todo momento y con cifras actualizadas el tráfico de tu sitio. De esta manera, sabrás cuáles son los nodos o notas más vistos, el tiempo de visita, perfil de los usuarios y fuentes de tráfico, entre otros. Además encontrarás las palabras clave de tu sitio. </a:t>
            </a:r>
          </a:p>
        </p:txBody>
      </p:sp>
      <p:sp>
        <p:nvSpPr>
          <p:cNvPr id="4" name="Marcador de número de diapositiva 3">
            <a:extLst>
              <a:ext uri="{FF2B5EF4-FFF2-40B4-BE49-F238E27FC236}">
                <a16:creationId xmlns:a16="http://schemas.microsoft.com/office/drawing/2014/main" id="{6F5539E4-12C4-4F0A-A2CA-F7F70DB09914}"/>
              </a:ext>
            </a:extLst>
          </p:cNvPr>
          <p:cNvSpPr>
            <a:spLocks noGrp="1"/>
          </p:cNvSpPr>
          <p:nvPr>
            <p:ph type="sldNum" sz="quarter" idx="12"/>
          </p:nvPr>
        </p:nvSpPr>
        <p:spPr/>
        <p:txBody>
          <a:bodyPr/>
          <a:lstStyle/>
          <a:p>
            <a:pPr>
              <a:defRPr/>
            </a:pPr>
            <a:fld id="{0564287C-8ACC-4080-B93D-3E746A212998}" type="slidenum">
              <a:rPr lang="es-ES" altLang="es-ES"/>
              <a:pPr>
                <a:defRPr/>
              </a:pPr>
              <a:t>10</a:t>
            </a:fld>
            <a:endParaRPr lang="es-ES" altLang="es-ES"/>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AA136F-F677-4FBA-844C-2191BC0F20FE}"/>
              </a:ext>
            </a:extLst>
          </p:cNvPr>
          <p:cNvSpPr>
            <a:spLocks noGrp="1"/>
          </p:cNvSpPr>
          <p:nvPr>
            <p:ph type="title"/>
          </p:nvPr>
        </p:nvSpPr>
        <p:spPr>
          <a:xfrm>
            <a:off x="539750" y="115888"/>
            <a:ext cx="6799263" cy="1304925"/>
          </a:xfrm>
        </p:spPr>
        <p:txBody>
          <a:bodyPr rtlCol="0">
            <a:normAutofit/>
          </a:bodyPr>
          <a:lstStyle/>
          <a:p>
            <a:pPr algn="l" eaLnBrk="1" fontAlgn="auto" hangingPunct="1">
              <a:spcAft>
                <a:spcPts val="0"/>
              </a:spcAft>
              <a:defRPr/>
            </a:pPr>
            <a:r>
              <a:rPr lang="es-ES" sz="4800" b="1" dirty="0">
                <a:solidFill>
                  <a:schemeClr val="tx1">
                    <a:lumMod val="85000"/>
                    <a:lumOff val="15000"/>
                  </a:schemeClr>
                </a:solidFill>
                <a:effectLst>
                  <a:outerShdw blurRad="38100" dist="38100" dir="2700000" algn="tl">
                    <a:srgbClr val="000000">
                      <a:alpha val="43137"/>
                    </a:srgbClr>
                  </a:outerShdw>
                </a:effectLst>
                <a:hlinkClick r:id="rId2"/>
              </a:rPr>
              <a:t>Google Gmail</a:t>
            </a:r>
            <a:endParaRPr lang="es-ES" sz="4800" dirty="0">
              <a:solidFill>
                <a:schemeClr val="tx1">
                  <a:lumMod val="85000"/>
                  <a:lumOff val="15000"/>
                </a:schemeClr>
              </a:solidFill>
              <a:effectLst>
                <a:outerShdw blurRad="38100" dist="38100" dir="2700000" algn="tl">
                  <a:srgbClr val="000000">
                    <a:alpha val="43137"/>
                  </a:srgbClr>
                </a:outerShdw>
              </a:effectLst>
            </a:endParaRPr>
          </a:p>
        </p:txBody>
      </p:sp>
      <p:sp>
        <p:nvSpPr>
          <p:cNvPr id="32771" name="Marcador de contenido 2">
            <a:extLst>
              <a:ext uri="{FF2B5EF4-FFF2-40B4-BE49-F238E27FC236}">
                <a16:creationId xmlns:a16="http://schemas.microsoft.com/office/drawing/2014/main" id="{7CD87653-B26F-4029-B6F6-ECDEFE353A54}"/>
              </a:ext>
            </a:extLst>
          </p:cNvPr>
          <p:cNvSpPr>
            <a:spLocks noGrp="1"/>
          </p:cNvSpPr>
          <p:nvPr>
            <p:ph idx="1"/>
          </p:nvPr>
        </p:nvSpPr>
        <p:spPr>
          <a:xfrm>
            <a:off x="323850" y="1433513"/>
            <a:ext cx="8569325" cy="5235575"/>
          </a:xfrm>
        </p:spPr>
        <p:txBody>
          <a:bodyPr/>
          <a:lstStyle/>
          <a:p>
            <a:pPr eaLnBrk="1" hangingPunct="1"/>
            <a:r>
              <a:rPr lang="es-ES" altLang="es-ES" sz="3200"/>
              <a:t>A pesar de que esta herramienta te parezca obvia, la verdad es que tiene gran utilidad en tu negocio. El servicio de correo electrónico de Google está programado para abrirse desde cualquier dispositivo, además tiene suficiente espacio, más de 25 GB para almacenar todo tipo de información, así como acceso directo a Google Docs, Google+ y las búsquedas. También tiene un servicio de chat y puedes acomodar tus mails como prefieras, sin duda la mejor opción en e-mail.</a:t>
            </a:r>
          </a:p>
        </p:txBody>
      </p:sp>
      <p:sp>
        <p:nvSpPr>
          <p:cNvPr id="4" name="Marcador de número de diapositiva 3">
            <a:extLst>
              <a:ext uri="{FF2B5EF4-FFF2-40B4-BE49-F238E27FC236}">
                <a16:creationId xmlns:a16="http://schemas.microsoft.com/office/drawing/2014/main" id="{EDB84959-573F-43A8-97DF-DA3E37B8A19E}"/>
              </a:ext>
            </a:extLst>
          </p:cNvPr>
          <p:cNvSpPr>
            <a:spLocks noGrp="1"/>
          </p:cNvSpPr>
          <p:nvPr>
            <p:ph type="sldNum" sz="quarter" idx="12"/>
          </p:nvPr>
        </p:nvSpPr>
        <p:spPr/>
        <p:txBody>
          <a:bodyPr/>
          <a:lstStyle/>
          <a:p>
            <a:pPr>
              <a:defRPr/>
            </a:pPr>
            <a:fld id="{23CB52A8-488D-4EB5-A817-9A2AB9A18649}" type="slidenum">
              <a:rPr lang="es-ES" altLang="es-ES"/>
              <a:pPr>
                <a:defRPr/>
              </a:pPr>
              <a:t>11</a:t>
            </a:fld>
            <a:endParaRPr lang="es-ES" altLang="es-ES"/>
          </a:p>
        </p:txBody>
      </p:sp>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9E679A-1F67-4BF1-B169-A5DD51FE2A27}"/>
              </a:ext>
            </a:extLst>
          </p:cNvPr>
          <p:cNvSpPr>
            <a:spLocks noGrp="1"/>
          </p:cNvSpPr>
          <p:nvPr>
            <p:ph type="title"/>
          </p:nvPr>
        </p:nvSpPr>
        <p:spPr>
          <a:xfrm>
            <a:off x="468313" y="333375"/>
            <a:ext cx="6797675" cy="1303338"/>
          </a:xfrm>
        </p:spPr>
        <p:txBody>
          <a:bodyPr rtlCol="0">
            <a:normAutofit/>
          </a:bodyPr>
          <a:lstStyle/>
          <a:p>
            <a:pPr algn="l" eaLnBrk="1" fontAlgn="auto" hangingPunct="1">
              <a:spcAft>
                <a:spcPts val="0"/>
              </a:spcAft>
              <a:defRPr/>
            </a:pPr>
            <a:r>
              <a:rPr lang="es-ES" sz="4800" b="1" dirty="0">
                <a:solidFill>
                  <a:schemeClr val="tx1">
                    <a:lumMod val="85000"/>
                    <a:lumOff val="15000"/>
                  </a:schemeClr>
                </a:solidFill>
                <a:effectLst>
                  <a:outerShdw blurRad="38100" dist="38100" dir="2700000" algn="tl">
                    <a:srgbClr val="000000">
                      <a:alpha val="43137"/>
                    </a:srgbClr>
                  </a:outerShdw>
                </a:effectLst>
                <a:hlinkClick r:id="rId2"/>
              </a:rPr>
              <a:t>Google Calendar</a:t>
            </a:r>
            <a:r>
              <a:rPr lang="es-ES" sz="4800" dirty="0">
                <a:solidFill>
                  <a:schemeClr val="tx1">
                    <a:lumMod val="85000"/>
                    <a:lumOff val="15000"/>
                  </a:schemeClr>
                </a:solidFill>
                <a:effectLst>
                  <a:outerShdw blurRad="38100" dist="38100" dir="2700000" algn="tl">
                    <a:srgbClr val="000000">
                      <a:alpha val="43137"/>
                    </a:srgbClr>
                  </a:outerShdw>
                </a:effectLst>
              </a:rPr>
              <a:t> </a:t>
            </a:r>
          </a:p>
        </p:txBody>
      </p:sp>
      <p:sp>
        <p:nvSpPr>
          <p:cNvPr id="33795" name="Marcador de contenido 2">
            <a:extLst>
              <a:ext uri="{FF2B5EF4-FFF2-40B4-BE49-F238E27FC236}">
                <a16:creationId xmlns:a16="http://schemas.microsoft.com/office/drawing/2014/main" id="{484B3CFC-9B8D-4F2E-A5F4-5C4AEF1AB72F}"/>
              </a:ext>
            </a:extLst>
          </p:cNvPr>
          <p:cNvSpPr>
            <a:spLocks noGrp="1"/>
          </p:cNvSpPr>
          <p:nvPr>
            <p:ph idx="1"/>
          </p:nvPr>
        </p:nvSpPr>
        <p:spPr>
          <a:xfrm>
            <a:off x="454025" y="1649413"/>
            <a:ext cx="8366125" cy="5208587"/>
          </a:xfrm>
        </p:spPr>
        <p:txBody>
          <a:bodyPr/>
          <a:lstStyle/>
          <a:p>
            <a:pPr eaLnBrk="1" hangingPunct="1"/>
            <a:r>
              <a:rPr lang="es-ES" altLang="es-ES" sz="3600"/>
              <a:t>Es una eficiente plataforma que permite organizar tus horarios y eventos en tiempo real y actualizarlos desde cualquier ubicación. Es posible programar citas con empleados o clientes, a los cuales se es manda un mail y se les hace una invitación. Organizar horarios vía online es algo que todo emprendedor debe hacer.    </a:t>
            </a:r>
          </a:p>
        </p:txBody>
      </p:sp>
      <p:sp>
        <p:nvSpPr>
          <p:cNvPr id="4" name="Marcador de número de diapositiva 3">
            <a:extLst>
              <a:ext uri="{FF2B5EF4-FFF2-40B4-BE49-F238E27FC236}">
                <a16:creationId xmlns:a16="http://schemas.microsoft.com/office/drawing/2014/main" id="{AD329BB7-487F-4286-BBF0-6756F15F7999}"/>
              </a:ext>
            </a:extLst>
          </p:cNvPr>
          <p:cNvSpPr>
            <a:spLocks noGrp="1"/>
          </p:cNvSpPr>
          <p:nvPr>
            <p:ph type="sldNum" sz="quarter" idx="12"/>
          </p:nvPr>
        </p:nvSpPr>
        <p:spPr/>
        <p:txBody>
          <a:bodyPr/>
          <a:lstStyle/>
          <a:p>
            <a:pPr>
              <a:defRPr/>
            </a:pPr>
            <a:fld id="{08CDE055-56B2-4371-93D6-D6F87AF8E322}" type="slidenum">
              <a:rPr lang="es-ES" altLang="es-ES"/>
              <a:pPr>
                <a:defRPr/>
              </a:pPr>
              <a:t>12</a:t>
            </a:fld>
            <a:endParaRPr lang="es-ES" altLang="es-ES"/>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Text Box 6">
            <a:extLst>
              <a:ext uri="{FF2B5EF4-FFF2-40B4-BE49-F238E27FC236}">
                <a16:creationId xmlns:a16="http://schemas.microsoft.com/office/drawing/2014/main" id="{B172683F-E3B4-43D4-80E6-E29EA4CA2D40}"/>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F0396BBE-93E2-4118-8080-03A596F92AE2}" type="slidenum">
              <a:rPr lang="es-ES" altLang="es-ES"/>
              <a:pPr eaLnBrk="1" hangingPunct="1"/>
              <a:t>13</a:t>
            </a:fld>
            <a:endParaRPr lang="es-ES" altLang="es-ES"/>
          </a:p>
        </p:txBody>
      </p:sp>
      <p:sp>
        <p:nvSpPr>
          <p:cNvPr id="59400" name="Rectangle 8">
            <a:extLst>
              <a:ext uri="{FF2B5EF4-FFF2-40B4-BE49-F238E27FC236}">
                <a16:creationId xmlns:a16="http://schemas.microsoft.com/office/drawing/2014/main" id="{0ABB1563-71A0-478C-9537-57FDA70ED154}"/>
              </a:ext>
            </a:extLst>
          </p:cNvPr>
          <p:cNvSpPr>
            <a:spLocks noGrp="1" noChangeArrowheads="1"/>
          </p:cNvSpPr>
          <p:nvPr>
            <p:ph type="title"/>
          </p:nvPr>
        </p:nvSpPr>
        <p:spPr>
          <a:xfrm>
            <a:off x="685800" y="3048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59399" name="Rectangle 7">
            <a:extLst>
              <a:ext uri="{FF2B5EF4-FFF2-40B4-BE49-F238E27FC236}">
                <a16:creationId xmlns:a16="http://schemas.microsoft.com/office/drawing/2014/main" id="{75955D8E-54E5-4174-A733-5E52BC42D3D3}"/>
              </a:ext>
            </a:extLst>
          </p:cNvPr>
          <p:cNvSpPr>
            <a:spLocks noGrp="1" noChangeArrowheads="1"/>
          </p:cNvSpPr>
          <p:nvPr>
            <p:ph idx="1"/>
          </p:nvPr>
        </p:nvSpPr>
        <p:spPr>
          <a:xfrm>
            <a:off x="422275" y="1052736"/>
            <a:ext cx="8077200" cy="1447800"/>
          </a:xfrm>
          <a:extLst>
            <a:ext uri="{909E8E84-426E-40DD-AFC4-6F175D3DCCD1}">
              <a14:hiddenFill xmlns:a14="http://schemas.microsoft.com/office/drawing/2010/main">
                <a:solidFill>
                  <a:srgbClr val="FFFFCC"/>
                </a:solidFill>
              </a14:hiddenFill>
            </a:ext>
          </a:extLst>
        </p:spPr>
        <p:txBody>
          <a:bodyPr rtlCol="0">
            <a:noAutofit/>
          </a:bodyPr>
          <a:lstStyle/>
          <a:p>
            <a:pPr eaLnBrk="1" fontAlgn="auto" hangingPunct="1">
              <a:buFontTx/>
              <a:buNone/>
              <a:defRPr/>
            </a:pPr>
            <a:r>
              <a:rPr lang="es-ES_tradnl" altLang="es-ES" sz="1800" dirty="0">
                <a:solidFill>
                  <a:srgbClr val="000000"/>
                </a:solidFill>
                <a:latin typeface="Verdana" panose="020B0604030504040204" pitchFamily="34" charset="0"/>
                <a:cs typeface="Times New Roman" panose="02020603050405020304" pitchFamily="18" charset="0"/>
              </a:rPr>
              <a:t>Una de las definiciones más extendidas del Marketing:</a:t>
            </a:r>
          </a:p>
          <a:p>
            <a:pPr eaLnBrk="1" fontAlgn="auto" hangingPunct="1">
              <a:buFontTx/>
              <a:buNone/>
              <a:defRPr/>
            </a:pPr>
            <a:endParaRPr lang="es-ES_tradnl" altLang="es-ES" sz="1800" dirty="0">
              <a:solidFill>
                <a:srgbClr val="000000"/>
              </a:solidFill>
              <a:latin typeface="Verdana" panose="020B0604030504040204" pitchFamily="34" charset="0"/>
              <a:cs typeface="Times New Roman" panose="02020603050405020304" pitchFamily="18" charset="0"/>
            </a:endParaRPr>
          </a:p>
          <a:p>
            <a:pPr eaLnBrk="1" fontAlgn="auto" hangingPunct="1">
              <a:buFontTx/>
              <a:buNone/>
              <a:defRPr/>
            </a:pP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8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Estudio o Investigación de la forma de satisfacer mejor las necesidades de</a:t>
            </a: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 </a:t>
            </a:r>
            <a:r>
              <a:rPr lang="es-ES" altLang="es-ES" sz="18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un grupo social a través del intercambio con beneficio para la supervivencia de la empresa </a:t>
            </a: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
        <p:nvSpPr>
          <p:cNvPr id="59401" name="Rectangle 9">
            <a:extLst>
              <a:ext uri="{FF2B5EF4-FFF2-40B4-BE49-F238E27FC236}">
                <a16:creationId xmlns:a16="http://schemas.microsoft.com/office/drawing/2014/main" id="{80A6CAE7-4631-4EED-97AA-76A72AC2FFC0}"/>
              </a:ext>
            </a:extLst>
          </p:cNvPr>
          <p:cNvSpPr>
            <a:spLocks noChangeArrowheads="1"/>
          </p:cNvSpPr>
          <p:nvPr/>
        </p:nvSpPr>
        <p:spPr bwMode="auto">
          <a:xfrm>
            <a:off x="422275" y="4949550"/>
            <a:ext cx="7848600" cy="1295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2000" dirty="0">
                <a:solidFill>
                  <a:srgbClr val="000000"/>
                </a:solidFill>
                <a:latin typeface="Verdana" panose="020B0604030504040204" pitchFamily="34" charset="0"/>
                <a:cs typeface="Times New Roman" panose="02020603050405020304" pitchFamily="18" charset="0"/>
              </a:rPr>
              <a:t>Según Philip </a:t>
            </a:r>
            <a:r>
              <a:rPr lang="es-ES_tradnl" altLang="es-ES" sz="2800" dirty="0">
                <a:solidFill>
                  <a:srgbClr val="000000"/>
                </a:solidFill>
                <a:latin typeface="Verdana" panose="020B0604030504040204" pitchFamily="34" charset="0"/>
                <a:cs typeface="Times New Roman" panose="02020603050405020304" pitchFamily="18" charset="0"/>
              </a:rPr>
              <a:t>Kotler</a:t>
            </a:r>
            <a:r>
              <a:rPr lang="es-ES_tradnl" altLang="es-ES" sz="2000" dirty="0">
                <a:solidFill>
                  <a:srgbClr val="000000"/>
                </a:solidFill>
                <a:latin typeface="Verdana" panose="020B0604030504040204" pitchFamily="34" charset="0"/>
                <a:cs typeface="Times New Roman" panose="02020603050405020304" pitchFamily="18" charset="0"/>
              </a:rPr>
              <a:t>:</a:t>
            </a:r>
          </a:p>
          <a:p>
            <a:pPr eaLnBrk="1" hangingPunct="1">
              <a:spcBef>
                <a:spcPct val="20000"/>
              </a:spcBef>
              <a:defRPr/>
            </a:pP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“El Marketing consiste en satisfacer necesidades de forma rentable”.</a:t>
            </a:r>
          </a:p>
        </p:txBody>
      </p:sp>
      <p:sp>
        <p:nvSpPr>
          <p:cNvPr id="59402" name="Rectangle 10">
            <a:extLst>
              <a:ext uri="{FF2B5EF4-FFF2-40B4-BE49-F238E27FC236}">
                <a16:creationId xmlns:a16="http://schemas.microsoft.com/office/drawing/2014/main" id="{1DF23A0C-035A-48E8-A774-27745117D677}"/>
              </a:ext>
            </a:extLst>
          </p:cNvPr>
          <p:cNvSpPr>
            <a:spLocks noChangeArrowheads="1"/>
          </p:cNvSpPr>
          <p:nvPr/>
        </p:nvSpPr>
        <p:spPr bwMode="auto">
          <a:xfrm>
            <a:off x="384175" y="3062065"/>
            <a:ext cx="8001000" cy="1295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dirty="0">
                <a:solidFill>
                  <a:srgbClr val="000000"/>
                </a:solidFill>
                <a:latin typeface="Verdana" panose="020B0604030504040204" pitchFamily="34" charset="0"/>
                <a:cs typeface="Times New Roman" panose="02020603050405020304" pitchFamily="18" charset="0"/>
              </a:rPr>
              <a:t>Según el </a:t>
            </a:r>
            <a:r>
              <a:rPr lang="es-ES_tradnl" altLang="es-ES" sz="1800" dirty="0" err="1">
                <a:solidFill>
                  <a:srgbClr val="000000"/>
                </a:solidFill>
                <a:latin typeface="Verdana" panose="020B0604030504040204" pitchFamily="34" charset="0"/>
                <a:cs typeface="Times New Roman" panose="02020603050405020304" pitchFamily="18" charset="0"/>
              </a:rPr>
              <a:t>Chartered</a:t>
            </a:r>
            <a:r>
              <a:rPr lang="es-ES_tradnl" altLang="es-ES" sz="1800" dirty="0">
                <a:solidFill>
                  <a:srgbClr val="000000"/>
                </a:solidFill>
                <a:latin typeface="Verdana" panose="020B0604030504040204" pitchFamily="34" charset="0"/>
                <a:cs typeface="Times New Roman" panose="02020603050405020304" pitchFamily="18" charset="0"/>
              </a:rPr>
              <a:t> </a:t>
            </a:r>
            <a:r>
              <a:rPr lang="es-ES_tradnl" altLang="es-ES" sz="1800" dirty="0" err="1">
                <a:solidFill>
                  <a:srgbClr val="000000"/>
                </a:solidFill>
                <a:latin typeface="Verdana" panose="020B0604030504040204" pitchFamily="34" charset="0"/>
                <a:cs typeface="Times New Roman" panose="02020603050405020304" pitchFamily="18" charset="0"/>
              </a:rPr>
              <a:t>Institute</a:t>
            </a:r>
            <a:r>
              <a:rPr lang="es-ES_tradnl" altLang="es-ES" sz="1800" dirty="0">
                <a:solidFill>
                  <a:srgbClr val="000000"/>
                </a:solidFill>
                <a:latin typeface="Verdana" panose="020B0604030504040204" pitchFamily="34" charset="0"/>
                <a:cs typeface="Times New Roman" panose="02020603050405020304" pitchFamily="18" charset="0"/>
              </a:rPr>
              <a:t> of Marketing:</a:t>
            </a:r>
          </a:p>
          <a:p>
            <a:pPr eaLnBrk="1" hangingPunct="1">
              <a:spcBef>
                <a:spcPct val="20000"/>
              </a:spcBef>
              <a:defRPr/>
            </a:pPr>
            <a:endParaRPr lang="es-ES_tradnl" altLang="es-ES" sz="1800" dirty="0">
              <a:solidFill>
                <a:srgbClr val="000000"/>
              </a:solidFill>
              <a:latin typeface="Verdana" panose="020B0604030504040204" pitchFamily="34" charset="0"/>
              <a:cs typeface="Times New Roman" panose="02020603050405020304" pitchFamily="18" charset="0"/>
            </a:endParaRPr>
          </a:p>
          <a:p>
            <a:pPr eaLnBrk="1" hangingPunct="1">
              <a:spcBef>
                <a:spcPct val="20000"/>
              </a:spcBef>
              <a:defRPr/>
            </a:pP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“Marketing es el proceso de gestión responsable de identificar, anticipar, y satisfacer con lucro los requerimientos del cliente”.</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500" fill="hold"/>
                                        <p:tgtEl>
                                          <p:spTgt spid="59400"/>
                                        </p:tgtEl>
                                        <p:attrNameLst>
                                          <p:attrName>ppt_x</p:attrName>
                                        </p:attrNameLst>
                                      </p:cBhvr>
                                      <p:tavLst>
                                        <p:tav tm="0">
                                          <p:val>
                                            <p:strVal val="0-#ppt_w/2"/>
                                          </p:val>
                                        </p:tav>
                                        <p:tav tm="100000">
                                          <p:val>
                                            <p:strVal val="#ppt_x"/>
                                          </p:val>
                                        </p:tav>
                                      </p:tavLst>
                                    </p:anim>
                                    <p:anim calcmode="lin" valueType="num">
                                      <p:cBhvr additive="base">
                                        <p:cTn id="8" dur="500" fill="hold"/>
                                        <p:tgtEl>
                                          <p:spTgt spid="5940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9399">
                                            <p:txEl>
                                              <p:pRg st="0" end="0"/>
                                            </p:txEl>
                                          </p:spTgt>
                                        </p:tgtEl>
                                        <p:attrNameLst>
                                          <p:attrName>style.visibility</p:attrName>
                                        </p:attrNameLst>
                                      </p:cBhvr>
                                      <p:to>
                                        <p:strVal val="visible"/>
                                      </p:to>
                                    </p:set>
                                    <p:anim calcmode="lin" valueType="num">
                                      <p:cBhvr additive="base">
                                        <p:cTn id="12" dur="500" fill="hold"/>
                                        <p:tgtEl>
                                          <p:spTgt spid="59399">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9399">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59399">
                                            <p:txEl>
                                              <p:pRg st="2" end="2"/>
                                            </p:txEl>
                                          </p:spTgt>
                                        </p:tgtEl>
                                        <p:attrNameLst>
                                          <p:attrName>style.visibility</p:attrName>
                                        </p:attrNameLst>
                                      </p:cBhvr>
                                      <p:to>
                                        <p:strVal val="visible"/>
                                      </p:to>
                                    </p:set>
                                    <p:anim calcmode="lin" valueType="num">
                                      <p:cBhvr additive="base">
                                        <p:cTn id="17" dur="500" fill="hold"/>
                                        <p:tgtEl>
                                          <p:spTgt spid="5939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939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9402"/>
                                        </p:tgtEl>
                                        <p:attrNameLst>
                                          <p:attrName>style.visibility</p:attrName>
                                        </p:attrNameLst>
                                      </p:cBhvr>
                                      <p:to>
                                        <p:strVal val="visible"/>
                                      </p:to>
                                    </p:set>
                                    <p:anim calcmode="lin" valueType="num">
                                      <p:cBhvr additive="base">
                                        <p:cTn id="22" dur="500" fill="hold"/>
                                        <p:tgtEl>
                                          <p:spTgt spid="59402"/>
                                        </p:tgtEl>
                                        <p:attrNameLst>
                                          <p:attrName>ppt_x</p:attrName>
                                        </p:attrNameLst>
                                      </p:cBhvr>
                                      <p:tavLst>
                                        <p:tav tm="0">
                                          <p:val>
                                            <p:strVal val="0-#ppt_w/2"/>
                                          </p:val>
                                        </p:tav>
                                        <p:tav tm="100000">
                                          <p:val>
                                            <p:strVal val="#ppt_x"/>
                                          </p:val>
                                        </p:tav>
                                      </p:tavLst>
                                    </p:anim>
                                    <p:anim calcmode="lin" valueType="num">
                                      <p:cBhvr additive="base">
                                        <p:cTn id="23" dur="500" fill="hold"/>
                                        <p:tgtEl>
                                          <p:spTgt spid="59402"/>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9401"/>
                                        </p:tgtEl>
                                        <p:attrNameLst>
                                          <p:attrName>style.visibility</p:attrName>
                                        </p:attrNameLst>
                                      </p:cBhvr>
                                      <p:to>
                                        <p:strVal val="visible"/>
                                      </p:to>
                                    </p:set>
                                    <p:anim calcmode="lin" valueType="num">
                                      <p:cBhvr additive="base">
                                        <p:cTn id="27" dur="500" fill="hold"/>
                                        <p:tgtEl>
                                          <p:spTgt spid="59401"/>
                                        </p:tgtEl>
                                        <p:attrNameLst>
                                          <p:attrName>ppt_x</p:attrName>
                                        </p:attrNameLst>
                                      </p:cBhvr>
                                      <p:tavLst>
                                        <p:tav tm="0">
                                          <p:val>
                                            <p:strVal val="0-#ppt_w/2"/>
                                          </p:val>
                                        </p:tav>
                                        <p:tav tm="100000">
                                          <p:val>
                                            <p:strVal val="#ppt_x"/>
                                          </p:val>
                                        </p:tav>
                                      </p:tavLst>
                                    </p:anim>
                                    <p:anim calcmode="lin" valueType="num">
                                      <p:cBhvr additive="base">
                                        <p:cTn id="28" dur="500" fill="hold"/>
                                        <p:tgtEl>
                                          <p:spTgt spid="594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autoUpdateAnimBg="0"/>
      <p:bldP spid="59399" grpId="0" build="p" autoUpdateAnimBg="0" advAuto="0"/>
      <p:bldP spid="59401" grpId="0" autoUpdateAnimBg="0"/>
      <p:bldP spid="5940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Text Box 1030">
            <a:extLst>
              <a:ext uri="{FF2B5EF4-FFF2-40B4-BE49-F238E27FC236}">
                <a16:creationId xmlns:a16="http://schemas.microsoft.com/office/drawing/2014/main" id="{8591E530-5DD7-4020-825D-3B14CA93F825}"/>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71817A47-F66C-4B4E-A84E-4961A5125963}" type="slidenum">
              <a:rPr lang="es-ES" altLang="es-ES"/>
              <a:pPr eaLnBrk="1" hangingPunct="1"/>
              <a:t>14</a:t>
            </a:fld>
            <a:endParaRPr lang="es-ES" altLang="es-ES"/>
          </a:p>
        </p:txBody>
      </p:sp>
      <p:sp>
        <p:nvSpPr>
          <p:cNvPr id="90120" name="Rectangle 1032">
            <a:extLst>
              <a:ext uri="{FF2B5EF4-FFF2-40B4-BE49-F238E27FC236}">
                <a16:creationId xmlns:a16="http://schemas.microsoft.com/office/drawing/2014/main" id="{4A83ED14-F20C-4AD0-974F-A8C143A4B076}"/>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90119" name="Rectangle 1031">
            <a:extLst>
              <a:ext uri="{FF2B5EF4-FFF2-40B4-BE49-F238E27FC236}">
                <a16:creationId xmlns:a16="http://schemas.microsoft.com/office/drawing/2014/main" id="{CCA8AB0C-A807-4671-B37D-9F4AA519FBB4}"/>
              </a:ext>
            </a:extLst>
          </p:cNvPr>
          <p:cNvSpPr>
            <a:spLocks noGrp="1" noChangeArrowheads="1"/>
          </p:cNvSpPr>
          <p:nvPr>
            <p:ph idx="1"/>
          </p:nvPr>
        </p:nvSpPr>
        <p:spPr>
          <a:xfrm>
            <a:off x="0" y="789470"/>
            <a:ext cx="8839200" cy="3863666"/>
          </a:xfrm>
          <a:extLst>
            <a:ext uri="{909E8E84-426E-40DD-AFC4-6F175D3DCCD1}">
              <a14:hiddenFill xmlns:a14="http://schemas.microsoft.com/office/drawing/2010/main">
                <a:solidFill>
                  <a:srgbClr val="FFFFCC"/>
                </a:solidFill>
              </a14:hiddenFill>
            </a:ext>
          </a:extLst>
        </p:spPr>
        <p:txBody>
          <a:bodyPr rtlCol="0">
            <a:noAutofit/>
          </a:bodyPr>
          <a:lstStyle/>
          <a:p>
            <a:pPr eaLnBrk="1" fontAlgn="auto" hangingPunct="1">
              <a:lnSpc>
                <a:spcPct val="90000"/>
              </a:lnSpc>
              <a:buFontTx/>
              <a:buNone/>
              <a:defRPr/>
            </a:pPr>
            <a:r>
              <a:rPr lang="es-ES_tradnl" altLang="es-ES" sz="2800" dirty="0">
                <a:solidFill>
                  <a:srgbClr val="000000"/>
                </a:solidFill>
                <a:latin typeface="Verdana" panose="020B0604030504040204" pitchFamily="34" charset="0"/>
                <a:cs typeface="Times New Roman" panose="02020603050405020304" pitchFamily="18" charset="0"/>
              </a:rPr>
              <a:t>    </a:t>
            </a:r>
            <a:r>
              <a:rPr lang="es-ES_tradnl" altLang="es-ES" sz="2000" dirty="0">
                <a:solidFill>
                  <a:srgbClr val="000000"/>
                </a:solidFill>
                <a:latin typeface="Verdana" panose="020B0604030504040204" pitchFamily="34" charset="0"/>
                <a:cs typeface="Times New Roman" panose="02020603050405020304" pitchFamily="18" charset="0"/>
              </a:rPr>
              <a:t>Marketing Viral: </a:t>
            </a:r>
          </a:p>
          <a:p>
            <a:pPr eaLnBrk="1" fontAlgn="auto" hangingPunct="1">
              <a:lnSpc>
                <a:spcPct val="90000"/>
              </a:lnSpc>
              <a:buFontTx/>
              <a:buNone/>
              <a:defRPr/>
            </a:pPr>
            <a:r>
              <a:rPr lang="es-ES_tradnl" altLang="es-ES" sz="2000" dirty="0">
                <a:solidFill>
                  <a:srgbClr val="000000"/>
                </a:solidFill>
                <a:latin typeface="Verdana" panose="020B0604030504040204" pitchFamily="34" charset="0"/>
                <a:cs typeface="Times New Roman" panose="02020603050405020304" pitchFamily="18" charset="0"/>
              </a:rPr>
              <a:t>     </a:t>
            </a: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El marketing viral implica básicamente cualquier estrategia que incentiva a individuos a pasarse un mensaje de marketing unos a otros, creando el potencial de un crecimiento exponencial en la exposición del mensaje. </a:t>
            </a:r>
            <a:r>
              <a:rPr lang="es-ES"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El cliente comunica a sus </a:t>
            </a: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compañeros</a:t>
            </a:r>
            <a:r>
              <a:rPr lang="es-ES"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 amigos o familiares la existencia de un servicio. Éstos, a su vez, lo hacen con los suyos y así sucesivamente</a:t>
            </a: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 </a:t>
            </a:r>
            <a:r>
              <a:rPr lang="es-ES"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Se trata en realidad de una adaptación del tradicional boca-oreja, pero con la fascinante velocidad y sencillez del correo electrónico </a:t>
            </a:r>
            <a:endPar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endParaRPr>
          </a:p>
        </p:txBody>
      </p:sp>
      <p:sp>
        <p:nvSpPr>
          <p:cNvPr id="90121" name="Rectangle 1033">
            <a:extLst>
              <a:ext uri="{FF2B5EF4-FFF2-40B4-BE49-F238E27FC236}">
                <a16:creationId xmlns:a16="http://schemas.microsoft.com/office/drawing/2014/main" id="{4BA35459-0F59-47D6-A643-475ED25C1BCF}"/>
              </a:ext>
            </a:extLst>
          </p:cNvPr>
          <p:cNvSpPr>
            <a:spLocks noChangeArrowheads="1"/>
          </p:cNvSpPr>
          <p:nvPr/>
        </p:nvSpPr>
        <p:spPr bwMode="auto">
          <a:xfrm>
            <a:off x="231512" y="4653136"/>
            <a:ext cx="8588375" cy="9906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dirty="0">
                <a:solidFill>
                  <a:srgbClr val="000000"/>
                </a:solidFill>
                <a:latin typeface="Verdana" panose="020B0604030504040204" pitchFamily="34" charset="0"/>
                <a:cs typeface="Times New Roman" panose="02020603050405020304" pitchFamily="18" charset="0"/>
              </a:rPr>
              <a:t>     Productos “</a:t>
            </a:r>
            <a:r>
              <a:rPr lang="es-ES_tradnl" altLang="es-ES" sz="1800" dirty="0" err="1">
                <a:solidFill>
                  <a:srgbClr val="000000"/>
                </a:solidFill>
                <a:latin typeface="Verdana" panose="020B0604030504040204" pitchFamily="34" charset="0"/>
                <a:cs typeface="Times New Roman" panose="02020603050405020304" pitchFamily="18" charset="0"/>
              </a:rPr>
              <a:t>Antrax</a:t>
            </a:r>
            <a:r>
              <a:rPr lang="es-ES_tradnl" altLang="es-ES" sz="1800" dirty="0">
                <a:solidFill>
                  <a:srgbClr val="000000"/>
                </a:solidFill>
                <a:latin typeface="Verdana" panose="020B0604030504040204" pitchFamily="34" charset="0"/>
                <a:cs typeface="Times New Roman" panose="02020603050405020304" pitchFamily="18" charset="0"/>
              </a:rPr>
              <a:t>”:</a:t>
            </a:r>
          </a:p>
          <a:p>
            <a:pPr eaLnBrk="1" hangingPunct="1">
              <a:spcBef>
                <a:spcPct val="20000"/>
              </a:spcBef>
              <a:defRPr/>
            </a:pP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“Los productos </a:t>
            </a:r>
            <a:r>
              <a:rPr lang="es-ES_tradnl" altLang="es-ES" sz="1800" b="1" dirty="0" err="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Antrax</a:t>
            </a: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no son un medio para el mensaje, son el negocio en si mismo”. (</a:t>
            </a:r>
            <a:r>
              <a:rPr lang="es-ES_tradnl" altLang="es-ES" sz="1800" b="1" dirty="0" err="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Ej</a:t>
            </a:r>
            <a:r>
              <a:rPr lang="es-ES_tradnl" altLang="es-ES" sz="18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SMS).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0120"/>
                                        </p:tgtEl>
                                        <p:attrNameLst>
                                          <p:attrName>style.visibility</p:attrName>
                                        </p:attrNameLst>
                                      </p:cBhvr>
                                      <p:to>
                                        <p:strVal val="visible"/>
                                      </p:to>
                                    </p:set>
                                    <p:anim calcmode="lin" valueType="num">
                                      <p:cBhvr>
                                        <p:cTn id="7" dur="500" fill="hold"/>
                                        <p:tgtEl>
                                          <p:spTgt spid="90120"/>
                                        </p:tgtEl>
                                        <p:attrNameLst>
                                          <p:attrName>ppt_w</p:attrName>
                                        </p:attrNameLst>
                                      </p:cBhvr>
                                      <p:tavLst>
                                        <p:tav tm="0">
                                          <p:val>
                                            <p:fltVal val="0"/>
                                          </p:val>
                                        </p:tav>
                                        <p:tav tm="100000">
                                          <p:val>
                                            <p:strVal val="#ppt_w"/>
                                          </p:val>
                                        </p:tav>
                                      </p:tavLst>
                                    </p:anim>
                                    <p:anim calcmode="lin" valueType="num">
                                      <p:cBhvr>
                                        <p:cTn id="8" dur="500" fill="hold"/>
                                        <p:tgtEl>
                                          <p:spTgt spid="9012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90119">
                                            <p:txEl>
                                              <p:pRg st="0" end="0"/>
                                            </p:txEl>
                                          </p:spTgt>
                                        </p:tgtEl>
                                        <p:attrNameLst>
                                          <p:attrName>style.visibility</p:attrName>
                                        </p:attrNameLst>
                                      </p:cBhvr>
                                      <p:to>
                                        <p:strVal val="visible"/>
                                      </p:to>
                                    </p:set>
                                    <p:animEffect transition="in" filter="strips(downRight)">
                                      <p:cBhvr>
                                        <p:cTn id="12" dur="500"/>
                                        <p:tgtEl>
                                          <p:spTgt spid="90119">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90119">
                                            <p:txEl>
                                              <p:pRg st="1" end="1"/>
                                            </p:txEl>
                                          </p:spTgt>
                                        </p:tgtEl>
                                        <p:attrNameLst>
                                          <p:attrName>style.visibility</p:attrName>
                                        </p:attrNameLst>
                                      </p:cBhvr>
                                      <p:to>
                                        <p:strVal val="visible"/>
                                      </p:to>
                                    </p:set>
                                    <p:animEffect transition="in" filter="strips(downRight)">
                                      <p:cBhvr>
                                        <p:cTn id="16" dur="500"/>
                                        <p:tgtEl>
                                          <p:spTgt spid="90119">
                                            <p:txEl>
                                              <p:pRg st="1" end="1"/>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90121">
                                            <p:txEl>
                                              <p:pRg st="0" end="0"/>
                                            </p:txEl>
                                          </p:spTgt>
                                        </p:tgtEl>
                                        <p:attrNameLst>
                                          <p:attrName>style.visibility</p:attrName>
                                        </p:attrNameLst>
                                      </p:cBhvr>
                                      <p:to>
                                        <p:strVal val="visible"/>
                                      </p:to>
                                    </p:set>
                                    <p:animEffect transition="in" filter="strips(downRight)">
                                      <p:cBhvr>
                                        <p:cTn id="20" dur="500"/>
                                        <p:tgtEl>
                                          <p:spTgt spid="90121">
                                            <p:txEl>
                                              <p:pRg st="0" end="0"/>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90121">
                                            <p:txEl>
                                              <p:pRg st="1" end="1"/>
                                            </p:txEl>
                                          </p:spTgt>
                                        </p:tgtEl>
                                        <p:attrNameLst>
                                          <p:attrName>style.visibility</p:attrName>
                                        </p:attrNameLst>
                                      </p:cBhvr>
                                      <p:to>
                                        <p:strVal val="visible"/>
                                      </p:to>
                                    </p:set>
                                    <p:animEffect transition="in" filter="strips(downRight)">
                                      <p:cBhvr>
                                        <p:cTn id="24" dur="500"/>
                                        <p:tgtEl>
                                          <p:spTgt spid="901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0" grpId="0" autoUpdateAnimBg="0"/>
      <p:bldP spid="90119" grpId="0" build="p" autoUpdateAnimBg="0" advAuto="0"/>
      <p:bldP spid="90121"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Text Box 1030">
            <a:extLst>
              <a:ext uri="{FF2B5EF4-FFF2-40B4-BE49-F238E27FC236}">
                <a16:creationId xmlns:a16="http://schemas.microsoft.com/office/drawing/2014/main" id="{8591E530-5DD7-4020-825D-3B14CA93F825}"/>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71817A47-F66C-4B4E-A84E-4961A5125963}" type="slidenum">
              <a:rPr lang="es-ES" altLang="es-ES"/>
              <a:pPr eaLnBrk="1" hangingPunct="1"/>
              <a:t>15</a:t>
            </a:fld>
            <a:endParaRPr lang="es-ES" altLang="es-ES"/>
          </a:p>
        </p:txBody>
      </p:sp>
      <p:sp>
        <p:nvSpPr>
          <p:cNvPr id="90120" name="Rectangle 1032">
            <a:extLst>
              <a:ext uri="{FF2B5EF4-FFF2-40B4-BE49-F238E27FC236}">
                <a16:creationId xmlns:a16="http://schemas.microsoft.com/office/drawing/2014/main" id="{4A83ED14-F20C-4AD0-974F-A8C143A4B076}"/>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90122" name="Rectangle 1034">
            <a:extLst>
              <a:ext uri="{FF2B5EF4-FFF2-40B4-BE49-F238E27FC236}">
                <a16:creationId xmlns:a16="http://schemas.microsoft.com/office/drawing/2014/main" id="{D741AB25-E32F-4A53-A90B-A269AB8D8659}"/>
              </a:ext>
            </a:extLst>
          </p:cNvPr>
          <p:cNvSpPr>
            <a:spLocks noChangeArrowheads="1"/>
          </p:cNvSpPr>
          <p:nvPr/>
        </p:nvSpPr>
        <p:spPr bwMode="auto">
          <a:xfrm>
            <a:off x="208672" y="1160748"/>
            <a:ext cx="8755062" cy="453650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La inmediatez de la Red permite resultados tan espectaculares como que, en pocas horas, miles de internautas reciben correos de amor fatal bajo el asunto I </a:t>
            </a:r>
            <a:r>
              <a:rPr lang="es-ES" altLang="es-ES" sz="2000" b="1" i="1" dirty="0" err="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love</a:t>
            </a:r>
            <a:r>
              <a:rPr lang="es-ES" altLang="es-ES" sz="2000" b="1" i="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2000" b="1" i="1" dirty="0" err="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you</a:t>
            </a:r>
            <a:r>
              <a:rPr lang="es-ES"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o que, en apenas 18 meses, se registren 12 millones de usuarios a un servicio de correo electrónico gratuito como Hotmail, desconocido en su momento, y a un ritmo de 150.000 incorporaciones diarias.</a:t>
            </a:r>
            <a:br>
              <a:rPr lang="es-ES"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br>
            <a:r>
              <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Cuántos millones de dólares se gastó Hotmail para conseguir semejante volumen de nuevos usuarios en todo el mundo y en tan poco tiempo? Sólo 500.000 dólares.</a:t>
            </a:r>
            <a:endParaRPr lang="es-ES_tradnl" altLang="es-ES" sz="20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93708439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0120"/>
                                        </p:tgtEl>
                                        <p:attrNameLst>
                                          <p:attrName>style.visibility</p:attrName>
                                        </p:attrNameLst>
                                      </p:cBhvr>
                                      <p:to>
                                        <p:strVal val="visible"/>
                                      </p:to>
                                    </p:set>
                                    <p:anim calcmode="lin" valueType="num">
                                      <p:cBhvr>
                                        <p:cTn id="7" dur="500" fill="hold"/>
                                        <p:tgtEl>
                                          <p:spTgt spid="90120"/>
                                        </p:tgtEl>
                                        <p:attrNameLst>
                                          <p:attrName>ppt_w</p:attrName>
                                        </p:attrNameLst>
                                      </p:cBhvr>
                                      <p:tavLst>
                                        <p:tav tm="0">
                                          <p:val>
                                            <p:fltVal val="0"/>
                                          </p:val>
                                        </p:tav>
                                        <p:tav tm="100000">
                                          <p:val>
                                            <p:strVal val="#ppt_w"/>
                                          </p:val>
                                        </p:tav>
                                      </p:tavLst>
                                    </p:anim>
                                    <p:anim calcmode="lin" valueType="num">
                                      <p:cBhvr>
                                        <p:cTn id="8" dur="500" fill="hold"/>
                                        <p:tgtEl>
                                          <p:spTgt spid="9012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90122">
                                            <p:txEl>
                                              <p:pRg st="0" end="0"/>
                                            </p:txEl>
                                          </p:spTgt>
                                        </p:tgtEl>
                                        <p:attrNameLst>
                                          <p:attrName>style.visibility</p:attrName>
                                        </p:attrNameLst>
                                      </p:cBhvr>
                                      <p:to>
                                        <p:strVal val="visible"/>
                                      </p:to>
                                    </p:set>
                                    <p:animEffect transition="in" filter="strips(downRight)">
                                      <p:cBhvr>
                                        <p:cTn id="12" dur="500"/>
                                        <p:tgtEl>
                                          <p:spTgt spid="901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0" grpId="0" autoUpdateAnimBg="0"/>
      <p:bldP spid="90122"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4" name="Text Box 1030">
            <a:extLst>
              <a:ext uri="{FF2B5EF4-FFF2-40B4-BE49-F238E27FC236}">
                <a16:creationId xmlns:a16="http://schemas.microsoft.com/office/drawing/2014/main" id="{A713FDC0-A471-4F5E-8F71-A22F0ABF0572}"/>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9518E6A9-F0DC-43F2-A1EE-A3E6779685F3}" type="slidenum">
              <a:rPr lang="es-ES" altLang="es-ES"/>
              <a:pPr eaLnBrk="1" hangingPunct="1"/>
              <a:t>16</a:t>
            </a:fld>
            <a:endParaRPr lang="es-ES" altLang="es-ES"/>
          </a:p>
        </p:txBody>
      </p:sp>
      <p:sp>
        <p:nvSpPr>
          <p:cNvPr id="92168" name="Rectangle 1032">
            <a:extLst>
              <a:ext uri="{FF2B5EF4-FFF2-40B4-BE49-F238E27FC236}">
                <a16:creationId xmlns:a16="http://schemas.microsoft.com/office/drawing/2014/main" id="{87D53DF8-3094-4C42-8A24-EDE0A0BAFECD}"/>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92167" name="Rectangle 1031">
            <a:extLst>
              <a:ext uri="{FF2B5EF4-FFF2-40B4-BE49-F238E27FC236}">
                <a16:creationId xmlns:a16="http://schemas.microsoft.com/office/drawing/2014/main" id="{61314CF9-7EF7-4E4F-8E5B-3F974E73D1A8}"/>
              </a:ext>
            </a:extLst>
          </p:cNvPr>
          <p:cNvSpPr>
            <a:spLocks noGrp="1" noChangeArrowheads="1"/>
          </p:cNvSpPr>
          <p:nvPr>
            <p:ph idx="1"/>
          </p:nvPr>
        </p:nvSpPr>
        <p:spPr>
          <a:xfrm>
            <a:off x="152400" y="762000"/>
            <a:ext cx="8923338" cy="2971800"/>
          </a:xfrm>
          <a:extLst>
            <a:ext uri="{909E8E84-426E-40DD-AFC4-6F175D3DCCD1}">
              <a14:hiddenFill xmlns:a14="http://schemas.microsoft.com/office/drawing/2010/main">
                <a:solidFill>
                  <a:srgbClr val="FFFFCC"/>
                </a:solidFill>
              </a14:hiddenFill>
            </a:ext>
          </a:extLst>
        </p:spPr>
        <p:txBody>
          <a:bodyPr rtlCol="0">
            <a:normAutofit/>
          </a:bodyPr>
          <a:lstStyle/>
          <a:p>
            <a:pPr eaLnBrk="1" fontAlgn="auto" hangingPunct="1">
              <a:buFontTx/>
              <a:buNone/>
              <a:defRPr/>
            </a:pPr>
            <a:r>
              <a:rPr lang="es-ES_tradnl" altLang="es-ES" sz="2000">
                <a:solidFill>
                  <a:srgbClr val="000000"/>
                </a:solidFill>
                <a:latin typeface="Verdana" panose="020B0604030504040204" pitchFamily="34" charset="0"/>
                <a:cs typeface="Times New Roman" panose="02020603050405020304" pitchFamily="18" charset="0"/>
              </a:rPr>
              <a:t>    </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El hombre es social por naturaleza. </a:t>
            </a: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Los sociólogos apuntan que cada individuo tiene una red de entre 8 y 12 personas en su círculo cercano de amigos, familia y colegas de trabajo. Dependiendo de su posición social, esta red se ampliará a cientos o miles de personas. Así pues, colocar un mensaje positivo en una de estas redes de comunicación interpersonal puede llegar a ser muy eficaz</a:t>
            </a:r>
            <a:r>
              <a:rPr lang="es-ES_tradnl" altLang="es-ES" sz="1600">
                <a:solidFill>
                  <a:srgbClr val="000000"/>
                </a:solidFill>
                <a:latin typeface="Verdana" panose="020B0604030504040204" pitchFamily="34" charset="0"/>
                <a:cs typeface="Times New Roman" panose="02020603050405020304" pitchFamily="18" charset="0"/>
              </a:rPr>
              <a:t>.</a:t>
            </a:r>
            <a:endParaRPr lang="es-ES_tradnl" altLang="es-ES" sz="1600" b="1">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endParaRPr>
          </a:p>
        </p:txBody>
      </p:sp>
      <p:sp>
        <p:nvSpPr>
          <p:cNvPr id="92169" name="Rectangle 1033">
            <a:extLst>
              <a:ext uri="{FF2B5EF4-FFF2-40B4-BE49-F238E27FC236}">
                <a16:creationId xmlns:a16="http://schemas.microsoft.com/office/drawing/2014/main" id="{34DAEF57-757E-4285-8687-37AD3ECF8519}"/>
              </a:ext>
            </a:extLst>
          </p:cNvPr>
          <p:cNvSpPr>
            <a:spLocks noChangeArrowheads="1"/>
          </p:cNvSpPr>
          <p:nvPr/>
        </p:nvSpPr>
        <p:spPr bwMode="auto">
          <a:xfrm>
            <a:off x="533400" y="4572000"/>
            <a:ext cx="9175750" cy="2286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600">
                <a:solidFill>
                  <a:srgbClr val="000000"/>
                </a:solidFill>
                <a:latin typeface="Verdana" panose="020B0604030504040204" pitchFamily="34" charset="0"/>
                <a:cs typeface="Times New Roman" panose="02020603050405020304" pitchFamily="18" charset="0"/>
              </a:rPr>
              <a:t>Productos “Antrax” - características: (según Rodolfo Carpintier)</a:t>
            </a:r>
          </a:p>
          <a:p>
            <a:pPr eaLnBrk="1" hangingPunct="1">
              <a:spcBef>
                <a:spcPct val="20000"/>
              </a:spcBef>
              <a:defRPr/>
            </a:pP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Protagonismo personal del cliente</a:t>
            </a:r>
          </a:p>
          <a:p>
            <a:pPr eaLnBrk="1" hangingPunct="1">
              <a:spcBef>
                <a:spcPct val="20000"/>
              </a:spcBef>
              <a:buFontTx/>
              <a:buChar char="-"/>
              <a:defRPr/>
            </a:pP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Entusiasmo del mismo que convierte su difusión en marketing viral</a:t>
            </a:r>
          </a:p>
          <a:p>
            <a:pPr eaLnBrk="1" hangingPunct="1">
              <a:spcBef>
                <a:spcPct val="20000"/>
              </a:spcBef>
              <a:buFontTx/>
              <a:buChar char="-"/>
              <a:defRPr/>
            </a:pP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Gran interactividad</a:t>
            </a:r>
          </a:p>
          <a:p>
            <a:pPr eaLnBrk="1" hangingPunct="1">
              <a:spcBef>
                <a:spcPct val="20000"/>
              </a:spcBef>
              <a:buFontTx/>
              <a:buChar char="-"/>
              <a:defRPr/>
            </a:pP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Generación de Comunidad</a:t>
            </a:r>
          </a:p>
        </p:txBody>
      </p:sp>
      <p:sp>
        <p:nvSpPr>
          <p:cNvPr id="92170" name="Rectangle 1034">
            <a:extLst>
              <a:ext uri="{FF2B5EF4-FFF2-40B4-BE49-F238E27FC236}">
                <a16:creationId xmlns:a16="http://schemas.microsoft.com/office/drawing/2014/main" id="{EE8EDBEA-BD66-424E-B721-819B75D8A6DE}"/>
              </a:ext>
            </a:extLst>
          </p:cNvPr>
          <p:cNvSpPr>
            <a:spLocks noChangeArrowheads="1"/>
          </p:cNvSpPr>
          <p:nvPr/>
        </p:nvSpPr>
        <p:spPr bwMode="auto">
          <a:xfrm>
            <a:off x="152400" y="2895600"/>
            <a:ext cx="8839200" cy="2857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Virus pasivos o activos</a:t>
            </a:r>
            <a:b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br>
            <a:r>
              <a:rPr lang="es-ES"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Podemos dividir las acciones de marketing viral en función de la participación activa o pasiva del usuario en la propagación del servicio promocionado</a:t>
            </a: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(Ej.: Hotmail).</a:t>
            </a:r>
          </a:p>
          <a:p>
            <a:pPr eaLnBrk="1" hangingPunct="1">
              <a:spcBef>
                <a:spcPct val="20000"/>
              </a:spcBef>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Hablaremos de marketing viral activo cuando la participación del usuario deba ser relevante</a:t>
            </a: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(Ej.: chat).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168"/>
                                        </p:tgtEl>
                                        <p:attrNameLst>
                                          <p:attrName>style.visibility</p:attrName>
                                        </p:attrNameLst>
                                      </p:cBhvr>
                                      <p:to>
                                        <p:strVal val="visible"/>
                                      </p:to>
                                    </p:set>
                                    <p:anim calcmode="lin" valueType="num">
                                      <p:cBhvr additive="base">
                                        <p:cTn id="7" dur="500" fill="hold"/>
                                        <p:tgtEl>
                                          <p:spTgt spid="92168"/>
                                        </p:tgtEl>
                                        <p:attrNameLst>
                                          <p:attrName>ppt_x</p:attrName>
                                        </p:attrNameLst>
                                      </p:cBhvr>
                                      <p:tavLst>
                                        <p:tav tm="0">
                                          <p:val>
                                            <p:strVal val="0-#ppt_w/2"/>
                                          </p:val>
                                        </p:tav>
                                        <p:tav tm="100000">
                                          <p:val>
                                            <p:strVal val="#ppt_x"/>
                                          </p:val>
                                        </p:tav>
                                      </p:tavLst>
                                    </p:anim>
                                    <p:anim calcmode="lin" valueType="num">
                                      <p:cBhvr additive="base">
                                        <p:cTn id="8" dur="500" fill="hold"/>
                                        <p:tgtEl>
                                          <p:spTgt spid="9216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92167">
                                            <p:txEl>
                                              <p:pRg st="0" end="0"/>
                                            </p:txEl>
                                          </p:spTgt>
                                        </p:tgtEl>
                                        <p:attrNameLst>
                                          <p:attrName>style.visibility</p:attrName>
                                        </p:attrNameLst>
                                      </p:cBhvr>
                                      <p:to>
                                        <p:strVal val="visible"/>
                                      </p:to>
                                    </p:set>
                                    <p:animEffect transition="in" filter="strips(downRight)">
                                      <p:cBhvr>
                                        <p:cTn id="12" dur="500"/>
                                        <p:tgtEl>
                                          <p:spTgt spid="92167">
                                            <p:txEl>
                                              <p:pRg st="0" end="0"/>
                                            </p:txEl>
                                          </p:spTgt>
                                        </p:tgtEl>
                                      </p:cBhvr>
                                    </p:animEffect>
                                  </p:childTnLst>
                                </p:cTn>
                              </p:par>
                            </p:childTnLst>
                          </p:cTn>
                        </p:par>
                        <p:par>
                          <p:cTn id="13" fill="hold" nodeType="afterGroup">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92170"/>
                                        </p:tgtEl>
                                        <p:attrNameLst>
                                          <p:attrName>style.visibility</p:attrName>
                                        </p:attrNameLst>
                                      </p:cBhvr>
                                      <p:to>
                                        <p:strVal val="visible"/>
                                      </p:to>
                                    </p:set>
                                    <p:anim calcmode="lin" valueType="num">
                                      <p:cBhvr additive="base">
                                        <p:cTn id="16" dur="500" fill="hold"/>
                                        <p:tgtEl>
                                          <p:spTgt spid="92170"/>
                                        </p:tgtEl>
                                        <p:attrNameLst>
                                          <p:attrName>ppt_x</p:attrName>
                                        </p:attrNameLst>
                                      </p:cBhvr>
                                      <p:tavLst>
                                        <p:tav tm="0">
                                          <p:val>
                                            <p:strVal val="0-#ppt_w/2"/>
                                          </p:val>
                                        </p:tav>
                                        <p:tav tm="100000">
                                          <p:val>
                                            <p:strVal val="#ppt_x"/>
                                          </p:val>
                                        </p:tav>
                                      </p:tavLst>
                                    </p:anim>
                                    <p:anim calcmode="lin" valueType="num">
                                      <p:cBhvr additive="base">
                                        <p:cTn id="17" dur="500" fill="hold"/>
                                        <p:tgtEl>
                                          <p:spTgt spid="92170"/>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2169"/>
                                        </p:tgtEl>
                                        <p:attrNameLst>
                                          <p:attrName>style.visibility</p:attrName>
                                        </p:attrNameLst>
                                      </p:cBhvr>
                                      <p:to>
                                        <p:strVal val="visible"/>
                                      </p:to>
                                    </p:set>
                                    <p:anim calcmode="lin" valueType="num">
                                      <p:cBhvr additive="base">
                                        <p:cTn id="21" dur="500" fill="hold"/>
                                        <p:tgtEl>
                                          <p:spTgt spid="92169"/>
                                        </p:tgtEl>
                                        <p:attrNameLst>
                                          <p:attrName>ppt_x</p:attrName>
                                        </p:attrNameLst>
                                      </p:cBhvr>
                                      <p:tavLst>
                                        <p:tav tm="0">
                                          <p:val>
                                            <p:strVal val="0-#ppt_w/2"/>
                                          </p:val>
                                        </p:tav>
                                        <p:tav tm="100000">
                                          <p:val>
                                            <p:strVal val="#ppt_x"/>
                                          </p:val>
                                        </p:tav>
                                      </p:tavLst>
                                    </p:anim>
                                    <p:anim calcmode="lin" valueType="num">
                                      <p:cBhvr additive="base">
                                        <p:cTn id="22" dur="500" fill="hold"/>
                                        <p:tgtEl>
                                          <p:spTgt spid="921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8" grpId="0" autoUpdateAnimBg="0"/>
      <p:bldP spid="92167" grpId="0" build="p" autoUpdateAnimBg="0" advAuto="0"/>
      <p:bldP spid="92169" grpId="0" autoUpdateAnimBg="0"/>
      <p:bldP spid="9217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Text Box 6">
            <a:extLst>
              <a:ext uri="{FF2B5EF4-FFF2-40B4-BE49-F238E27FC236}">
                <a16:creationId xmlns:a16="http://schemas.microsoft.com/office/drawing/2014/main" id="{E565D0B9-B2CB-4A3E-8E23-D20A6456ADDE}"/>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0191ECCD-7EDD-4A15-AC06-DE0B5CE4BB3E}" type="slidenum">
              <a:rPr lang="es-ES" altLang="es-ES"/>
              <a:pPr eaLnBrk="1" hangingPunct="1"/>
              <a:t>17</a:t>
            </a:fld>
            <a:endParaRPr lang="es-ES" altLang="es-ES"/>
          </a:p>
        </p:txBody>
      </p:sp>
      <p:sp>
        <p:nvSpPr>
          <p:cNvPr id="94216" name="Rectangle 8">
            <a:extLst>
              <a:ext uri="{FF2B5EF4-FFF2-40B4-BE49-F238E27FC236}">
                <a16:creationId xmlns:a16="http://schemas.microsoft.com/office/drawing/2014/main" id="{C6889DD4-86EC-4722-B400-F0AE8A87ABE7}"/>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94215" name="Rectangle 7">
            <a:extLst>
              <a:ext uri="{FF2B5EF4-FFF2-40B4-BE49-F238E27FC236}">
                <a16:creationId xmlns:a16="http://schemas.microsoft.com/office/drawing/2014/main" id="{CB586F91-6DDD-4075-AF85-3DE7369AA6C4}"/>
              </a:ext>
            </a:extLst>
          </p:cNvPr>
          <p:cNvSpPr>
            <a:spLocks noGrp="1" noChangeArrowheads="1"/>
          </p:cNvSpPr>
          <p:nvPr>
            <p:ph idx="1"/>
          </p:nvPr>
        </p:nvSpPr>
        <p:spPr>
          <a:xfrm>
            <a:off x="28575" y="1423988"/>
            <a:ext cx="8839200" cy="6199187"/>
          </a:xfrm>
          <a:extLst>
            <a:ext uri="{909E8E84-426E-40DD-AFC4-6F175D3DCCD1}">
              <a14:hiddenFill xmlns:a14="http://schemas.microsoft.com/office/drawing/2010/main">
                <a:solidFill>
                  <a:srgbClr val="FFFFCC"/>
                </a:solidFill>
              </a14:hiddenFill>
            </a:ext>
          </a:extLst>
        </p:spPr>
        <p:txBody>
          <a:bodyPr rtlCol="0">
            <a:normAutofit/>
          </a:bodyPr>
          <a:lstStyle/>
          <a:p>
            <a:pPr eaLnBrk="1" fontAlgn="auto" hangingPunct="1">
              <a:buFontTx/>
              <a:buNone/>
              <a:defRPr/>
            </a:pPr>
            <a:r>
              <a:rPr lang="es-ES_tradnl" altLang="es-ES" sz="2000" dirty="0">
                <a:solidFill>
                  <a:srgbClr val="000000"/>
                </a:solidFill>
                <a:latin typeface="Verdana" panose="020B0604030504040204" pitchFamily="34" charset="0"/>
                <a:cs typeface="Times New Roman" panose="02020603050405020304" pitchFamily="18" charset="0"/>
              </a:rPr>
              <a:t>    </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El M</a:t>
            </a:r>
            <a:r>
              <a:rPr lang="es-ES_tradnl"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arketing</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Relacional, como su nombre lo indica, busca crear, fortalecer y mantener las relaciones de las empresas comercializadoras de bienes y servicios con sus clientes, buscando lograr el máximo número de negocios con cada uno de ellos.  Su objetivo es identificar  a los clientes más rentables para establecer una estrecha relación con ellos, que permita conocer sus necesidades y mantener una evolución del producto de acuerdo con ellas a lo largo del tiempo</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a:p>
            <a:pPr eaLnBrk="1" fontAlgn="auto" hangingPunct="1">
              <a:buFontTx/>
              <a:buNone/>
              <a:defRPr/>
            </a:pPr>
            <a:endPar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fontAlgn="auto" hangingPunct="1">
              <a:buFontTx/>
              <a:buNone/>
              <a:defRPr/>
            </a:pP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El marketing relacional es la intersección entre el marketing y las relaciones públicas</a:t>
            </a: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
        <p:nvSpPr>
          <p:cNvPr id="94217" name="Rectangle 9">
            <a:extLst>
              <a:ext uri="{FF2B5EF4-FFF2-40B4-BE49-F238E27FC236}">
                <a16:creationId xmlns:a16="http://schemas.microsoft.com/office/drawing/2014/main" id="{7ACA859B-4C4A-4EE0-8B4A-6683F0F30DDB}"/>
              </a:ext>
            </a:extLst>
          </p:cNvPr>
          <p:cNvSpPr>
            <a:spLocks noChangeArrowheads="1"/>
          </p:cNvSpPr>
          <p:nvPr/>
        </p:nvSpPr>
        <p:spPr bwMode="auto">
          <a:xfrm>
            <a:off x="468313" y="5013325"/>
            <a:ext cx="9088437" cy="26352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600" dirty="0">
                <a:solidFill>
                  <a:srgbClr val="000000"/>
                </a:solidFill>
                <a:latin typeface="Verdana" panose="020B0604030504040204" pitchFamily="34" charset="0"/>
                <a:cs typeface="Times New Roman" panose="02020603050405020304" pitchFamily="18" charset="0"/>
              </a:rPr>
              <a:t>Pasos fundamentales del Marketing Relacional:</a:t>
            </a:r>
          </a:p>
          <a:p>
            <a:pPr eaLnBrk="1" hangingPunct="1">
              <a:spcBef>
                <a:spcPct val="20000"/>
              </a:spcBef>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Manejo de datos</a:t>
            </a:r>
          </a:p>
          <a:p>
            <a:pPr eaLnBrk="1" hangingPunct="1">
              <a:spcBef>
                <a:spcPct val="20000"/>
              </a:spcBef>
              <a:buFontTx/>
              <a:buChar char="-"/>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Implantación de programas</a:t>
            </a:r>
          </a:p>
          <a:p>
            <a:pPr eaLnBrk="1" hangingPunct="1">
              <a:spcBef>
                <a:spcPct val="20000"/>
              </a:spcBef>
              <a:buFontTx/>
              <a:buChar char="-"/>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Retroalimentación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4216"/>
                                        </p:tgtEl>
                                        <p:attrNameLst>
                                          <p:attrName>style.visibility</p:attrName>
                                        </p:attrNameLst>
                                      </p:cBhvr>
                                      <p:to>
                                        <p:strVal val="visible"/>
                                      </p:to>
                                    </p:set>
                                    <p:anim calcmode="lin" valueType="num">
                                      <p:cBhvr>
                                        <p:cTn id="7" dur="500" fill="hold"/>
                                        <p:tgtEl>
                                          <p:spTgt spid="94216"/>
                                        </p:tgtEl>
                                        <p:attrNameLst>
                                          <p:attrName>ppt_w</p:attrName>
                                        </p:attrNameLst>
                                      </p:cBhvr>
                                      <p:tavLst>
                                        <p:tav tm="0">
                                          <p:val>
                                            <p:fltVal val="0"/>
                                          </p:val>
                                        </p:tav>
                                        <p:tav tm="100000">
                                          <p:val>
                                            <p:strVal val="#ppt_w"/>
                                          </p:val>
                                        </p:tav>
                                      </p:tavLst>
                                    </p:anim>
                                    <p:anim calcmode="lin" valueType="num">
                                      <p:cBhvr>
                                        <p:cTn id="8" dur="500" fill="hold"/>
                                        <p:tgtEl>
                                          <p:spTgt spid="94216"/>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94215">
                                            <p:txEl>
                                              <p:pRg st="0" end="0"/>
                                            </p:txEl>
                                          </p:spTgt>
                                        </p:tgtEl>
                                        <p:attrNameLst>
                                          <p:attrName>style.visibility</p:attrName>
                                        </p:attrNameLst>
                                      </p:cBhvr>
                                      <p:to>
                                        <p:strVal val="visible"/>
                                      </p:to>
                                    </p:set>
                                    <p:animEffect transition="in" filter="strips(downRight)">
                                      <p:cBhvr>
                                        <p:cTn id="12" dur="500"/>
                                        <p:tgtEl>
                                          <p:spTgt spid="94215">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94215">
                                            <p:txEl>
                                              <p:pRg st="2" end="2"/>
                                            </p:txEl>
                                          </p:spTgt>
                                        </p:tgtEl>
                                        <p:attrNameLst>
                                          <p:attrName>style.visibility</p:attrName>
                                        </p:attrNameLst>
                                      </p:cBhvr>
                                      <p:to>
                                        <p:strVal val="visible"/>
                                      </p:to>
                                    </p:set>
                                    <p:animEffect transition="in" filter="strips(downRight)">
                                      <p:cBhvr>
                                        <p:cTn id="16" dur="500"/>
                                        <p:tgtEl>
                                          <p:spTgt spid="94215">
                                            <p:txEl>
                                              <p:pRg st="2" end="2"/>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94217">
                                            <p:txEl>
                                              <p:pRg st="0" end="0"/>
                                            </p:txEl>
                                          </p:spTgt>
                                        </p:tgtEl>
                                        <p:attrNameLst>
                                          <p:attrName>style.visibility</p:attrName>
                                        </p:attrNameLst>
                                      </p:cBhvr>
                                      <p:to>
                                        <p:strVal val="visible"/>
                                      </p:to>
                                    </p:set>
                                    <p:animEffect transition="in" filter="strips(downRight)">
                                      <p:cBhvr>
                                        <p:cTn id="20" dur="500"/>
                                        <p:tgtEl>
                                          <p:spTgt spid="94217">
                                            <p:txEl>
                                              <p:pRg st="0" end="0"/>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94217">
                                            <p:txEl>
                                              <p:pRg st="1" end="1"/>
                                            </p:txEl>
                                          </p:spTgt>
                                        </p:tgtEl>
                                        <p:attrNameLst>
                                          <p:attrName>style.visibility</p:attrName>
                                        </p:attrNameLst>
                                      </p:cBhvr>
                                      <p:to>
                                        <p:strVal val="visible"/>
                                      </p:to>
                                    </p:set>
                                    <p:animEffect transition="in" filter="strips(downRight)">
                                      <p:cBhvr>
                                        <p:cTn id="24" dur="500"/>
                                        <p:tgtEl>
                                          <p:spTgt spid="94217">
                                            <p:txEl>
                                              <p:pRg st="1" end="1"/>
                                            </p:txEl>
                                          </p:spTgt>
                                        </p:tgtEl>
                                      </p:cBhvr>
                                    </p:animEffect>
                                  </p:childTnLst>
                                </p:cTn>
                              </p:par>
                            </p:childTnLst>
                          </p:cTn>
                        </p:par>
                        <p:par>
                          <p:cTn id="25" fill="hold" nodeType="afterGroup">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94217">
                                            <p:txEl>
                                              <p:pRg st="2" end="2"/>
                                            </p:txEl>
                                          </p:spTgt>
                                        </p:tgtEl>
                                        <p:attrNameLst>
                                          <p:attrName>style.visibility</p:attrName>
                                        </p:attrNameLst>
                                      </p:cBhvr>
                                      <p:to>
                                        <p:strVal val="visible"/>
                                      </p:to>
                                    </p:set>
                                    <p:animEffect transition="in" filter="strips(downRight)">
                                      <p:cBhvr>
                                        <p:cTn id="28" dur="500"/>
                                        <p:tgtEl>
                                          <p:spTgt spid="94217">
                                            <p:txEl>
                                              <p:pRg st="2" end="2"/>
                                            </p:txEl>
                                          </p:spTgt>
                                        </p:tgtEl>
                                      </p:cBhvr>
                                    </p:animEffect>
                                  </p:childTnLst>
                                </p:cTn>
                              </p:par>
                            </p:childTnLst>
                          </p:cTn>
                        </p:par>
                        <p:par>
                          <p:cTn id="29" fill="hold" nodeType="afterGroup">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94217">
                                            <p:txEl>
                                              <p:pRg st="3" end="3"/>
                                            </p:txEl>
                                          </p:spTgt>
                                        </p:tgtEl>
                                        <p:attrNameLst>
                                          <p:attrName>style.visibility</p:attrName>
                                        </p:attrNameLst>
                                      </p:cBhvr>
                                      <p:to>
                                        <p:strVal val="visible"/>
                                      </p:to>
                                    </p:set>
                                    <p:animEffect transition="in" filter="strips(downRight)">
                                      <p:cBhvr>
                                        <p:cTn id="32" dur="500"/>
                                        <p:tgtEl>
                                          <p:spTgt spid="942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6" grpId="0" autoUpdateAnimBg="0"/>
      <p:bldP spid="94215" grpId="0" build="p" autoUpdateAnimBg="0" advAuto="0"/>
      <p:bldP spid="94217"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Text Box 6">
            <a:extLst>
              <a:ext uri="{FF2B5EF4-FFF2-40B4-BE49-F238E27FC236}">
                <a16:creationId xmlns:a16="http://schemas.microsoft.com/office/drawing/2014/main" id="{2513E996-A1B1-45E5-BCD2-9ED5AE3BFB35}"/>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F77E77CB-B570-48F9-B6C2-D57161B3C49C}" type="slidenum">
              <a:rPr lang="es-ES" altLang="es-ES"/>
              <a:pPr eaLnBrk="1" hangingPunct="1"/>
              <a:t>18</a:t>
            </a:fld>
            <a:endParaRPr lang="es-ES" altLang="es-ES"/>
          </a:p>
        </p:txBody>
      </p:sp>
      <p:sp>
        <p:nvSpPr>
          <p:cNvPr id="96264" name="Rectangle 8">
            <a:extLst>
              <a:ext uri="{FF2B5EF4-FFF2-40B4-BE49-F238E27FC236}">
                <a16:creationId xmlns:a16="http://schemas.microsoft.com/office/drawing/2014/main" id="{E9545DCB-6700-48A1-886E-1F977C0778CC}"/>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96263" name="Rectangle 7">
            <a:extLst>
              <a:ext uri="{FF2B5EF4-FFF2-40B4-BE49-F238E27FC236}">
                <a16:creationId xmlns:a16="http://schemas.microsoft.com/office/drawing/2014/main" id="{CF093306-CF98-4A4F-B958-2439C2C0561C}"/>
              </a:ext>
            </a:extLst>
          </p:cNvPr>
          <p:cNvSpPr>
            <a:spLocks noGrp="1" noChangeArrowheads="1"/>
          </p:cNvSpPr>
          <p:nvPr>
            <p:ph idx="1"/>
          </p:nvPr>
        </p:nvSpPr>
        <p:spPr>
          <a:xfrm>
            <a:off x="0" y="908050"/>
            <a:ext cx="8991600" cy="5949950"/>
          </a:xfrm>
          <a:extLst>
            <a:ext uri="{909E8E84-426E-40DD-AFC4-6F175D3DCCD1}">
              <a14:hiddenFill xmlns:a14="http://schemas.microsoft.com/office/drawing/2010/main">
                <a:solidFill>
                  <a:srgbClr val="FFFFCC"/>
                </a:solidFill>
              </a14:hiddenFill>
            </a:ext>
          </a:extLst>
        </p:spPr>
        <p:txBody>
          <a:bodyPr rtlCol="0">
            <a:normAutofit/>
          </a:bodyPr>
          <a:lstStyle/>
          <a:p>
            <a:pPr eaLnBrk="1" fontAlgn="auto" hangingPunct="1">
              <a:lnSpc>
                <a:spcPct val="80000"/>
              </a:lnSpc>
              <a:buFontTx/>
              <a:buNone/>
              <a:defRPr/>
            </a:pPr>
            <a:r>
              <a:rPr lang="es-ES_tradnl" altLang="es-ES" sz="1600">
                <a:solidFill>
                  <a:srgbClr val="000000"/>
                </a:solidFill>
                <a:latin typeface="Verdana" panose="020B0604030504040204" pitchFamily="34" charset="0"/>
                <a:cs typeface="Times New Roman" panose="02020603050405020304" pitchFamily="18" charset="0"/>
              </a:rPr>
              <a:t>     </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E-mail marketing:</a:t>
            </a:r>
            <a:br>
              <a:rPr lang="es-ES_tradnl" altLang="es-ES" sz="2000">
                <a:solidFill>
                  <a:srgbClr val="000000"/>
                </a:solidFill>
                <a:latin typeface="Verdana" panose="020B0604030504040204" pitchFamily="34" charset="0"/>
                <a:cs typeface="Times New Roman" panose="02020603050405020304" pitchFamily="18" charset="0"/>
              </a:rPr>
            </a:br>
            <a:r>
              <a:rPr lang="es-ES_tradnl" altLang="es-ES" sz="160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Su canal es Internet y la herramienta fundamental es el correo electrónico. </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Consiste en usar el mismo como medio para transmitir mensajes que logren la captación de clientes.</a:t>
            </a:r>
          </a:p>
          <a:p>
            <a:pPr eaLnBrk="1" fontAlgn="auto" hangingPunct="1">
              <a:lnSpc>
                <a:spcPct val="80000"/>
              </a:lnSpc>
              <a:buFontTx/>
              <a:buNone/>
              <a:defRPr/>
            </a:pP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p>
          <a:p>
            <a:pPr eaLnBrk="1" fontAlgn="auto" hangingPunct="1">
              <a:lnSpc>
                <a:spcPct val="80000"/>
              </a:lnSpc>
              <a:buFontTx/>
              <a:buNone/>
              <a:defRPr/>
            </a:pPr>
            <a:r>
              <a:rPr lang="es-ES_tradnl" altLang="es-ES" sz="1600"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Web Marketing:</a:t>
            </a:r>
          </a:p>
          <a:p>
            <a:pPr eaLnBrk="1" fontAlgn="auto" hangingPunct="1">
              <a:lnSpc>
                <a:spcPct val="80000"/>
              </a:lnSpc>
              <a:buFontTx/>
              <a:buNone/>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Concepto más </a:t>
            </a:r>
            <a:r>
              <a:rPr lang="es-ES_tradnl"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abarcativo</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y completo que el anterior. Aquí el medio o canal es también Internet, pero empleando distintas herramientas (Chat, SMS, </a:t>
            </a:r>
            <a:r>
              <a:rPr lang="es-ES_tradnl"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Website</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Email, </a:t>
            </a:r>
            <a:r>
              <a:rPr lang="es-ES_tradnl"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Banners,Mensajería</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etc.).</a:t>
            </a:r>
          </a:p>
          <a:p>
            <a:pPr eaLnBrk="1" fontAlgn="auto" hangingPunct="1">
              <a:lnSpc>
                <a:spcPct val="80000"/>
              </a:lnSpc>
              <a:buFontTx/>
              <a:buNone/>
              <a:defRPr/>
            </a:pPr>
            <a:endPar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CEM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Customer</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Experience</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Management):</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Hace referencia a las experiencias intangibles que se generan en la interacción de una empresa con el cliente. Estar pueden ser de dos tipos: racionales o emocionales.</a:t>
            </a:r>
            <a:endPar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fontAlgn="auto" hangingPunct="1">
              <a:lnSpc>
                <a:spcPct val="80000"/>
              </a:lnSpc>
              <a:buFontTx/>
              <a:buNone/>
              <a:defRPr/>
            </a:pPr>
            <a:endPar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fontAlgn="auto" hangingPunct="1">
              <a:lnSpc>
                <a:spcPct val="80000"/>
              </a:lnSpc>
              <a:buFontTx/>
              <a:buNone/>
              <a:defRPr/>
            </a:pP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Inbound</a:t>
            </a: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_tradnl"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Outbound</a:t>
            </a: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marketing</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a:p>
            <a:pPr eaLnBrk="1" fontAlgn="auto" hangingPunct="1">
              <a:lnSpc>
                <a:spcPct val="80000"/>
              </a:lnSpc>
              <a:buFontTx/>
              <a:buNone/>
              <a:defRPr/>
            </a:pP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Las </a:t>
            </a:r>
            <a:r>
              <a:rPr lang="es-ES"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inbound</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son aquellas interacciones con el cliente en las que éste tiene la iniciativa, y por tanto aporta algo muy valioso las empresas: su atención y predisposición. En torno a estas relaciones se articula un modelo de atención al cliente, el </a:t>
            </a:r>
            <a:r>
              <a:rPr lang="es-ES"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Inbound</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Marketing, que aparece como un nuevo paradigma dentro del CRM. </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Tales interacciones constituyen el núcleo de ese concepto llamado CRM.</a:t>
            </a:r>
            <a:r>
              <a:rPr lang="es-ES" altLang="es-ES" sz="1600" dirty="0">
                <a:solidFill>
                  <a:schemeClr val="tx1">
                    <a:lumMod val="85000"/>
                    <a:lumOff val="15000"/>
                  </a:schemeClr>
                </a:solidFill>
                <a:latin typeface="Verdana" panose="020B0604030504040204" pitchFamily="34" charset="0"/>
              </a:rPr>
              <a:t> </a:t>
            </a:r>
            <a:endParaRPr lang="es-ES_tradnl" altLang="es-ES" sz="1600" dirty="0">
              <a:solidFill>
                <a:schemeClr val="tx1">
                  <a:lumMod val="85000"/>
                  <a:lumOff val="15000"/>
                </a:schemeClr>
              </a:solidFill>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6264"/>
                                        </p:tgtEl>
                                        <p:attrNameLst>
                                          <p:attrName>style.visibility</p:attrName>
                                        </p:attrNameLst>
                                      </p:cBhvr>
                                      <p:to>
                                        <p:strVal val="visible"/>
                                      </p:to>
                                    </p:set>
                                    <p:anim calcmode="lin" valueType="num">
                                      <p:cBhvr>
                                        <p:cTn id="7" dur="500" fill="hold"/>
                                        <p:tgtEl>
                                          <p:spTgt spid="96264"/>
                                        </p:tgtEl>
                                        <p:attrNameLst>
                                          <p:attrName>ppt_w</p:attrName>
                                        </p:attrNameLst>
                                      </p:cBhvr>
                                      <p:tavLst>
                                        <p:tav tm="0">
                                          <p:val>
                                            <p:fltVal val="0"/>
                                          </p:val>
                                        </p:tav>
                                        <p:tav tm="100000">
                                          <p:val>
                                            <p:strVal val="#ppt_w"/>
                                          </p:val>
                                        </p:tav>
                                      </p:tavLst>
                                    </p:anim>
                                    <p:anim calcmode="lin" valueType="num">
                                      <p:cBhvr>
                                        <p:cTn id="8" dur="500" fill="hold"/>
                                        <p:tgtEl>
                                          <p:spTgt spid="96264"/>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96263">
                                            <p:txEl>
                                              <p:pRg st="0" end="0"/>
                                            </p:txEl>
                                          </p:spTgt>
                                        </p:tgtEl>
                                        <p:attrNameLst>
                                          <p:attrName>style.visibility</p:attrName>
                                        </p:attrNameLst>
                                      </p:cBhvr>
                                      <p:to>
                                        <p:strVal val="visible"/>
                                      </p:to>
                                    </p:set>
                                    <p:animEffect transition="in" filter="strips(downRight)">
                                      <p:cBhvr>
                                        <p:cTn id="12" dur="500"/>
                                        <p:tgtEl>
                                          <p:spTgt spid="96263">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96263">
                                            <p:txEl>
                                              <p:pRg st="1" end="1"/>
                                            </p:txEl>
                                          </p:spTgt>
                                        </p:tgtEl>
                                        <p:attrNameLst>
                                          <p:attrName>style.visibility</p:attrName>
                                        </p:attrNameLst>
                                      </p:cBhvr>
                                      <p:to>
                                        <p:strVal val="visible"/>
                                      </p:to>
                                    </p:set>
                                    <p:animEffect transition="in" filter="strips(downRight)">
                                      <p:cBhvr>
                                        <p:cTn id="16" dur="500"/>
                                        <p:tgtEl>
                                          <p:spTgt spid="96263">
                                            <p:txEl>
                                              <p:pRg st="1" end="1"/>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96263">
                                            <p:txEl>
                                              <p:pRg st="2" end="2"/>
                                            </p:txEl>
                                          </p:spTgt>
                                        </p:tgtEl>
                                        <p:attrNameLst>
                                          <p:attrName>style.visibility</p:attrName>
                                        </p:attrNameLst>
                                      </p:cBhvr>
                                      <p:to>
                                        <p:strVal val="visible"/>
                                      </p:to>
                                    </p:set>
                                    <p:animEffect transition="in" filter="strips(downRight)">
                                      <p:cBhvr>
                                        <p:cTn id="20" dur="500"/>
                                        <p:tgtEl>
                                          <p:spTgt spid="96263">
                                            <p:txEl>
                                              <p:pRg st="2" end="2"/>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96263">
                                            <p:txEl>
                                              <p:pRg st="3" end="3"/>
                                            </p:txEl>
                                          </p:spTgt>
                                        </p:tgtEl>
                                        <p:attrNameLst>
                                          <p:attrName>style.visibility</p:attrName>
                                        </p:attrNameLst>
                                      </p:cBhvr>
                                      <p:to>
                                        <p:strVal val="visible"/>
                                      </p:to>
                                    </p:set>
                                    <p:animEffect transition="in" filter="strips(downRight)">
                                      <p:cBhvr>
                                        <p:cTn id="24" dur="500"/>
                                        <p:tgtEl>
                                          <p:spTgt spid="96263">
                                            <p:txEl>
                                              <p:pRg st="3" end="3"/>
                                            </p:txEl>
                                          </p:spTgt>
                                        </p:tgtEl>
                                      </p:cBhvr>
                                    </p:animEffect>
                                  </p:childTnLst>
                                </p:cTn>
                              </p:par>
                            </p:childTnLst>
                          </p:cTn>
                        </p:par>
                        <p:par>
                          <p:cTn id="25" fill="hold" nodeType="afterGroup">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96263">
                                            <p:txEl>
                                              <p:pRg st="5" end="5"/>
                                            </p:txEl>
                                          </p:spTgt>
                                        </p:tgtEl>
                                        <p:attrNameLst>
                                          <p:attrName>style.visibility</p:attrName>
                                        </p:attrNameLst>
                                      </p:cBhvr>
                                      <p:to>
                                        <p:strVal val="visible"/>
                                      </p:to>
                                    </p:set>
                                    <p:animEffect transition="in" filter="strips(downRight)">
                                      <p:cBhvr>
                                        <p:cTn id="28" dur="500"/>
                                        <p:tgtEl>
                                          <p:spTgt spid="96263">
                                            <p:txEl>
                                              <p:pRg st="5" end="5"/>
                                            </p:txEl>
                                          </p:spTgt>
                                        </p:tgtEl>
                                      </p:cBhvr>
                                    </p:animEffect>
                                  </p:childTnLst>
                                </p:cTn>
                              </p:par>
                            </p:childTnLst>
                          </p:cTn>
                        </p:par>
                        <p:par>
                          <p:cTn id="29" fill="hold" nodeType="afterGroup">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96263">
                                            <p:txEl>
                                              <p:pRg st="6" end="6"/>
                                            </p:txEl>
                                          </p:spTgt>
                                        </p:tgtEl>
                                        <p:attrNameLst>
                                          <p:attrName>style.visibility</p:attrName>
                                        </p:attrNameLst>
                                      </p:cBhvr>
                                      <p:to>
                                        <p:strVal val="visible"/>
                                      </p:to>
                                    </p:set>
                                    <p:animEffect transition="in" filter="strips(downRight)">
                                      <p:cBhvr>
                                        <p:cTn id="32" dur="500"/>
                                        <p:tgtEl>
                                          <p:spTgt spid="96263">
                                            <p:txEl>
                                              <p:pRg st="6" end="6"/>
                                            </p:txEl>
                                          </p:spTgt>
                                        </p:tgtEl>
                                      </p:cBhvr>
                                    </p:animEffect>
                                  </p:childTnLst>
                                </p:cTn>
                              </p:par>
                            </p:childTnLst>
                          </p:cTn>
                        </p:par>
                        <p:par>
                          <p:cTn id="33" fill="hold" nodeType="afterGroup">
                            <p:stCondLst>
                              <p:cond delay="3500"/>
                            </p:stCondLst>
                            <p:childTnLst>
                              <p:par>
                                <p:cTn id="34" presetID="18" presetClass="entr" presetSubtype="6" fill="hold" grpId="0" nodeType="afterEffect">
                                  <p:stCondLst>
                                    <p:cond delay="0"/>
                                  </p:stCondLst>
                                  <p:childTnLst>
                                    <p:set>
                                      <p:cBhvr>
                                        <p:cTn id="35" dur="1" fill="hold">
                                          <p:stCondLst>
                                            <p:cond delay="0"/>
                                          </p:stCondLst>
                                        </p:cTn>
                                        <p:tgtEl>
                                          <p:spTgt spid="96263">
                                            <p:txEl>
                                              <p:pRg st="8" end="8"/>
                                            </p:txEl>
                                          </p:spTgt>
                                        </p:tgtEl>
                                        <p:attrNameLst>
                                          <p:attrName>style.visibility</p:attrName>
                                        </p:attrNameLst>
                                      </p:cBhvr>
                                      <p:to>
                                        <p:strVal val="visible"/>
                                      </p:to>
                                    </p:set>
                                    <p:animEffect transition="in" filter="strips(downRight)">
                                      <p:cBhvr>
                                        <p:cTn id="36" dur="500"/>
                                        <p:tgtEl>
                                          <p:spTgt spid="96263">
                                            <p:txEl>
                                              <p:pRg st="8" end="8"/>
                                            </p:txEl>
                                          </p:spTgt>
                                        </p:tgtEl>
                                      </p:cBhvr>
                                    </p:animEffect>
                                  </p:childTnLst>
                                </p:cTn>
                              </p:par>
                            </p:childTnLst>
                          </p:cTn>
                        </p:par>
                        <p:par>
                          <p:cTn id="37" fill="hold" nodeType="afterGroup">
                            <p:stCondLst>
                              <p:cond delay="4000"/>
                            </p:stCondLst>
                            <p:childTnLst>
                              <p:par>
                                <p:cTn id="38" presetID="18" presetClass="entr" presetSubtype="6" fill="hold" grpId="0" nodeType="afterEffect">
                                  <p:stCondLst>
                                    <p:cond delay="0"/>
                                  </p:stCondLst>
                                  <p:childTnLst>
                                    <p:set>
                                      <p:cBhvr>
                                        <p:cTn id="39" dur="1" fill="hold">
                                          <p:stCondLst>
                                            <p:cond delay="0"/>
                                          </p:stCondLst>
                                        </p:cTn>
                                        <p:tgtEl>
                                          <p:spTgt spid="96263">
                                            <p:txEl>
                                              <p:pRg st="9" end="9"/>
                                            </p:txEl>
                                          </p:spTgt>
                                        </p:tgtEl>
                                        <p:attrNameLst>
                                          <p:attrName>style.visibility</p:attrName>
                                        </p:attrNameLst>
                                      </p:cBhvr>
                                      <p:to>
                                        <p:strVal val="visible"/>
                                      </p:to>
                                    </p:set>
                                    <p:animEffect transition="in" filter="strips(downRight)">
                                      <p:cBhvr>
                                        <p:cTn id="40" dur="500"/>
                                        <p:tgtEl>
                                          <p:spTgt spid="96263">
                                            <p:txEl>
                                              <p:pRg st="9" end="9"/>
                                            </p:txEl>
                                          </p:spTgt>
                                        </p:tgtEl>
                                      </p:cBhvr>
                                    </p:animEffect>
                                  </p:childTnLst>
                                </p:cTn>
                              </p:par>
                            </p:childTnLst>
                          </p:cTn>
                        </p:par>
                        <p:par>
                          <p:cTn id="41" fill="hold" nodeType="afterGroup">
                            <p:stCondLst>
                              <p:cond delay="4500"/>
                            </p:stCondLst>
                            <p:childTnLst>
                              <p:par>
                                <p:cTn id="42" presetID="18" presetClass="entr" presetSubtype="6" fill="hold" grpId="0" nodeType="afterEffect">
                                  <p:stCondLst>
                                    <p:cond delay="0"/>
                                  </p:stCondLst>
                                  <p:childTnLst>
                                    <p:set>
                                      <p:cBhvr>
                                        <p:cTn id="43" dur="1" fill="hold">
                                          <p:stCondLst>
                                            <p:cond delay="0"/>
                                          </p:stCondLst>
                                        </p:cTn>
                                        <p:tgtEl>
                                          <p:spTgt spid="96263">
                                            <p:txEl>
                                              <p:pRg st="10" end="10"/>
                                            </p:txEl>
                                          </p:spTgt>
                                        </p:tgtEl>
                                        <p:attrNameLst>
                                          <p:attrName>style.visibility</p:attrName>
                                        </p:attrNameLst>
                                      </p:cBhvr>
                                      <p:to>
                                        <p:strVal val="visible"/>
                                      </p:to>
                                    </p:set>
                                    <p:animEffect transition="in" filter="strips(downRight)">
                                      <p:cBhvr>
                                        <p:cTn id="44" dur="500"/>
                                        <p:tgtEl>
                                          <p:spTgt spid="962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4" grpId="0" autoUpdateAnimBg="0"/>
      <p:bldP spid="96263"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8" name="Text Box 3">
            <a:extLst>
              <a:ext uri="{FF2B5EF4-FFF2-40B4-BE49-F238E27FC236}">
                <a16:creationId xmlns:a16="http://schemas.microsoft.com/office/drawing/2014/main" id="{5E84AB75-BFA7-4546-9556-0955A65CE77D}"/>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94D5BF7A-5C19-4DDB-A831-65E893B07415}" type="slidenum">
              <a:rPr lang="es-ES" altLang="es-ES"/>
              <a:pPr eaLnBrk="1" hangingPunct="1"/>
              <a:t>19</a:t>
            </a:fld>
            <a:endParaRPr lang="es-ES" altLang="es-ES"/>
          </a:p>
        </p:txBody>
      </p:sp>
      <p:sp>
        <p:nvSpPr>
          <p:cNvPr id="546821" name="Rectangle 5">
            <a:extLst>
              <a:ext uri="{FF2B5EF4-FFF2-40B4-BE49-F238E27FC236}">
                <a16:creationId xmlns:a16="http://schemas.microsoft.com/office/drawing/2014/main" id="{9078A872-8B5C-4023-999A-3DE4C41393C2}"/>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546820" name="Rectangle 4">
            <a:extLst>
              <a:ext uri="{FF2B5EF4-FFF2-40B4-BE49-F238E27FC236}">
                <a16:creationId xmlns:a16="http://schemas.microsoft.com/office/drawing/2014/main" id="{D593258D-9A4D-4738-820D-0793F1831E99}"/>
              </a:ext>
            </a:extLst>
          </p:cNvPr>
          <p:cNvSpPr>
            <a:spLocks noGrp="1" noChangeArrowheads="1"/>
          </p:cNvSpPr>
          <p:nvPr>
            <p:ph idx="1"/>
          </p:nvPr>
        </p:nvSpPr>
        <p:spPr>
          <a:xfrm>
            <a:off x="0" y="981075"/>
            <a:ext cx="9144000" cy="4968875"/>
          </a:xfrm>
          <a:extLst>
            <a:ext uri="{909E8E84-426E-40DD-AFC4-6F175D3DCCD1}">
              <a14:hiddenFill xmlns:a14="http://schemas.microsoft.com/office/drawing/2010/main">
                <a:solidFill>
                  <a:srgbClr val="FFFFCC"/>
                </a:solidFill>
              </a14:hiddenFill>
            </a:ext>
          </a:extLst>
        </p:spPr>
        <p:txBody>
          <a:bodyPr rtlCol="0">
            <a:noAutofit/>
          </a:bodyPr>
          <a:lstStyle/>
          <a:p>
            <a:pPr eaLnBrk="1" fontAlgn="auto" hangingPunct="1">
              <a:lnSpc>
                <a:spcPct val="80000"/>
              </a:lnSpc>
              <a:buFontTx/>
              <a:buNone/>
              <a:defRPr/>
            </a:pP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Inbound</a:t>
            </a: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_tradnl"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Outbound</a:t>
            </a:r>
            <a:r>
              <a:rPr lang="es-ES_tradnl"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marketing</a:t>
            </a:r>
            <a:r>
              <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Lo </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diferencial e inimitable</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y así percibido por el cliente, es la “interacción como expresión de la relación y la experiencia del cliente como percepción de la interacción”</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Las interacciones se pueden clasificar en dos grandes categorías: </a:t>
            </a:r>
          </a:p>
          <a:p>
            <a:pPr eaLnBrk="1" fontAlgn="auto" hangingPunct="1">
              <a:lnSpc>
                <a:spcPct val="80000"/>
              </a:lnSpc>
              <a:buFontTx/>
              <a:buNone/>
              <a:defRPr/>
            </a:pP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p>
          <a:p>
            <a:pPr eaLnBrk="1" fontAlgn="auto" hangingPunct="1">
              <a:lnSpc>
                <a:spcPct val="80000"/>
              </a:lnSpc>
              <a:buFontTx/>
              <a:buNone/>
              <a:defRPr/>
            </a:pP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interacciones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outbound</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o salientes</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son iniciadas por la compañía, </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las interacciones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inbound</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o entrantes:</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la iniciativa es el cliente. </a:t>
            </a:r>
          </a:p>
          <a:p>
            <a:pPr eaLnBrk="1" fontAlgn="auto" hangingPunct="1">
              <a:lnSpc>
                <a:spcPct val="80000"/>
              </a:lnSpc>
              <a:buFontTx/>
              <a:buNone/>
              <a:defRPr/>
            </a:pPr>
            <a:endPar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Relación entre interacciones y canales</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p>
          <a:p>
            <a:pPr eaLnBrk="1" fontAlgn="auto" hangingPunct="1">
              <a:lnSpc>
                <a:spcPct val="80000"/>
              </a:lnSpc>
              <a:buFontTx/>
              <a:buNone/>
              <a:defRPr/>
            </a:pPr>
            <a:endPar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lnSpc>
                <a:spcPct val="80000"/>
              </a:lnSpc>
              <a:buFontTx/>
              <a:buNone/>
              <a:defRPr/>
            </a:pP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Canales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inbound</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 el </a:t>
            </a:r>
            <a:r>
              <a:rPr lang="es-ES" altLang="es-ES" sz="1600"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website</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los servicios WAP, el cajero automático y la oficina </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Canales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outbound</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 agentes o comerciales que visitan al cliente, correo postal. </a:t>
            </a:r>
          </a:p>
          <a:p>
            <a:pPr eaLnBrk="1" fontAlgn="auto" hangingPunct="1">
              <a:lnSpc>
                <a:spcPct val="80000"/>
              </a:lnSpc>
              <a:buFontTx/>
              <a:buNone/>
              <a:defRPr/>
            </a:pP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Canales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outbound</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e </a:t>
            </a:r>
            <a:r>
              <a:rPr lang="es-ES" altLang="es-ES" sz="16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inbound</a:t>
            </a:r>
            <a:r>
              <a:rPr lang="es-ES" altLang="es-ES" sz="16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a:t>
            </a:r>
          </a:p>
          <a:p>
            <a:pPr eaLnBrk="1" fontAlgn="auto" hangingPunct="1">
              <a:lnSpc>
                <a:spcPct val="80000"/>
              </a:lnSpc>
              <a:buFontTx/>
              <a:buNone/>
              <a:defRPr/>
            </a:pP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 </a:t>
            </a:r>
            <a:r>
              <a:rPr lang="es-ES" altLang="es-ES" sz="1600" i="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call</a:t>
            </a:r>
            <a:r>
              <a:rPr lang="es-ES" altLang="es-ES" sz="1600" i="1" dirty="0">
                <a:solidFill>
                  <a:schemeClr val="tx1">
                    <a:lumMod val="85000"/>
                    <a:lumOff val="15000"/>
                  </a:schemeClr>
                </a:solidFill>
                <a:effectLst>
                  <a:outerShdw blurRad="38100" dist="38100" dir="2700000" algn="tl">
                    <a:srgbClr val="C0C0C0"/>
                  </a:outerShdw>
                </a:effectLst>
                <a:latin typeface="Verdana" panose="020B0604030504040204" pitchFamily="34" charset="0"/>
              </a:rPr>
              <a:t> center</a:t>
            </a:r>
            <a:r>
              <a:rPr lang="es-ES"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y el correo electrónico.</a:t>
            </a:r>
            <a:endParaRPr lang="es-ES_tradnl" altLang="es-ES" sz="16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46821"/>
                                        </p:tgtEl>
                                        <p:attrNameLst>
                                          <p:attrName>style.visibility</p:attrName>
                                        </p:attrNameLst>
                                      </p:cBhvr>
                                      <p:to>
                                        <p:strVal val="visible"/>
                                      </p:to>
                                    </p:set>
                                    <p:anim calcmode="lin" valueType="num">
                                      <p:cBhvr>
                                        <p:cTn id="7" dur="500" fill="hold"/>
                                        <p:tgtEl>
                                          <p:spTgt spid="546821"/>
                                        </p:tgtEl>
                                        <p:attrNameLst>
                                          <p:attrName>ppt_w</p:attrName>
                                        </p:attrNameLst>
                                      </p:cBhvr>
                                      <p:tavLst>
                                        <p:tav tm="0">
                                          <p:val>
                                            <p:fltVal val="0"/>
                                          </p:val>
                                        </p:tav>
                                        <p:tav tm="100000">
                                          <p:val>
                                            <p:strVal val="#ppt_w"/>
                                          </p:val>
                                        </p:tav>
                                      </p:tavLst>
                                    </p:anim>
                                    <p:anim calcmode="lin" valueType="num">
                                      <p:cBhvr>
                                        <p:cTn id="8" dur="500" fill="hold"/>
                                        <p:tgtEl>
                                          <p:spTgt spid="546821"/>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546820">
                                            <p:txEl>
                                              <p:pRg st="0" end="0"/>
                                            </p:txEl>
                                          </p:spTgt>
                                        </p:tgtEl>
                                        <p:attrNameLst>
                                          <p:attrName>style.visibility</p:attrName>
                                        </p:attrNameLst>
                                      </p:cBhvr>
                                      <p:to>
                                        <p:strVal val="visible"/>
                                      </p:to>
                                    </p:set>
                                    <p:animEffect transition="in" filter="strips(downRight)">
                                      <p:cBhvr>
                                        <p:cTn id="12" dur="500"/>
                                        <p:tgtEl>
                                          <p:spTgt spid="546820">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546820">
                                            <p:txEl>
                                              <p:pRg st="1" end="1"/>
                                            </p:txEl>
                                          </p:spTgt>
                                        </p:tgtEl>
                                        <p:attrNameLst>
                                          <p:attrName>style.visibility</p:attrName>
                                        </p:attrNameLst>
                                      </p:cBhvr>
                                      <p:to>
                                        <p:strVal val="visible"/>
                                      </p:to>
                                    </p:set>
                                    <p:animEffect transition="in" filter="strips(downRight)">
                                      <p:cBhvr>
                                        <p:cTn id="16" dur="500"/>
                                        <p:tgtEl>
                                          <p:spTgt spid="546820">
                                            <p:txEl>
                                              <p:pRg st="1" end="1"/>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546820">
                                            <p:txEl>
                                              <p:pRg st="2" end="2"/>
                                            </p:txEl>
                                          </p:spTgt>
                                        </p:tgtEl>
                                        <p:attrNameLst>
                                          <p:attrName>style.visibility</p:attrName>
                                        </p:attrNameLst>
                                      </p:cBhvr>
                                      <p:to>
                                        <p:strVal val="visible"/>
                                      </p:to>
                                    </p:set>
                                    <p:animEffect transition="in" filter="strips(downRight)">
                                      <p:cBhvr>
                                        <p:cTn id="20" dur="500"/>
                                        <p:tgtEl>
                                          <p:spTgt spid="546820">
                                            <p:txEl>
                                              <p:pRg st="2" end="2"/>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546820">
                                            <p:txEl>
                                              <p:pRg st="3" end="3"/>
                                            </p:txEl>
                                          </p:spTgt>
                                        </p:tgtEl>
                                        <p:attrNameLst>
                                          <p:attrName>style.visibility</p:attrName>
                                        </p:attrNameLst>
                                      </p:cBhvr>
                                      <p:to>
                                        <p:strVal val="visible"/>
                                      </p:to>
                                    </p:set>
                                    <p:animEffect transition="in" filter="strips(downRight)">
                                      <p:cBhvr>
                                        <p:cTn id="24" dur="500"/>
                                        <p:tgtEl>
                                          <p:spTgt spid="546820">
                                            <p:txEl>
                                              <p:pRg st="3" end="3"/>
                                            </p:txEl>
                                          </p:spTgt>
                                        </p:tgtEl>
                                      </p:cBhvr>
                                    </p:animEffect>
                                  </p:childTnLst>
                                </p:cTn>
                              </p:par>
                            </p:childTnLst>
                          </p:cTn>
                        </p:par>
                        <p:par>
                          <p:cTn id="25" fill="hold" nodeType="afterGroup">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546820">
                                            <p:txEl>
                                              <p:pRg st="4" end="4"/>
                                            </p:txEl>
                                          </p:spTgt>
                                        </p:tgtEl>
                                        <p:attrNameLst>
                                          <p:attrName>style.visibility</p:attrName>
                                        </p:attrNameLst>
                                      </p:cBhvr>
                                      <p:to>
                                        <p:strVal val="visible"/>
                                      </p:to>
                                    </p:set>
                                    <p:animEffect transition="in" filter="strips(downRight)">
                                      <p:cBhvr>
                                        <p:cTn id="28" dur="500"/>
                                        <p:tgtEl>
                                          <p:spTgt spid="546820">
                                            <p:txEl>
                                              <p:pRg st="4" end="4"/>
                                            </p:txEl>
                                          </p:spTgt>
                                        </p:tgtEl>
                                      </p:cBhvr>
                                    </p:animEffect>
                                  </p:childTnLst>
                                </p:cTn>
                              </p:par>
                            </p:childTnLst>
                          </p:cTn>
                        </p:par>
                        <p:par>
                          <p:cTn id="29" fill="hold" nodeType="afterGroup">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546820">
                                            <p:txEl>
                                              <p:pRg st="5" end="5"/>
                                            </p:txEl>
                                          </p:spTgt>
                                        </p:tgtEl>
                                        <p:attrNameLst>
                                          <p:attrName>style.visibility</p:attrName>
                                        </p:attrNameLst>
                                      </p:cBhvr>
                                      <p:to>
                                        <p:strVal val="visible"/>
                                      </p:to>
                                    </p:set>
                                    <p:animEffect transition="in" filter="strips(downRight)">
                                      <p:cBhvr>
                                        <p:cTn id="32" dur="500"/>
                                        <p:tgtEl>
                                          <p:spTgt spid="546820">
                                            <p:txEl>
                                              <p:pRg st="5" end="5"/>
                                            </p:txEl>
                                          </p:spTgt>
                                        </p:tgtEl>
                                      </p:cBhvr>
                                    </p:animEffect>
                                  </p:childTnLst>
                                </p:cTn>
                              </p:par>
                            </p:childTnLst>
                          </p:cTn>
                        </p:par>
                        <p:par>
                          <p:cTn id="33" fill="hold" nodeType="afterGroup">
                            <p:stCondLst>
                              <p:cond delay="3500"/>
                            </p:stCondLst>
                            <p:childTnLst>
                              <p:par>
                                <p:cTn id="34" presetID="18" presetClass="entr" presetSubtype="6" fill="hold" grpId="0" nodeType="afterEffect">
                                  <p:stCondLst>
                                    <p:cond delay="0"/>
                                  </p:stCondLst>
                                  <p:childTnLst>
                                    <p:set>
                                      <p:cBhvr>
                                        <p:cTn id="35" dur="1" fill="hold">
                                          <p:stCondLst>
                                            <p:cond delay="0"/>
                                          </p:stCondLst>
                                        </p:cTn>
                                        <p:tgtEl>
                                          <p:spTgt spid="546820">
                                            <p:txEl>
                                              <p:pRg st="6" end="6"/>
                                            </p:txEl>
                                          </p:spTgt>
                                        </p:tgtEl>
                                        <p:attrNameLst>
                                          <p:attrName>style.visibility</p:attrName>
                                        </p:attrNameLst>
                                      </p:cBhvr>
                                      <p:to>
                                        <p:strVal val="visible"/>
                                      </p:to>
                                    </p:set>
                                    <p:animEffect transition="in" filter="strips(downRight)">
                                      <p:cBhvr>
                                        <p:cTn id="36" dur="500"/>
                                        <p:tgtEl>
                                          <p:spTgt spid="546820">
                                            <p:txEl>
                                              <p:pRg st="6" end="6"/>
                                            </p:txEl>
                                          </p:spTgt>
                                        </p:tgtEl>
                                      </p:cBhvr>
                                    </p:animEffect>
                                  </p:childTnLst>
                                </p:cTn>
                              </p:par>
                            </p:childTnLst>
                          </p:cTn>
                        </p:par>
                        <p:par>
                          <p:cTn id="37" fill="hold" nodeType="afterGroup">
                            <p:stCondLst>
                              <p:cond delay="4000"/>
                            </p:stCondLst>
                            <p:childTnLst>
                              <p:par>
                                <p:cTn id="38" presetID="18" presetClass="entr" presetSubtype="6" fill="hold" grpId="0" nodeType="afterEffect">
                                  <p:stCondLst>
                                    <p:cond delay="0"/>
                                  </p:stCondLst>
                                  <p:childTnLst>
                                    <p:set>
                                      <p:cBhvr>
                                        <p:cTn id="39" dur="1" fill="hold">
                                          <p:stCondLst>
                                            <p:cond delay="0"/>
                                          </p:stCondLst>
                                        </p:cTn>
                                        <p:tgtEl>
                                          <p:spTgt spid="546820">
                                            <p:txEl>
                                              <p:pRg st="8" end="8"/>
                                            </p:txEl>
                                          </p:spTgt>
                                        </p:tgtEl>
                                        <p:attrNameLst>
                                          <p:attrName>style.visibility</p:attrName>
                                        </p:attrNameLst>
                                      </p:cBhvr>
                                      <p:to>
                                        <p:strVal val="visible"/>
                                      </p:to>
                                    </p:set>
                                    <p:animEffect transition="in" filter="strips(downRight)">
                                      <p:cBhvr>
                                        <p:cTn id="40" dur="500"/>
                                        <p:tgtEl>
                                          <p:spTgt spid="546820">
                                            <p:txEl>
                                              <p:pRg st="8" end="8"/>
                                            </p:txEl>
                                          </p:spTgt>
                                        </p:tgtEl>
                                      </p:cBhvr>
                                    </p:animEffect>
                                  </p:childTnLst>
                                </p:cTn>
                              </p:par>
                            </p:childTnLst>
                          </p:cTn>
                        </p:par>
                        <p:par>
                          <p:cTn id="41" fill="hold" nodeType="afterGroup">
                            <p:stCondLst>
                              <p:cond delay="4500"/>
                            </p:stCondLst>
                            <p:childTnLst>
                              <p:par>
                                <p:cTn id="42" presetID="18" presetClass="entr" presetSubtype="6" fill="hold" grpId="0" nodeType="afterEffect">
                                  <p:stCondLst>
                                    <p:cond delay="0"/>
                                  </p:stCondLst>
                                  <p:childTnLst>
                                    <p:set>
                                      <p:cBhvr>
                                        <p:cTn id="43" dur="1" fill="hold">
                                          <p:stCondLst>
                                            <p:cond delay="0"/>
                                          </p:stCondLst>
                                        </p:cTn>
                                        <p:tgtEl>
                                          <p:spTgt spid="546820">
                                            <p:txEl>
                                              <p:pRg st="10" end="10"/>
                                            </p:txEl>
                                          </p:spTgt>
                                        </p:tgtEl>
                                        <p:attrNameLst>
                                          <p:attrName>style.visibility</p:attrName>
                                        </p:attrNameLst>
                                      </p:cBhvr>
                                      <p:to>
                                        <p:strVal val="visible"/>
                                      </p:to>
                                    </p:set>
                                    <p:animEffect transition="in" filter="strips(downRight)">
                                      <p:cBhvr>
                                        <p:cTn id="44" dur="500"/>
                                        <p:tgtEl>
                                          <p:spTgt spid="546820">
                                            <p:txEl>
                                              <p:pRg st="10" end="10"/>
                                            </p:txEl>
                                          </p:spTgt>
                                        </p:tgtEl>
                                      </p:cBhvr>
                                    </p:animEffect>
                                  </p:childTnLst>
                                </p:cTn>
                              </p:par>
                            </p:childTnLst>
                          </p:cTn>
                        </p:par>
                        <p:par>
                          <p:cTn id="45" fill="hold" nodeType="afterGroup">
                            <p:stCondLst>
                              <p:cond delay="5000"/>
                            </p:stCondLst>
                            <p:childTnLst>
                              <p:par>
                                <p:cTn id="46" presetID="18" presetClass="entr" presetSubtype="6" fill="hold" grpId="0" nodeType="afterEffect">
                                  <p:stCondLst>
                                    <p:cond delay="0"/>
                                  </p:stCondLst>
                                  <p:childTnLst>
                                    <p:set>
                                      <p:cBhvr>
                                        <p:cTn id="47" dur="1" fill="hold">
                                          <p:stCondLst>
                                            <p:cond delay="0"/>
                                          </p:stCondLst>
                                        </p:cTn>
                                        <p:tgtEl>
                                          <p:spTgt spid="546820">
                                            <p:txEl>
                                              <p:pRg st="11" end="11"/>
                                            </p:txEl>
                                          </p:spTgt>
                                        </p:tgtEl>
                                        <p:attrNameLst>
                                          <p:attrName>style.visibility</p:attrName>
                                        </p:attrNameLst>
                                      </p:cBhvr>
                                      <p:to>
                                        <p:strVal val="visible"/>
                                      </p:to>
                                    </p:set>
                                    <p:animEffect transition="in" filter="strips(downRight)">
                                      <p:cBhvr>
                                        <p:cTn id="48" dur="500"/>
                                        <p:tgtEl>
                                          <p:spTgt spid="546820">
                                            <p:txEl>
                                              <p:pRg st="11" end="11"/>
                                            </p:txEl>
                                          </p:spTgt>
                                        </p:tgtEl>
                                      </p:cBhvr>
                                    </p:animEffect>
                                  </p:childTnLst>
                                </p:cTn>
                              </p:par>
                            </p:childTnLst>
                          </p:cTn>
                        </p:par>
                        <p:par>
                          <p:cTn id="49" fill="hold" nodeType="afterGroup">
                            <p:stCondLst>
                              <p:cond delay="5500"/>
                            </p:stCondLst>
                            <p:childTnLst>
                              <p:par>
                                <p:cTn id="50" presetID="18" presetClass="entr" presetSubtype="6" fill="hold" grpId="0" nodeType="afterEffect">
                                  <p:stCondLst>
                                    <p:cond delay="0"/>
                                  </p:stCondLst>
                                  <p:childTnLst>
                                    <p:set>
                                      <p:cBhvr>
                                        <p:cTn id="51" dur="1" fill="hold">
                                          <p:stCondLst>
                                            <p:cond delay="0"/>
                                          </p:stCondLst>
                                        </p:cTn>
                                        <p:tgtEl>
                                          <p:spTgt spid="546820">
                                            <p:txEl>
                                              <p:pRg st="12" end="12"/>
                                            </p:txEl>
                                          </p:spTgt>
                                        </p:tgtEl>
                                        <p:attrNameLst>
                                          <p:attrName>style.visibility</p:attrName>
                                        </p:attrNameLst>
                                      </p:cBhvr>
                                      <p:to>
                                        <p:strVal val="visible"/>
                                      </p:to>
                                    </p:set>
                                    <p:animEffect transition="in" filter="strips(downRight)">
                                      <p:cBhvr>
                                        <p:cTn id="52" dur="500"/>
                                        <p:tgtEl>
                                          <p:spTgt spid="546820">
                                            <p:txEl>
                                              <p:pRg st="12" end="12"/>
                                            </p:txEl>
                                          </p:spTgt>
                                        </p:tgtEl>
                                      </p:cBhvr>
                                    </p:animEffect>
                                  </p:childTnLst>
                                </p:cTn>
                              </p:par>
                            </p:childTnLst>
                          </p:cTn>
                        </p:par>
                        <p:par>
                          <p:cTn id="53" fill="hold" nodeType="afterGroup">
                            <p:stCondLst>
                              <p:cond delay="6000"/>
                            </p:stCondLst>
                            <p:childTnLst>
                              <p:par>
                                <p:cTn id="54" presetID="18" presetClass="entr" presetSubtype="6" fill="hold" grpId="0" nodeType="afterEffect">
                                  <p:stCondLst>
                                    <p:cond delay="0"/>
                                  </p:stCondLst>
                                  <p:childTnLst>
                                    <p:set>
                                      <p:cBhvr>
                                        <p:cTn id="55" dur="1" fill="hold">
                                          <p:stCondLst>
                                            <p:cond delay="0"/>
                                          </p:stCondLst>
                                        </p:cTn>
                                        <p:tgtEl>
                                          <p:spTgt spid="546820">
                                            <p:txEl>
                                              <p:pRg st="13" end="13"/>
                                            </p:txEl>
                                          </p:spTgt>
                                        </p:tgtEl>
                                        <p:attrNameLst>
                                          <p:attrName>style.visibility</p:attrName>
                                        </p:attrNameLst>
                                      </p:cBhvr>
                                      <p:to>
                                        <p:strVal val="visible"/>
                                      </p:to>
                                    </p:set>
                                    <p:animEffect transition="in" filter="strips(downRight)">
                                      <p:cBhvr>
                                        <p:cTn id="56" dur="500"/>
                                        <p:tgtEl>
                                          <p:spTgt spid="546820">
                                            <p:txEl>
                                              <p:pRg st="13" end="13"/>
                                            </p:txEl>
                                          </p:spTgt>
                                        </p:tgtEl>
                                      </p:cBhvr>
                                    </p:animEffect>
                                  </p:childTnLst>
                                </p:cTn>
                              </p:par>
                            </p:childTnLst>
                          </p:cTn>
                        </p:par>
                        <p:par>
                          <p:cTn id="57" fill="hold" nodeType="afterGroup">
                            <p:stCondLst>
                              <p:cond delay="6500"/>
                            </p:stCondLst>
                            <p:childTnLst>
                              <p:par>
                                <p:cTn id="58" presetID="18" presetClass="entr" presetSubtype="6" fill="hold" grpId="0" nodeType="afterEffect">
                                  <p:stCondLst>
                                    <p:cond delay="0"/>
                                  </p:stCondLst>
                                  <p:childTnLst>
                                    <p:set>
                                      <p:cBhvr>
                                        <p:cTn id="59" dur="1" fill="hold">
                                          <p:stCondLst>
                                            <p:cond delay="0"/>
                                          </p:stCondLst>
                                        </p:cTn>
                                        <p:tgtEl>
                                          <p:spTgt spid="546820">
                                            <p:txEl>
                                              <p:pRg st="14" end="14"/>
                                            </p:txEl>
                                          </p:spTgt>
                                        </p:tgtEl>
                                        <p:attrNameLst>
                                          <p:attrName>style.visibility</p:attrName>
                                        </p:attrNameLst>
                                      </p:cBhvr>
                                      <p:to>
                                        <p:strVal val="visible"/>
                                      </p:to>
                                    </p:set>
                                    <p:animEffect transition="in" filter="strips(downRight)">
                                      <p:cBhvr>
                                        <p:cTn id="60" dur="500"/>
                                        <p:tgtEl>
                                          <p:spTgt spid="546820">
                                            <p:txEl>
                                              <p:pRg st="14" end="14"/>
                                            </p:txEl>
                                          </p:spTgt>
                                        </p:tgtEl>
                                      </p:cBhvr>
                                    </p:animEffect>
                                  </p:childTnLst>
                                </p:cTn>
                              </p:par>
                            </p:childTnLst>
                          </p:cTn>
                        </p:par>
                        <p:par>
                          <p:cTn id="61" fill="hold" nodeType="afterGroup">
                            <p:stCondLst>
                              <p:cond delay="7000"/>
                            </p:stCondLst>
                            <p:childTnLst>
                              <p:par>
                                <p:cTn id="62" presetID="18" presetClass="entr" presetSubtype="6" fill="hold" grpId="0" nodeType="afterEffect">
                                  <p:stCondLst>
                                    <p:cond delay="0"/>
                                  </p:stCondLst>
                                  <p:childTnLst>
                                    <p:set>
                                      <p:cBhvr>
                                        <p:cTn id="63" dur="1" fill="hold">
                                          <p:stCondLst>
                                            <p:cond delay="0"/>
                                          </p:stCondLst>
                                        </p:cTn>
                                        <p:tgtEl>
                                          <p:spTgt spid="546820">
                                            <p:txEl>
                                              <p:pRg st="15" end="15"/>
                                            </p:txEl>
                                          </p:spTgt>
                                        </p:tgtEl>
                                        <p:attrNameLst>
                                          <p:attrName>style.visibility</p:attrName>
                                        </p:attrNameLst>
                                      </p:cBhvr>
                                      <p:to>
                                        <p:strVal val="visible"/>
                                      </p:to>
                                    </p:set>
                                    <p:animEffect transition="in" filter="strips(downRight)">
                                      <p:cBhvr>
                                        <p:cTn id="64" dur="500"/>
                                        <p:tgtEl>
                                          <p:spTgt spid="546820">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821" grpId="0" autoUpdateAnimBg="0"/>
      <p:bldP spid="546820"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6" name="Text Box 3">
            <a:extLst>
              <a:ext uri="{FF2B5EF4-FFF2-40B4-BE49-F238E27FC236}">
                <a16:creationId xmlns:a16="http://schemas.microsoft.com/office/drawing/2014/main" id="{11F24DE1-8103-43F8-85E5-54B9428AC3DE}"/>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89C41869-139F-4AA8-938A-B0113DDE8863}" type="slidenum">
              <a:rPr lang="es-ES" altLang="es-ES"/>
              <a:pPr eaLnBrk="1" hangingPunct="1"/>
              <a:t>20</a:t>
            </a:fld>
            <a:endParaRPr lang="es-ES" altLang="es-ES"/>
          </a:p>
        </p:txBody>
      </p:sp>
      <p:sp>
        <p:nvSpPr>
          <p:cNvPr id="548869" name="Rectangle 5">
            <a:extLst>
              <a:ext uri="{FF2B5EF4-FFF2-40B4-BE49-F238E27FC236}">
                <a16:creationId xmlns:a16="http://schemas.microsoft.com/office/drawing/2014/main" id="{30146C83-911C-4667-802D-D0FEB18F5657}"/>
              </a:ext>
            </a:extLst>
          </p:cNvPr>
          <p:cNvSpPr>
            <a:spLocks noGrp="1" noChangeArrowheads="1"/>
          </p:cNvSpPr>
          <p:nvPr>
            <p:ph type="title"/>
          </p:nvPr>
        </p:nvSpPr>
        <p:spPr>
          <a:xfrm>
            <a:off x="685800" y="1524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algn="l" eaLnBrk="1" fontAlgn="auto" hangingPunct="1">
              <a:spcAft>
                <a:spcPts val="0"/>
              </a:spcAft>
              <a:defRPr/>
            </a:pPr>
            <a:r>
              <a:rPr lang="es-ES_tradnl" altLang="es-ES" sz="2800" b="1" dirty="0">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dirty="0">
              <a:solidFill>
                <a:srgbClr val="9F2609"/>
              </a:solidFill>
              <a:effectLst>
                <a:outerShdw blurRad="38100" dist="38100" dir="2700000" algn="tl">
                  <a:srgbClr val="C0C0C0"/>
                </a:outerShdw>
              </a:effectLst>
              <a:latin typeface="Verdana" panose="020B0604030504040204" pitchFamily="34" charset="0"/>
            </a:endParaRPr>
          </a:p>
        </p:txBody>
      </p:sp>
      <p:sp>
        <p:nvSpPr>
          <p:cNvPr id="548868" name="Rectangle 4">
            <a:extLst>
              <a:ext uri="{FF2B5EF4-FFF2-40B4-BE49-F238E27FC236}">
                <a16:creationId xmlns:a16="http://schemas.microsoft.com/office/drawing/2014/main" id="{3ABA540C-5FAA-4207-8AA2-7941F652B177}"/>
              </a:ext>
            </a:extLst>
          </p:cNvPr>
          <p:cNvSpPr>
            <a:spLocks noGrp="1" noChangeArrowheads="1"/>
          </p:cNvSpPr>
          <p:nvPr>
            <p:ph idx="1"/>
          </p:nvPr>
        </p:nvSpPr>
        <p:spPr>
          <a:xfrm>
            <a:off x="598488" y="2276475"/>
            <a:ext cx="8077200" cy="4968875"/>
          </a:xfrm>
          <a:extLst>
            <a:ext uri="{909E8E84-426E-40DD-AFC4-6F175D3DCCD1}">
              <a14:hiddenFill xmlns:a14="http://schemas.microsoft.com/office/drawing/2010/main">
                <a:solidFill>
                  <a:srgbClr val="FFFFCC"/>
                </a:solidFill>
              </a14:hiddenFill>
            </a:ext>
          </a:extLst>
        </p:spPr>
        <p:txBody>
          <a:bodyPr rtlCol="0">
            <a:normAutofit/>
          </a:bodyPr>
          <a:lstStyle/>
          <a:p>
            <a:pPr eaLnBrk="1" fontAlgn="auto" hangingPunct="1">
              <a:buFontTx/>
              <a:buNone/>
              <a:defRPr/>
            </a:pPr>
            <a:r>
              <a:rPr lang="es-ES_tradnl" altLang="es-ES" sz="2000" b="1" dirty="0" err="1">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Inbound</a:t>
            </a:r>
            <a:r>
              <a:rPr lang="es-ES_tradnl" altLang="es-ES" sz="2000" b="1"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 Marketing: nuevo paradigma de orientación al cliente	</a:t>
            </a:r>
          </a:p>
          <a:p>
            <a:pPr eaLnBrk="1" fontAlgn="auto" hangingPunct="1">
              <a:buFontTx/>
              <a:buNone/>
              <a:defRPr/>
            </a:pPr>
            <a:r>
              <a:rPr lang="es-ES_tradnl"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rPr>
              <a:t>tengo un cliente interaccionando conmigo en un canal (</a:t>
            </a:r>
            <a:r>
              <a:rPr lang="es-ES" altLang="es-ES" sz="2000"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web,email</a:t>
            </a:r>
            <a:r>
              <a:rPr lang="es-ES"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y mi objetivo es presentarle la mejor oferta”</a:t>
            </a:r>
          </a:p>
          <a:p>
            <a:pPr eaLnBrk="1" fontAlgn="auto" hangingPunct="1">
              <a:buFontTx/>
              <a:buNone/>
              <a:defRPr/>
            </a:pPr>
            <a:endParaRPr lang="es-ES"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buFontTx/>
              <a:buNone/>
              <a:defRPr/>
            </a:pPr>
            <a:r>
              <a:rPr lang="es-ES" altLang="es-ES" sz="2000"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Enfoque tradicional:</a:t>
            </a:r>
          </a:p>
          <a:p>
            <a:pPr eaLnBrk="1" fontAlgn="auto" hangingPunct="1">
              <a:buFontTx/>
              <a:buNone/>
              <a:defRPr/>
            </a:pPr>
            <a:r>
              <a:rPr lang="es-ES"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rPr>
              <a:t>“tengo un producto y mi objetivo es seleccionar el mejor público objetivo de entre mis clientes para comunicárselo”</a:t>
            </a:r>
            <a:endParaRPr lang="es-ES_tradnl"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48869"/>
                                        </p:tgtEl>
                                        <p:attrNameLst>
                                          <p:attrName>style.visibility</p:attrName>
                                        </p:attrNameLst>
                                      </p:cBhvr>
                                      <p:to>
                                        <p:strVal val="visible"/>
                                      </p:to>
                                    </p:set>
                                    <p:anim calcmode="lin" valueType="num">
                                      <p:cBhvr>
                                        <p:cTn id="7" dur="500" fill="hold"/>
                                        <p:tgtEl>
                                          <p:spTgt spid="548869"/>
                                        </p:tgtEl>
                                        <p:attrNameLst>
                                          <p:attrName>ppt_w</p:attrName>
                                        </p:attrNameLst>
                                      </p:cBhvr>
                                      <p:tavLst>
                                        <p:tav tm="0">
                                          <p:val>
                                            <p:fltVal val="0"/>
                                          </p:val>
                                        </p:tav>
                                        <p:tav tm="100000">
                                          <p:val>
                                            <p:strVal val="#ppt_w"/>
                                          </p:val>
                                        </p:tav>
                                      </p:tavLst>
                                    </p:anim>
                                    <p:anim calcmode="lin" valueType="num">
                                      <p:cBhvr>
                                        <p:cTn id="8" dur="500" fill="hold"/>
                                        <p:tgtEl>
                                          <p:spTgt spid="548869"/>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548868">
                                            <p:txEl>
                                              <p:pRg st="0" end="0"/>
                                            </p:txEl>
                                          </p:spTgt>
                                        </p:tgtEl>
                                        <p:attrNameLst>
                                          <p:attrName>style.visibility</p:attrName>
                                        </p:attrNameLst>
                                      </p:cBhvr>
                                      <p:to>
                                        <p:strVal val="visible"/>
                                      </p:to>
                                    </p:set>
                                    <p:animEffect transition="in" filter="strips(downRight)">
                                      <p:cBhvr>
                                        <p:cTn id="12" dur="500"/>
                                        <p:tgtEl>
                                          <p:spTgt spid="548868">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548868">
                                            <p:txEl>
                                              <p:pRg st="1" end="1"/>
                                            </p:txEl>
                                          </p:spTgt>
                                        </p:tgtEl>
                                        <p:attrNameLst>
                                          <p:attrName>style.visibility</p:attrName>
                                        </p:attrNameLst>
                                      </p:cBhvr>
                                      <p:to>
                                        <p:strVal val="visible"/>
                                      </p:to>
                                    </p:set>
                                    <p:animEffect transition="in" filter="strips(downRight)">
                                      <p:cBhvr>
                                        <p:cTn id="16" dur="500"/>
                                        <p:tgtEl>
                                          <p:spTgt spid="548868">
                                            <p:txEl>
                                              <p:pRg st="1" end="1"/>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548868">
                                            <p:txEl>
                                              <p:pRg st="3" end="3"/>
                                            </p:txEl>
                                          </p:spTgt>
                                        </p:tgtEl>
                                        <p:attrNameLst>
                                          <p:attrName>style.visibility</p:attrName>
                                        </p:attrNameLst>
                                      </p:cBhvr>
                                      <p:to>
                                        <p:strVal val="visible"/>
                                      </p:to>
                                    </p:set>
                                    <p:animEffect transition="in" filter="strips(downRight)">
                                      <p:cBhvr>
                                        <p:cTn id="20" dur="500"/>
                                        <p:tgtEl>
                                          <p:spTgt spid="548868">
                                            <p:txEl>
                                              <p:pRg st="3" end="3"/>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548868">
                                            <p:txEl>
                                              <p:pRg st="4" end="4"/>
                                            </p:txEl>
                                          </p:spTgt>
                                        </p:tgtEl>
                                        <p:attrNameLst>
                                          <p:attrName>style.visibility</p:attrName>
                                        </p:attrNameLst>
                                      </p:cBhvr>
                                      <p:to>
                                        <p:strVal val="visible"/>
                                      </p:to>
                                    </p:set>
                                    <p:animEffect transition="in" filter="strips(downRight)">
                                      <p:cBhvr>
                                        <p:cTn id="24" dur="500"/>
                                        <p:tgtEl>
                                          <p:spTgt spid="5488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869" grpId="0" autoUpdateAnimBg="0"/>
      <p:bldP spid="548868"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4" name="Text Box 3">
            <a:extLst>
              <a:ext uri="{FF2B5EF4-FFF2-40B4-BE49-F238E27FC236}">
                <a16:creationId xmlns:a16="http://schemas.microsoft.com/office/drawing/2014/main" id="{ACE71C89-4691-4FE4-B568-8FB8AEE29CCB}"/>
              </a:ext>
            </a:extLst>
          </p:cNvPr>
          <p:cNvSpPr txBox="1">
            <a:spLocks noChangeArrowheads="1"/>
          </p:cNvSpPr>
          <p:nvPr/>
        </p:nvSpPr>
        <p:spPr bwMode="auto">
          <a:xfrm>
            <a:off x="8710613" y="184150"/>
            <a:ext cx="2809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0EA2D091-9151-41F9-96EA-E4A71ADDB52D}" type="slidenum">
              <a:rPr lang="es-ES" altLang="es-ES"/>
              <a:pPr eaLnBrk="1" hangingPunct="1"/>
              <a:t>21</a:t>
            </a:fld>
            <a:endParaRPr lang="es-ES" altLang="es-ES"/>
          </a:p>
        </p:txBody>
      </p:sp>
      <p:sp>
        <p:nvSpPr>
          <p:cNvPr id="550917" name="Rectangle 5">
            <a:extLst>
              <a:ext uri="{FF2B5EF4-FFF2-40B4-BE49-F238E27FC236}">
                <a16:creationId xmlns:a16="http://schemas.microsoft.com/office/drawing/2014/main" id="{1BE9F6F1-46B6-4069-84E0-21B2E21E2FF4}"/>
              </a:ext>
            </a:extLst>
          </p:cNvPr>
          <p:cNvSpPr>
            <a:spLocks noGrp="1" noChangeArrowheads="1"/>
          </p:cNvSpPr>
          <p:nvPr>
            <p:ph type="title"/>
          </p:nvPr>
        </p:nvSpPr>
        <p:spPr>
          <a:xfrm>
            <a:off x="31750" y="714375"/>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marketing</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550916" name="Rectangle 4">
            <a:extLst>
              <a:ext uri="{FF2B5EF4-FFF2-40B4-BE49-F238E27FC236}">
                <a16:creationId xmlns:a16="http://schemas.microsoft.com/office/drawing/2014/main" id="{79BCAF55-E975-4123-BA3C-D8D0674E6629}"/>
              </a:ext>
            </a:extLst>
          </p:cNvPr>
          <p:cNvSpPr>
            <a:spLocks noGrp="1" noChangeArrowheads="1"/>
          </p:cNvSpPr>
          <p:nvPr>
            <p:ph idx="1"/>
          </p:nvPr>
        </p:nvSpPr>
        <p:spPr>
          <a:xfrm>
            <a:off x="0" y="981075"/>
            <a:ext cx="8991600" cy="5761038"/>
          </a:xfrm>
          <a:extLst>
            <a:ext uri="{909E8E84-426E-40DD-AFC4-6F175D3DCCD1}">
              <a14:hiddenFill xmlns:a14="http://schemas.microsoft.com/office/drawing/2010/main">
                <a:solidFill>
                  <a:srgbClr val="FFFFCC"/>
                </a:solidFill>
              </a14:hiddenFill>
            </a:ext>
          </a:extLst>
        </p:spPr>
        <p:txBody>
          <a:bodyPr rtlCol="0">
            <a:normAutofit/>
          </a:bodyPr>
          <a:lstStyle/>
          <a:p>
            <a:pPr eaLnBrk="1" fontAlgn="auto" hangingPunct="1">
              <a:buFontTx/>
              <a:buNone/>
              <a:defRPr/>
            </a:pPr>
            <a:r>
              <a:rPr lang="es-ES" altLang="es-ES" sz="2000">
                <a:solidFill>
                  <a:schemeClr val="tx1">
                    <a:lumMod val="85000"/>
                    <a:lumOff val="15000"/>
                  </a:schemeClr>
                </a:solidFill>
                <a:effectLst>
                  <a:outerShdw blurRad="38100" dist="38100" dir="2700000" algn="tl">
                    <a:srgbClr val="C0C0C0"/>
                  </a:outerShdw>
                </a:effectLst>
                <a:latin typeface="Verdana" panose="020B0604030504040204" pitchFamily="34" charset="0"/>
              </a:rPr>
              <a:t>	</a:t>
            </a:r>
          </a:p>
          <a:p>
            <a:pPr eaLnBrk="1" fontAlgn="auto" hangingPunct="1">
              <a:buFontTx/>
              <a:buNone/>
              <a:defRPr/>
            </a:pPr>
            <a:r>
              <a:rPr lang="es-ES"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a:t>
            </a:r>
            <a:r>
              <a:rPr lang="es-ES" altLang="es-ES"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Gestión de marketing </a:t>
            </a:r>
            <a:r>
              <a:rPr lang="es-ES" altLang="es-ES" b="1" dirty="0" err="1">
                <a:solidFill>
                  <a:schemeClr val="tx1">
                    <a:lumMod val="85000"/>
                    <a:lumOff val="15000"/>
                  </a:schemeClr>
                </a:solidFill>
                <a:effectLst>
                  <a:outerShdw blurRad="38100" dist="38100" dir="2700000" algn="tl">
                    <a:srgbClr val="C0C0C0"/>
                  </a:outerShdw>
                </a:effectLst>
                <a:latin typeface="Verdana" panose="020B0604030504040204" pitchFamily="34" charset="0"/>
              </a:rPr>
              <a:t>inbound</a:t>
            </a:r>
            <a:r>
              <a:rPr lang="es-ES" altLang="es-ES" b="1" dirty="0">
                <a:solidFill>
                  <a:schemeClr val="tx1">
                    <a:lumMod val="85000"/>
                    <a:lumOff val="15000"/>
                  </a:schemeClr>
                </a:solidFill>
                <a:effectLst>
                  <a:outerShdw blurRad="38100" dist="38100" dir="2700000" algn="tl">
                    <a:srgbClr val="C0C0C0"/>
                  </a:outerShdw>
                </a:effectLst>
                <a:latin typeface="Verdana" panose="020B0604030504040204" pitchFamily="34" charset="0"/>
              </a:rPr>
              <a:t>, basada en la tecnología de Internet:</a:t>
            </a:r>
          </a:p>
          <a:p>
            <a:pPr eaLnBrk="1" fontAlgn="auto" hangingPunct="1">
              <a:buFontTx/>
              <a:buNone/>
              <a:defRPr/>
            </a:pPr>
            <a:endParaRPr lang="es-ES" altLang="es-ES" b="1"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buFontTx/>
              <a:buNone/>
              <a:defRPr/>
            </a:pPr>
            <a:r>
              <a:rPr lang="es-ES" altLang="es-ES" sz="2000" dirty="0">
                <a:solidFill>
                  <a:schemeClr val="tx1">
                    <a:lumMod val="85000"/>
                    <a:lumOff val="15000"/>
                  </a:schemeClr>
                </a:solidFill>
                <a:effectLst>
                  <a:outerShdw blurRad="38100" dist="38100" dir="2700000" algn="tl">
                    <a:srgbClr val="C0C0C0"/>
                  </a:outerShdw>
                </a:effectLst>
                <a:latin typeface="Verdana" panose="020B0604030504040204" pitchFamily="34" charset="0"/>
              </a:rPr>
              <a:t>	Estamos hablando del software que debe ser capaz de, en tiempo real y en el momento en el que se produce la interacción, identificar al cliente y conocer su perfil, y a partir del mismo decidir cuál debe ser el mensaje comercial, la oferta que debe ser presentada por el canal en cuestión.</a:t>
            </a:r>
            <a:endParaRPr lang="es-ES_tradnl" altLang="es-ES" sz="3200" dirty="0">
              <a:solidFill>
                <a:schemeClr val="tx1">
                  <a:lumMod val="85000"/>
                  <a:lumOff val="15000"/>
                </a:schemeClr>
              </a:solidFill>
              <a:effectLst>
                <a:outerShdw blurRad="38100" dist="38100" dir="2700000" algn="tl">
                  <a:srgbClr val="C0C0C0"/>
                </a:outerShdw>
              </a:effectLst>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50917"/>
                                        </p:tgtEl>
                                        <p:attrNameLst>
                                          <p:attrName>style.visibility</p:attrName>
                                        </p:attrNameLst>
                                      </p:cBhvr>
                                      <p:to>
                                        <p:strVal val="visible"/>
                                      </p:to>
                                    </p:set>
                                    <p:anim calcmode="lin" valueType="num">
                                      <p:cBhvr>
                                        <p:cTn id="7" dur="500" fill="hold"/>
                                        <p:tgtEl>
                                          <p:spTgt spid="550917"/>
                                        </p:tgtEl>
                                        <p:attrNameLst>
                                          <p:attrName>ppt_w</p:attrName>
                                        </p:attrNameLst>
                                      </p:cBhvr>
                                      <p:tavLst>
                                        <p:tav tm="0">
                                          <p:val>
                                            <p:fltVal val="0"/>
                                          </p:val>
                                        </p:tav>
                                        <p:tav tm="100000">
                                          <p:val>
                                            <p:strVal val="#ppt_w"/>
                                          </p:val>
                                        </p:tav>
                                      </p:tavLst>
                                    </p:anim>
                                    <p:anim calcmode="lin" valueType="num">
                                      <p:cBhvr>
                                        <p:cTn id="8" dur="500" fill="hold"/>
                                        <p:tgtEl>
                                          <p:spTgt spid="550917"/>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550916">
                                            <p:txEl>
                                              <p:pRg st="0" end="0"/>
                                            </p:txEl>
                                          </p:spTgt>
                                        </p:tgtEl>
                                        <p:attrNameLst>
                                          <p:attrName>style.visibility</p:attrName>
                                        </p:attrNameLst>
                                      </p:cBhvr>
                                      <p:to>
                                        <p:strVal val="visible"/>
                                      </p:to>
                                    </p:set>
                                    <p:animEffect transition="in" filter="strips(downRight)">
                                      <p:cBhvr>
                                        <p:cTn id="12" dur="500"/>
                                        <p:tgtEl>
                                          <p:spTgt spid="550916">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550916">
                                            <p:txEl>
                                              <p:pRg st="1" end="1"/>
                                            </p:txEl>
                                          </p:spTgt>
                                        </p:tgtEl>
                                        <p:attrNameLst>
                                          <p:attrName>style.visibility</p:attrName>
                                        </p:attrNameLst>
                                      </p:cBhvr>
                                      <p:to>
                                        <p:strVal val="visible"/>
                                      </p:to>
                                    </p:set>
                                    <p:animEffect transition="in" filter="strips(downRight)">
                                      <p:cBhvr>
                                        <p:cTn id="16" dur="500"/>
                                        <p:tgtEl>
                                          <p:spTgt spid="550916">
                                            <p:txEl>
                                              <p:pRg st="1" end="1"/>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550916">
                                            <p:txEl>
                                              <p:pRg st="3" end="3"/>
                                            </p:txEl>
                                          </p:spTgt>
                                        </p:tgtEl>
                                        <p:attrNameLst>
                                          <p:attrName>style.visibility</p:attrName>
                                        </p:attrNameLst>
                                      </p:cBhvr>
                                      <p:to>
                                        <p:strVal val="visible"/>
                                      </p:to>
                                    </p:set>
                                    <p:animEffect transition="in" filter="strips(downRight)">
                                      <p:cBhvr>
                                        <p:cTn id="20" dur="500"/>
                                        <p:tgtEl>
                                          <p:spTgt spid="5509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0917" grpId="0" autoUpdateAnimBg="0"/>
      <p:bldP spid="550916"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51202" name="Picture 2" descr="ad2 copy">
            <a:extLst>
              <a:ext uri="{FF2B5EF4-FFF2-40B4-BE49-F238E27FC236}">
                <a16:creationId xmlns:a16="http://schemas.microsoft.com/office/drawing/2014/main" id="{84BD720E-3ACB-4306-8F01-C40B726B244E}"/>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 Box 6">
            <a:extLst>
              <a:ext uri="{FF2B5EF4-FFF2-40B4-BE49-F238E27FC236}">
                <a16:creationId xmlns:a16="http://schemas.microsoft.com/office/drawing/2014/main" id="{7EC37095-B0E4-4B26-BAB4-3DDE23B46AA5}"/>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F716D1CD-85AF-48DD-973B-C28B48C06EA4}" type="slidenum">
              <a:rPr lang="es-ES" altLang="es-ES"/>
              <a:pPr eaLnBrk="1" hangingPunct="1"/>
              <a:t>22</a:t>
            </a:fld>
            <a:endParaRPr lang="es-ES" altLang="es-ES"/>
          </a:p>
        </p:txBody>
      </p:sp>
      <p:sp>
        <p:nvSpPr>
          <p:cNvPr id="69640" name="Rectangle 8">
            <a:extLst>
              <a:ext uri="{FF2B5EF4-FFF2-40B4-BE49-F238E27FC236}">
                <a16:creationId xmlns:a16="http://schemas.microsoft.com/office/drawing/2014/main" id="{6299C01D-765F-44D9-B9B4-A871036AB3E5}"/>
              </a:ext>
            </a:extLst>
          </p:cNvPr>
          <p:cNvSpPr>
            <a:spLocks noGrp="1" noChangeArrowheads="1"/>
          </p:cNvSpPr>
          <p:nvPr>
            <p:ph type="title"/>
          </p:nvPr>
        </p:nvSpPr>
        <p:spPr>
          <a:xfrm>
            <a:off x="685800" y="3048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Conceptos de CRM</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69639" name="Rectangle 7">
            <a:extLst>
              <a:ext uri="{FF2B5EF4-FFF2-40B4-BE49-F238E27FC236}">
                <a16:creationId xmlns:a16="http://schemas.microsoft.com/office/drawing/2014/main" id="{C3F4E0A3-E3B4-4AB4-9928-DB3C6DA0034E}"/>
              </a:ext>
            </a:extLst>
          </p:cNvPr>
          <p:cNvSpPr>
            <a:spLocks noGrp="1" noChangeArrowheads="1"/>
          </p:cNvSpPr>
          <p:nvPr>
            <p:ph idx="1"/>
          </p:nvPr>
        </p:nvSpPr>
        <p:spPr>
          <a:xfrm>
            <a:off x="76200" y="838200"/>
            <a:ext cx="8229600" cy="1905000"/>
          </a:xfrm>
          <a:extLst>
            <a:ext uri="{909E8E84-426E-40DD-AFC4-6F175D3DCCD1}">
              <a14:hiddenFill xmlns:a14="http://schemas.microsoft.com/office/drawing/2010/main">
                <a:solidFill>
                  <a:srgbClr val="FFFFCC"/>
                </a:solidFill>
              </a14:hiddenFill>
            </a:ext>
          </a:extLst>
        </p:spPr>
        <p:txBody>
          <a:bodyPr rtlCol="0">
            <a:normAutofit/>
          </a:bodyPr>
          <a:lstStyle/>
          <a:p>
            <a:pPr eaLnBrk="1" fontAlgn="auto" hangingPunct="1">
              <a:lnSpc>
                <a:spcPct val="90000"/>
              </a:lnSpc>
              <a:buFontTx/>
              <a:buNone/>
              <a:defRPr/>
            </a:pPr>
            <a:r>
              <a:rPr lang="es-ES_tradnl" altLang="es-ES" sz="1600">
                <a:solidFill>
                  <a:srgbClr val="000000"/>
                </a:solidFill>
                <a:latin typeface="Verdana" panose="020B0604030504040204" pitchFamily="34" charset="0"/>
                <a:cs typeface="Times New Roman" panose="02020603050405020304" pitchFamily="18" charset="0"/>
              </a:rPr>
              <a:t>     </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Según PwC Consulting:</a:t>
            </a:r>
          </a:p>
          <a:p>
            <a:pPr eaLnBrk="1" fontAlgn="auto" hangingPunct="1">
              <a:lnSpc>
                <a:spcPct val="90000"/>
              </a:lnSpc>
              <a:buFontTx/>
              <a:buNone/>
              <a:defRPr/>
            </a:pPr>
            <a:endPar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fontAlgn="auto" hangingPunct="1">
              <a:lnSpc>
                <a:spcPct val="90000"/>
              </a:lnSpc>
              <a:buFontTx/>
              <a:buNone/>
              <a:defRPr/>
            </a:pP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6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a:solidFill>
                  <a:srgbClr val="000000"/>
                </a:solidFill>
                <a:effectLst>
                  <a:outerShdw blurRad="38100" dist="38100" dir="2700000" algn="tl">
                    <a:srgbClr val="C0C0C0"/>
                  </a:outerShdw>
                </a:effectLst>
                <a:latin typeface="Verdana" panose="020B0604030504040204" pitchFamily="34" charset="0"/>
                <a:cs typeface="Arial" panose="020B0604020202020204" pitchFamily="34" charset="0"/>
              </a:rPr>
              <a:t>CRM es una estrategia de negocio, una actitud frente a los empleados y clientes, apoyada en determinados procesos y sistemas. El objetivo consiste en construir relaciones duraderas mediante la comprensión de las necesidades y preferencias individuales a través de diferentes canales y puntos de contacto y, de este modo, añadir valor a la empresa y al cliente</a:t>
            </a:r>
            <a:r>
              <a:rPr lang="es-ES_tradnl"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
        <p:nvSpPr>
          <p:cNvPr id="69641" name="Rectangle 9">
            <a:extLst>
              <a:ext uri="{FF2B5EF4-FFF2-40B4-BE49-F238E27FC236}">
                <a16:creationId xmlns:a16="http://schemas.microsoft.com/office/drawing/2014/main" id="{5F50A7EE-CD91-4F19-9842-AFBEA5C81E88}"/>
              </a:ext>
            </a:extLst>
          </p:cNvPr>
          <p:cNvSpPr>
            <a:spLocks noChangeArrowheads="1"/>
          </p:cNvSpPr>
          <p:nvPr/>
        </p:nvSpPr>
        <p:spPr bwMode="auto">
          <a:xfrm>
            <a:off x="76200" y="4343400"/>
            <a:ext cx="8077200" cy="1676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20000"/>
              </a:spcBef>
              <a:defRPr/>
            </a:pPr>
            <a:r>
              <a:rPr lang="es-ES_tradnl" altLang="es-ES" sz="1600" b="1"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600"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Las herramientas de gestión de relaciones con los clientes (</a:t>
            </a:r>
            <a:r>
              <a:rPr lang="es-ES" altLang="es-ES" sz="1600" dirty="0" err="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Customer</a:t>
            </a:r>
            <a:r>
              <a:rPr lang="es-ES" altLang="es-ES" sz="1600"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600" dirty="0" err="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Relationship</a:t>
            </a:r>
            <a:r>
              <a:rPr lang="es-ES" altLang="es-ES" sz="1600" dirty="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Management CRM) son las soluciones tecnológicas para conseguir desarrollar la "teoría" del marketing relacional. El marketing relacional se puede definir como "la estrategia de negocio centrada en anticipar, conocer y satisfacer las necesidades y los deseos presentes y previsibles de los clientes".</a:t>
            </a:r>
            <a:endParaRPr lang="es-ES_tradnl" altLang="es-ES" sz="1600" dirty="0">
              <a:solidFill>
                <a:srgbClr val="000000"/>
              </a:solidFill>
              <a:latin typeface="Verdana" panose="020B0604030504040204" pitchFamily="34" charset="0"/>
              <a:cs typeface="Times New Roman" panose="02020603050405020304" pitchFamily="18" charset="0"/>
            </a:endParaRPr>
          </a:p>
        </p:txBody>
      </p:sp>
      <p:sp>
        <p:nvSpPr>
          <p:cNvPr id="69642" name="Rectangle 10">
            <a:extLst>
              <a:ext uri="{FF2B5EF4-FFF2-40B4-BE49-F238E27FC236}">
                <a16:creationId xmlns:a16="http://schemas.microsoft.com/office/drawing/2014/main" id="{C60623F2-6ADD-4343-A98A-71B54CA063CA}"/>
              </a:ext>
            </a:extLst>
          </p:cNvPr>
          <p:cNvSpPr>
            <a:spLocks noChangeArrowheads="1"/>
          </p:cNvSpPr>
          <p:nvPr/>
        </p:nvSpPr>
        <p:spPr bwMode="auto">
          <a:xfrm>
            <a:off x="152400" y="2895600"/>
            <a:ext cx="8229600" cy="1524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600">
                <a:solidFill>
                  <a:srgbClr val="000000"/>
                </a:solidFill>
                <a:latin typeface="Verdana" panose="020B0604030504040204" pitchFamily="34" charset="0"/>
                <a:cs typeface="Times New Roman" panose="02020603050405020304" pitchFamily="18" charset="0"/>
              </a:rPr>
              <a:t>     </a:t>
            </a:r>
            <a:r>
              <a:rPr lang="es-ES_tradnl" altLang="es-ES" sz="1600" b="1">
                <a:solidFill>
                  <a:srgbClr val="000000"/>
                </a:solidFill>
                <a:latin typeface="Verdana" panose="020B0604030504040204" pitchFamily="34" charset="0"/>
                <a:cs typeface="Times New Roman" panose="02020603050405020304" pitchFamily="18" charset="0"/>
              </a:rPr>
              <a:t>Otras definiciones son:</a:t>
            </a:r>
            <a:br>
              <a:rPr lang="es-ES_tradnl" altLang="es-ES" sz="1600" b="1">
                <a:solidFill>
                  <a:srgbClr val="000000"/>
                </a:solidFill>
                <a:latin typeface="Verdana" panose="020B0604030504040204" pitchFamily="34" charset="0"/>
                <a:cs typeface="Times New Roman" panose="02020603050405020304" pitchFamily="18" charset="0"/>
              </a:rPr>
            </a:br>
            <a:endParaRPr lang="es-ES_tradnl" altLang="es-ES" sz="1600" b="1">
              <a:solidFill>
                <a:srgbClr val="000000"/>
              </a:solidFill>
              <a:latin typeface="Verdana" panose="020B0604030504040204" pitchFamily="34" charset="0"/>
              <a:cs typeface="Times New Roman" panose="02020603050405020304" pitchFamily="18" charset="0"/>
            </a:endParaRPr>
          </a:p>
          <a:p>
            <a:pPr eaLnBrk="1" hangingPunct="1">
              <a:spcBef>
                <a:spcPct val="20000"/>
              </a:spcBef>
              <a:defRPr/>
            </a:pP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6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CRM es básicamente la respuesta de la tecnología a la creciente necesidad de las empresas de fortalecer las relaciones con sus clientes </a:t>
            </a:r>
            <a:r>
              <a:rPr lang="es-ES_tradnl" altLang="es-ES" sz="16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9640"/>
                                        </p:tgtEl>
                                        <p:attrNameLst>
                                          <p:attrName>style.visibility</p:attrName>
                                        </p:attrNameLst>
                                      </p:cBhvr>
                                      <p:to>
                                        <p:strVal val="visible"/>
                                      </p:to>
                                    </p:set>
                                    <p:anim calcmode="lin" valueType="num">
                                      <p:cBhvr>
                                        <p:cTn id="7" dur="500" fill="hold"/>
                                        <p:tgtEl>
                                          <p:spTgt spid="69640"/>
                                        </p:tgtEl>
                                        <p:attrNameLst>
                                          <p:attrName>ppt_w</p:attrName>
                                        </p:attrNameLst>
                                      </p:cBhvr>
                                      <p:tavLst>
                                        <p:tav tm="0">
                                          <p:val>
                                            <p:fltVal val="0"/>
                                          </p:val>
                                        </p:tav>
                                        <p:tav tm="100000">
                                          <p:val>
                                            <p:strVal val="#ppt_w"/>
                                          </p:val>
                                        </p:tav>
                                      </p:tavLst>
                                    </p:anim>
                                    <p:anim calcmode="lin" valueType="num">
                                      <p:cBhvr>
                                        <p:cTn id="8" dur="500" fill="hold"/>
                                        <p:tgtEl>
                                          <p:spTgt spid="6964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69639">
                                            <p:txEl>
                                              <p:pRg st="0" end="0"/>
                                            </p:txEl>
                                          </p:spTgt>
                                        </p:tgtEl>
                                        <p:attrNameLst>
                                          <p:attrName>style.visibility</p:attrName>
                                        </p:attrNameLst>
                                      </p:cBhvr>
                                      <p:to>
                                        <p:strVal val="visible"/>
                                      </p:to>
                                    </p:set>
                                    <p:animEffect transition="in" filter="strips(downRight)">
                                      <p:cBhvr>
                                        <p:cTn id="12" dur="500"/>
                                        <p:tgtEl>
                                          <p:spTgt spid="69639">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69639">
                                            <p:txEl>
                                              <p:pRg st="2" end="2"/>
                                            </p:txEl>
                                          </p:spTgt>
                                        </p:tgtEl>
                                        <p:attrNameLst>
                                          <p:attrName>style.visibility</p:attrName>
                                        </p:attrNameLst>
                                      </p:cBhvr>
                                      <p:to>
                                        <p:strVal val="visible"/>
                                      </p:to>
                                    </p:set>
                                    <p:animEffect transition="in" filter="strips(downRight)">
                                      <p:cBhvr>
                                        <p:cTn id="16" dur="500"/>
                                        <p:tgtEl>
                                          <p:spTgt spid="69639">
                                            <p:txEl>
                                              <p:pRg st="2" end="2"/>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69642">
                                            <p:txEl>
                                              <p:pRg st="0" end="0"/>
                                            </p:txEl>
                                          </p:spTgt>
                                        </p:tgtEl>
                                        <p:attrNameLst>
                                          <p:attrName>style.visibility</p:attrName>
                                        </p:attrNameLst>
                                      </p:cBhvr>
                                      <p:to>
                                        <p:strVal val="visible"/>
                                      </p:to>
                                    </p:set>
                                    <p:animEffect transition="in" filter="strips(downRight)">
                                      <p:cBhvr>
                                        <p:cTn id="20" dur="500"/>
                                        <p:tgtEl>
                                          <p:spTgt spid="69642">
                                            <p:txEl>
                                              <p:pRg st="0" end="0"/>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69642">
                                            <p:txEl>
                                              <p:pRg st="1" end="1"/>
                                            </p:txEl>
                                          </p:spTgt>
                                        </p:tgtEl>
                                        <p:attrNameLst>
                                          <p:attrName>style.visibility</p:attrName>
                                        </p:attrNameLst>
                                      </p:cBhvr>
                                      <p:to>
                                        <p:strVal val="visible"/>
                                      </p:to>
                                    </p:set>
                                    <p:animEffect transition="in" filter="strips(downRight)">
                                      <p:cBhvr>
                                        <p:cTn id="24" dur="500"/>
                                        <p:tgtEl>
                                          <p:spTgt spid="69642">
                                            <p:txEl>
                                              <p:pRg st="1" end="1"/>
                                            </p:txEl>
                                          </p:spTgt>
                                        </p:tgtEl>
                                      </p:cBhvr>
                                    </p:animEffect>
                                  </p:childTnLst>
                                </p:cTn>
                              </p:par>
                            </p:childTnLst>
                          </p:cTn>
                        </p:par>
                        <p:par>
                          <p:cTn id="25" fill="hold" nodeType="afterGroup">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69641">
                                            <p:txEl>
                                              <p:pRg st="0" end="0"/>
                                            </p:txEl>
                                          </p:spTgt>
                                        </p:tgtEl>
                                        <p:attrNameLst>
                                          <p:attrName>style.visibility</p:attrName>
                                        </p:attrNameLst>
                                      </p:cBhvr>
                                      <p:to>
                                        <p:strVal val="visible"/>
                                      </p:to>
                                    </p:set>
                                    <p:animEffect transition="in" filter="strips(downRight)">
                                      <p:cBhvr>
                                        <p:cTn id="28" dur="500"/>
                                        <p:tgtEl>
                                          <p:spTgt spid="696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0" grpId="0" autoUpdateAnimBg="0"/>
      <p:bldP spid="69639" grpId="0" build="p" autoUpdateAnimBg="0" advAuto="0"/>
      <p:bldP spid="69641" grpId="0" build="p" autoUpdateAnimBg="0" advAuto="0"/>
      <p:bldP spid="69642"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53250" name="Picture 2" descr="ad2 copy">
            <a:extLst>
              <a:ext uri="{FF2B5EF4-FFF2-40B4-BE49-F238E27FC236}">
                <a16:creationId xmlns:a16="http://schemas.microsoft.com/office/drawing/2014/main" id="{4DF2CC76-F992-4579-8089-37C5DBF8DDC9}"/>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6">
            <a:extLst>
              <a:ext uri="{FF2B5EF4-FFF2-40B4-BE49-F238E27FC236}">
                <a16:creationId xmlns:a16="http://schemas.microsoft.com/office/drawing/2014/main" id="{4BA544A2-D032-4293-92BD-B9EC217D03D3}"/>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48034E1A-207F-4B21-B248-36AF4A07BE2C}" type="slidenum">
              <a:rPr lang="es-ES" altLang="es-ES"/>
              <a:pPr eaLnBrk="1" hangingPunct="1"/>
              <a:t>23</a:t>
            </a:fld>
            <a:endParaRPr lang="es-ES" altLang="es-ES"/>
          </a:p>
        </p:txBody>
      </p:sp>
      <p:sp>
        <p:nvSpPr>
          <p:cNvPr id="71688" name="Rectangle 8">
            <a:extLst>
              <a:ext uri="{FF2B5EF4-FFF2-40B4-BE49-F238E27FC236}">
                <a16:creationId xmlns:a16="http://schemas.microsoft.com/office/drawing/2014/main" id="{58C3BCCF-5122-4AEB-836E-F2BA883E82F3}"/>
              </a:ext>
            </a:extLst>
          </p:cNvPr>
          <p:cNvSpPr>
            <a:spLocks noGrp="1" noChangeArrowheads="1"/>
          </p:cNvSpPr>
          <p:nvPr>
            <p:ph type="title"/>
          </p:nvPr>
        </p:nvSpPr>
        <p:spPr>
          <a:xfrm>
            <a:off x="685800" y="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Principios  del CRM</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71690" name="Rectangle 10">
            <a:extLst>
              <a:ext uri="{FF2B5EF4-FFF2-40B4-BE49-F238E27FC236}">
                <a16:creationId xmlns:a16="http://schemas.microsoft.com/office/drawing/2014/main" id="{1F767052-74B7-49F8-A20D-BDF548DCB944}"/>
              </a:ext>
            </a:extLst>
          </p:cNvPr>
          <p:cNvSpPr>
            <a:spLocks noChangeArrowheads="1"/>
          </p:cNvSpPr>
          <p:nvPr/>
        </p:nvSpPr>
        <p:spPr bwMode="auto">
          <a:xfrm>
            <a:off x="76200" y="609600"/>
            <a:ext cx="8915400" cy="5410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FontTx/>
              <a:buChar char="•"/>
              <a:defRPr/>
            </a:pP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Enfoque al cliente</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:"el cliente es el rey". Este es el concepto sobre el que gira el resto de la "filosofía" del marketing relacional. Se ha dejado de estar en una economía en la que el centro era el producto para pasar a una economía centrada en el cliente</a:t>
            </a: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endParaRPr lang="es-ES_tradnl"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buFontTx/>
              <a:buChar char="•"/>
              <a:defRPr/>
            </a:pP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Inteligencia de clientes: </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Se necesita tener conocimiento sobre el cliente para poder desarrollar productos /servicios enfocados a sus expectativas. Para convertir los datos en conocimiento se emplean bases de datos y reglas</a:t>
            </a: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endParaRPr lang="es-ES_tradnl"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buFontTx/>
              <a:buChar char="•"/>
              <a:defRPr/>
            </a:pP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Interactividad: </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El proceso de comunicación pasa de un monólogo (de la empresa al cliente) a un diálogo (entre la empresa y el cliente). Además, es el cliente el que dirige el diálogo y decide cuando empieza y cuando acaba</a:t>
            </a: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endParaRPr lang="es-ES_tradnl"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buFontTx/>
              <a:buChar char="•"/>
              <a:defRPr/>
            </a:pP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Fidelización de clientes: </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Es mucho mejor y más rentable (del orden de seis veces menor) fidelizar a los clientes que adquirir clientes nuevos. La fidelización de los clientes pasa a ser muy importante y por tanto la gestión del ciclo de vida del cliente</a:t>
            </a: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endParaRPr lang="es-ES_tradnl"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buFontTx/>
              <a:buChar char="•"/>
              <a:defRPr/>
            </a:pP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El eje de la comunicación es el marketing directo enfocado a</a:t>
            </a: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clientes individuales</a:t>
            </a:r>
            <a:r>
              <a:rPr lang="es-ES_tradnl"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en lugar de en medios "masivos" (TV, prensa, etc.). Se pasa a desarrollar campañas basadas en perfiles con productos, ofertas y mensajes dirigidos específicamente a ciertos tipos de clientes, en lugar de emplear medios masivos con mensajes no diferenciados.</a:t>
            </a:r>
            <a:endParaRPr lang="es-ES_tradnl"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buFontTx/>
              <a:buChar char="•"/>
              <a:defRPr/>
            </a:pP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Personalización: </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Cada cliente quiere comunicaciones y ofertas personalizadas por lo que se necesitan grandes esfuerzos en inteligencia y segmentación de clientes. La personalización del mensaje, en fondo y en forma, aumenta drásticamente la eficacia de las acciones de comunicación.</a:t>
            </a:r>
            <a:endParaRPr lang="es-ES_tradnl"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buFontTx/>
              <a:buChar char="•"/>
              <a:defRPr/>
            </a:pP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Pensar en los clientes como un activo cuya rentabilidad muchas veces es</a:t>
            </a:r>
            <a:r>
              <a:rPr lang="es-ES" altLang="es-ES" sz="14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en el medio y largo plazo </a:t>
            </a:r>
            <a:r>
              <a:rPr lang="es-ES"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y no siempre en los ingresos a corto plazo. El cliente se convierte en referencia para desarrollar estrategias de marketing dirigidas a capturar su valor a lo largo del tiempo</a:t>
            </a:r>
            <a:r>
              <a:rPr lang="es-ES_tradnl" altLang="es-ES" sz="14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71688"/>
                                        </p:tgtEl>
                                        <p:attrNameLst>
                                          <p:attrName>style.visibility</p:attrName>
                                        </p:attrNameLst>
                                      </p:cBhvr>
                                      <p:to>
                                        <p:strVal val="visible"/>
                                      </p:to>
                                    </p:set>
                                    <p:anim calcmode="lin" valueType="num">
                                      <p:cBhvr>
                                        <p:cTn id="7" dur="500" fill="hold"/>
                                        <p:tgtEl>
                                          <p:spTgt spid="71688"/>
                                        </p:tgtEl>
                                        <p:attrNameLst>
                                          <p:attrName>ppt_w</p:attrName>
                                        </p:attrNameLst>
                                      </p:cBhvr>
                                      <p:tavLst>
                                        <p:tav tm="0">
                                          <p:val>
                                            <p:fltVal val="0"/>
                                          </p:val>
                                        </p:tav>
                                        <p:tav tm="100000">
                                          <p:val>
                                            <p:strVal val="#ppt_w"/>
                                          </p:val>
                                        </p:tav>
                                      </p:tavLst>
                                    </p:anim>
                                    <p:anim calcmode="lin" valueType="num">
                                      <p:cBhvr>
                                        <p:cTn id="8" dur="500" fill="hold"/>
                                        <p:tgtEl>
                                          <p:spTgt spid="71688"/>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71690">
                                            <p:txEl>
                                              <p:pRg st="0" end="0"/>
                                            </p:txEl>
                                          </p:spTgt>
                                        </p:tgtEl>
                                        <p:attrNameLst>
                                          <p:attrName>style.visibility</p:attrName>
                                        </p:attrNameLst>
                                      </p:cBhvr>
                                      <p:to>
                                        <p:strVal val="visible"/>
                                      </p:to>
                                    </p:set>
                                    <p:animEffect transition="in" filter="strips(downRight)">
                                      <p:cBhvr>
                                        <p:cTn id="12" dur="500"/>
                                        <p:tgtEl>
                                          <p:spTgt spid="71690">
                                            <p:txEl>
                                              <p:pRg st="0" end="0"/>
                                            </p:txEl>
                                          </p:spTgt>
                                        </p:tgtEl>
                                      </p:cBhvr>
                                    </p:animEffect>
                                  </p:childTnLst>
                                </p:cTn>
                              </p:par>
                            </p:childTnLst>
                          </p:cTn>
                        </p:par>
                        <p:par>
                          <p:cTn id="13" fill="hold" nodeType="afterGroup">
                            <p:stCondLst>
                              <p:cond delay="2000"/>
                            </p:stCondLst>
                            <p:childTnLst>
                              <p:par>
                                <p:cTn id="14" presetID="18" presetClass="entr" presetSubtype="6" fill="hold" grpId="0" nodeType="afterEffect">
                                  <p:stCondLst>
                                    <p:cond delay="0"/>
                                  </p:stCondLst>
                                  <p:childTnLst>
                                    <p:set>
                                      <p:cBhvr>
                                        <p:cTn id="15" dur="1" fill="hold">
                                          <p:stCondLst>
                                            <p:cond delay="0"/>
                                          </p:stCondLst>
                                        </p:cTn>
                                        <p:tgtEl>
                                          <p:spTgt spid="71690">
                                            <p:txEl>
                                              <p:pRg st="1" end="1"/>
                                            </p:txEl>
                                          </p:spTgt>
                                        </p:tgtEl>
                                        <p:attrNameLst>
                                          <p:attrName>style.visibility</p:attrName>
                                        </p:attrNameLst>
                                      </p:cBhvr>
                                      <p:to>
                                        <p:strVal val="visible"/>
                                      </p:to>
                                    </p:set>
                                    <p:animEffect transition="in" filter="strips(downRight)">
                                      <p:cBhvr>
                                        <p:cTn id="16" dur="500"/>
                                        <p:tgtEl>
                                          <p:spTgt spid="71690">
                                            <p:txEl>
                                              <p:pRg st="1" end="1"/>
                                            </p:txEl>
                                          </p:spTgt>
                                        </p:tgtEl>
                                      </p:cBhvr>
                                    </p:animEffect>
                                  </p:childTnLst>
                                </p:cTn>
                              </p:par>
                            </p:childTnLst>
                          </p:cTn>
                        </p:par>
                        <p:par>
                          <p:cTn id="17" fill="hold" nodeType="afterGroup">
                            <p:stCondLst>
                              <p:cond delay="2500"/>
                            </p:stCondLst>
                            <p:childTnLst>
                              <p:par>
                                <p:cTn id="18" presetID="18" presetClass="entr" presetSubtype="6" fill="hold" grpId="0" nodeType="afterEffect">
                                  <p:stCondLst>
                                    <p:cond delay="0"/>
                                  </p:stCondLst>
                                  <p:childTnLst>
                                    <p:set>
                                      <p:cBhvr>
                                        <p:cTn id="19" dur="1" fill="hold">
                                          <p:stCondLst>
                                            <p:cond delay="0"/>
                                          </p:stCondLst>
                                        </p:cTn>
                                        <p:tgtEl>
                                          <p:spTgt spid="71690">
                                            <p:txEl>
                                              <p:pRg st="2" end="2"/>
                                            </p:txEl>
                                          </p:spTgt>
                                        </p:tgtEl>
                                        <p:attrNameLst>
                                          <p:attrName>style.visibility</p:attrName>
                                        </p:attrNameLst>
                                      </p:cBhvr>
                                      <p:to>
                                        <p:strVal val="visible"/>
                                      </p:to>
                                    </p:set>
                                    <p:animEffect transition="in" filter="strips(downRight)">
                                      <p:cBhvr>
                                        <p:cTn id="20" dur="500"/>
                                        <p:tgtEl>
                                          <p:spTgt spid="71690">
                                            <p:txEl>
                                              <p:pRg st="2" end="2"/>
                                            </p:txEl>
                                          </p:spTgt>
                                        </p:tgtEl>
                                      </p:cBhvr>
                                    </p:animEffect>
                                  </p:childTnLst>
                                </p:cTn>
                              </p:par>
                            </p:childTnLst>
                          </p:cTn>
                        </p:par>
                        <p:par>
                          <p:cTn id="21" fill="hold" nodeType="afterGroup">
                            <p:stCondLst>
                              <p:cond delay="3000"/>
                            </p:stCondLst>
                            <p:childTnLst>
                              <p:par>
                                <p:cTn id="22" presetID="18" presetClass="entr" presetSubtype="6" fill="hold" grpId="0" nodeType="afterEffect">
                                  <p:stCondLst>
                                    <p:cond delay="0"/>
                                  </p:stCondLst>
                                  <p:childTnLst>
                                    <p:set>
                                      <p:cBhvr>
                                        <p:cTn id="23" dur="1" fill="hold">
                                          <p:stCondLst>
                                            <p:cond delay="0"/>
                                          </p:stCondLst>
                                        </p:cTn>
                                        <p:tgtEl>
                                          <p:spTgt spid="71690">
                                            <p:txEl>
                                              <p:pRg st="3" end="3"/>
                                            </p:txEl>
                                          </p:spTgt>
                                        </p:tgtEl>
                                        <p:attrNameLst>
                                          <p:attrName>style.visibility</p:attrName>
                                        </p:attrNameLst>
                                      </p:cBhvr>
                                      <p:to>
                                        <p:strVal val="visible"/>
                                      </p:to>
                                    </p:set>
                                    <p:animEffect transition="in" filter="strips(downRight)">
                                      <p:cBhvr>
                                        <p:cTn id="24" dur="500"/>
                                        <p:tgtEl>
                                          <p:spTgt spid="71690">
                                            <p:txEl>
                                              <p:pRg st="3" end="3"/>
                                            </p:txEl>
                                          </p:spTgt>
                                        </p:tgtEl>
                                      </p:cBhvr>
                                    </p:animEffect>
                                  </p:childTnLst>
                                </p:cTn>
                              </p:par>
                            </p:childTnLst>
                          </p:cTn>
                        </p:par>
                        <p:par>
                          <p:cTn id="25" fill="hold" nodeType="afterGroup">
                            <p:stCondLst>
                              <p:cond delay="3500"/>
                            </p:stCondLst>
                            <p:childTnLst>
                              <p:par>
                                <p:cTn id="26" presetID="18" presetClass="entr" presetSubtype="6" fill="hold" grpId="0" nodeType="afterEffect">
                                  <p:stCondLst>
                                    <p:cond delay="0"/>
                                  </p:stCondLst>
                                  <p:childTnLst>
                                    <p:set>
                                      <p:cBhvr>
                                        <p:cTn id="27" dur="1" fill="hold">
                                          <p:stCondLst>
                                            <p:cond delay="0"/>
                                          </p:stCondLst>
                                        </p:cTn>
                                        <p:tgtEl>
                                          <p:spTgt spid="71690">
                                            <p:txEl>
                                              <p:pRg st="4" end="4"/>
                                            </p:txEl>
                                          </p:spTgt>
                                        </p:tgtEl>
                                        <p:attrNameLst>
                                          <p:attrName>style.visibility</p:attrName>
                                        </p:attrNameLst>
                                      </p:cBhvr>
                                      <p:to>
                                        <p:strVal val="visible"/>
                                      </p:to>
                                    </p:set>
                                    <p:animEffect transition="in" filter="strips(downRight)">
                                      <p:cBhvr>
                                        <p:cTn id="28" dur="500"/>
                                        <p:tgtEl>
                                          <p:spTgt spid="71690">
                                            <p:txEl>
                                              <p:pRg st="4" end="4"/>
                                            </p:txEl>
                                          </p:spTgt>
                                        </p:tgtEl>
                                      </p:cBhvr>
                                    </p:animEffect>
                                  </p:childTnLst>
                                </p:cTn>
                              </p:par>
                            </p:childTnLst>
                          </p:cTn>
                        </p:par>
                        <p:par>
                          <p:cTn id="29" fill="hold" nodeType="afterGroup">
                            <p:stCondLst>
                              <p:cond delay="4000"/>
                            </p:stCondLst>
                            <p:childTnLst>
                              <p:par>
                                <p:cTn id="30" presetID="18" presetClass="entr" presetSubtype="6" fill="hold" grpId="0" nodeType="afterEffect">
                                  <p:stCondLst>
                                    <p:cond delay="0"/>
                                  </p:stCondLst>
                                  <p:childTnLst>
                                    <p:set>
                                      <p:cBhvr>
                                        <p:cTn id="31" dur="1" fill="hold">
                                          <p:stCondLst>
                                            <p:cond delay="0"/>
                                          </p:stCondLst>
                                        </p:cTn>
                                        <p:tgtEl>
                                          <p:spTgt spid="71690">
                                            <p:txEl>
                                              <p:pRg st="5" end="5"/>
                                            </p:txEl>
                                          </p:spTgt>
                                        </p:tgtEl>
                                        <p:attrNameLst>
                                          <p:attrName>style.visibility</p:attrName>
                                        </p:attrNameLst>
                                      </p:cBhvr>
                                      <p:to>
                                        <p:strVal val="visible"/>
                                      </p:to>
                                    </p:set>
                                    <p:animEffect transition="in" filter="strips(downRight)">
                                      <p:cBhvr>
                                        <p:cTn id="32" dur="500"/>
                                        <p:tgtEl>
                                          <p:spTgt spid="71690">
                                            <p:txEl>
                                              <p:pRg st="5" end="5"/>
                                            </p:txEl>
                                          </p:spTgt>
                                        </p:tgtEl>
                                      </p:cBhvr>
                                    </p:animEffect>
                                  </p:childTnLst>
                                </p:cTn>
                              </p:par>
                            </p:childTnLst>
                          </p:cTn>
                        </p:par>
                        <p:par>
                          <p:cTn id="33" fill="hold" nodeType="afterGroup">
                            <p:stCondLst>
                              <p:cond delay="4500"/>
                            </p:stCondLst>
                            <p:childTnLst>
                              <p:par>
                                <p:cTn id="34" presetID="18" presetClass="entr" presetSubtype="6" fill="hold" grpId="0" nodeType="afterEffect">
                                  <p:stCondLst>
                                    <p:cond delay="0"/>
                                  </p:stCondLst>
                                  <p:childTnLst>
                                    <p:set>
                                      <p:cBhvr>
                                        <p:cTn id="35" dur="1" fill="hold">
                                          <p:stCondLst>
                                            <p:cond delay="0"/>
                                          </p:stCondLst>
                                        </p:cTn>
                                        <p:tgtEl>
                                          <p:spTgt spid="71690">
                                            <p:txEl>
                                              <p:pRg st="6" end="6"/>
                                            </p:txEl>
                                          </p:spTgt>
                                        </p:tgtEl>
                                        <p:attrNameLst>
                                          <p:attrName>style.visibility</p:attrName>
                                        </p:attrNameLst>
                                      </p:cBhvr>
                                      <p:to>
                                        <p:strVal val="visible"/>
                                      </p:to>
                                    </p:set>
                                    <p:animEffect transition="in" filter="strips(downRight)">
                                      <p:cBhvr>
                                        <p:cTn id="36" dur="500"/>
                                        <p:tgtEl>
                                          <p:spTgt spid="7169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8" grpId="0" autoUpdateAnimBg="0"/>
      <p:bldP spid="71690"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55298" name="Picture 2" descr="ad2 copy">
            <a:extLst>
              <a:ext uri="{FF2B5EF4-FFF2-40B4-BE49-F238E27FC236}">
                <a16:creationId xmlns:a16="http://schemas.microsoft.com/office/drawing/2014/main" id="{388A9288-AC9A-470F-BF22-977CEBAEF338}"/>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 Box 6">
            <a:extLst>
              <a:ext uri="{FF2B5EF4-FFF2-40B4-BE49-F238E27FC236}">
                <a16:creationId xmlns:a16="http://schemas.microsoft.com/office/drawing/2014/main" id="{04166198-74C5-4EBF-BDC7-A21FC6CB3C06}"/>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1F9CB91D-5FC9-4B08-8FA9-373A9C521FCC}" type="slidenum">
              <a:rPr lang="es-ES" altLang="es-ES"/>
              <a:pPr eaLnBrk="1" hangingPunct="1"/>
              <a:t>24</a:t>
            </a:fld>
            <a:endParaRPr lang="es-ES" altLang="es-ES"/>
          </a:p>
        </p:txBody>
      </p:sp>
      <p:sp>
        <p:nvSpPr>
          <p:cNvPr id="75783" name="Rectangle 7">
            <a:extLst>
              <a:ext uri="{FF2B5EF4-FFF2-40B4-BE49-F238E27FC236}">
                <a16:creationId xmlns:a16="http://schemas.microsoft.com/office/drawing/2014/main" id="{A679730D-E7E8-435F-B6F4-E025EF1D15AC}"/>
              </a:ext>
            </a:extLst>
          </p:cNvPr>
          <p:cNvSpPr>
            <a:spLocks noGrp="1" noChangeArrowheads="1"/>
          </p:cNvSpPr>
          <p:nvPr>
            <p:ph type="title"/>
          </p:nvPr>
        </p:nvSpPr>
        <p:spPr>
          <a:xfrm>
            <a:off x="762000" y="3810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Objetivos del Marketing Relacional y CRM</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75784" name="Rectangle 8">
            <a:extLst>
              <a:ext uri="{FF2B5EF4-FFF2-40B4-BE49-F238E27FC236}">
                <a16:creationId xmlns:a16="http://schemas.microsoft.com/office/drawing/2014/main" id="{78566CCA-9FC7-4365-A450-CFE35A298EFC}"/>
              </a:ext>
            </a:extLst>
          </p:cNvPr>
          <p:cNvSpPr>
            <a:spLocks noChangeArrowheads="1"/>
          </p:cNvSpPr>
          <p:nvPr/>
        </p:nvSpPr>
        <p:spPr bwMode="auto">
          <a:xfrm>
            <a:off x="304800" y="1447800"/>
            <a:ext cx="8534400" cy="41148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Incrementar las ventas tanto por incremento de ventas a clientes actuales como por ventas cruzadas</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endPar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Maximizar la información del cliente</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Identificar nuevas oportunidades de negocio</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endPar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Mejora del servicio al cliente</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Procesos optimizados y personalizados</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Mejora de ofertas y reducción de costes</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Identificar los clientes potenciales que mayor beneficio generen para la empresa</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Fidelizar al cliente, aumentando las tasas de retención de clientes</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a:p>
            <a:pPr algn="just" eaLnBrk="1" hangingPunct="1">
              <a:spcBef>
                <a:spcPct val="20000"/>
              </a:spcBef>
              <a:buFontTx/>
              <a:buChar char="•"/>
              <a:defRPr/>
            </a:pPr>
            <a:r>
              <a:rPr lang="es-ES"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Aumentar la cuota de gasto de los client</a:t>
            </a:r>
            <a:r>
              <a:rPr lang="es-ES_tradnl" altLang="es-ES" sz="16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es.</a:t>
            </a:r>
            <a:endParaRPr lang="es-ES_tradnl" altLang="es-ES"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75783"/>
                                        </p:tgtEl>
                                        <p:attrNameLst>
                                          <p:attrName>style.visibility</p:attrName>
                                        </p:attrNameLst>
                                      </p:cBhvr>
                                      <p:to>
                                        <p:strVal val="visible"/>
                                      </p:to>
                                    </p:set>
                                    <p:anim calcmode="lin" valueType="num">
                                      <p:cBhvr>
                                        <p:cTn id="7" dur="500" fill="hold"/>
                                        <p:tgtEl>
                                          <p:spTgt spid="75783"/>
                                        </p:tgtEl>
                                        <p:attrNameLst>
                                          <p:attrName>ppt_w</p:attrName>
                                        </p:attrNameLst>
                                      </p:cBhvr>
                                      <p:tavLst>
                                        <p:tav tm="0">
                                          <p:val>
                                            <p:fltVal val="0"/>
                                          </p:val>
                                        </p:tav>
                                        <p:tav tm="100000">
                                          <p:val>
                                            <p:strVal val="#ppt_w"/>
                                          </p:val>
                                        </p:tav>
                                      </p:tavLst>
                                    </p:anim>
                                    <p:anim calcmode="lin" valueType="num">
                                      <p:cBhvr>
                                        <p:cTn id="8" dur="500" fill="hold"/>
                                        <p:tgtEl>
                                          <p:spTgt spid="75783"/>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75784">
                                            <p:txEl>
                                              <p:pRg st="0" end="0"/>
                                            </p:txEl>
                                          </p:spTgt>
                                        </p:tgtEl>
                                        <p:attrNameLst>
                                          <p:attrName>style.visibility</p:attrName>
                                        </p:attrNameLst>
                                      </p:cBhvr>
                                      <p:to>
                                        <p:strVal val="visible"/>
                                      </p:to>
                                    </p:set>
                                    <p:animEffect transition="in" filter="strips(downRight)">
                                      <p:cBhvr>
                                        <p:cTn id="12" dur="500"/>
                                        <p:tgtEl>
                                          <p:spTgt spid="75784">
                                            <p:txEl>
                                              <p:pRg st="0" end="0"/>
                                            </p:txEl>
                                          </p:spTgt>
                                        </p:tgtEl>
                                      </p:cBhvr>
                                    </p:animEffect>
                                  </p:childTnLst>
                                </p:cTn>
                              </p:par>
                            </p:childTnLst>
                          </p:cTn>
                        </p:par>
                        <p:par>
                          <p:cTn id="13" fill="hold" nodeType="afterGroup">
                            <p:stCondLst>
                              <p:cond delay="2000"/>
                            </p:stCondLst>
                            <p:childTnLst>
                              <p:par>
                                <p:cTn id="14" presetID="18" presetClass="entr" presetSubtype="6" fill="hold" grpId="0" nodeType="afterEffect">
                                  <p:stCondLst>
                                    <p:cond delay="0"/>
                                  </p:stCondLst>
                                  <p:childTnLst>
                                    <p:set>
                                      <p:cBhvr>
                                        <p:cTn id="15" dur="1" fill="hold">
                                          <p:stCondLst>
                                            <p:cond delay="0"/>
                                          </p:stCondLst>
                                        </p:cTn>
                                        <p:tgtEl>
                                          <p:spTgt spid="75784">
                                            <p:txEl>
                                              <p:pRg st="1" end="1"/>
                                            </p:txEl>
                                          </p:spTgt>
                                        </p:tgtEl>
                                        <p:attrNameLst>
                                          <p:attrName>style.visibility</p:attrName>
                                        </p:attrNameLst>
                                      </p:cBhvr>
                                      <p:to>
                                        <p:strVal val="visible"/>
                                      </p:to>
                                    </p:set>
                                    <p:animEffect transition="in" filter="strips(downRight)">
                                      <p:cBhvr>
                                        <p:cTn id="16" dur="500"/>
                                        <p:tgtEl>
                                          <p:spTgt spid="75784">
                                            <p:txEl>
                                              <p:pRg st="1" end="1"/>
                                            </p:txEl>
                                          </p:spTgt>
                                        </p:tgtEl>
                                      </p:cBhvr>
                                    </p:animEffect>
                                  </p:childTnLst>
                                </p:cTn>
                              </p:par>
                            </p:childTnLst>
                          </p:cTn>
                        </p:par>
                        <p:par>
                          <p:cTn id="17" fill="hold" nodeType="afterGroup">
                            <p:stCondLst>
                              <p:cond delay="2500"/>
                            </p:stCondLst>
                            <p:childTnLst>
                              <p:par>
                                <p:cTn id="18" presetID="18" presetClass="entr" presetSubtype="6" fill="hold" grpId="0" nodeType="afterEffect">
                                  <p:stCondLst>
                                    <p:cond delay="0"/>
                                  </p:stCondLst>
                                  <p:childTnLst>
                                    <p:set>
                                      <p:cBhvr>
                                        <p:cTn id="19" dur="1" fill="hold">
                                          <p:stCondLst>
                                            <p:cond delay="0"/>
                                          </p:stCondLst>
                                        </p:cTn>
                                        <p:tgtEl>
                                          <p:spTgt spid="75784">
                                            <p:txEl>
                                              <p:pRg st="2" end="2"/>
                                            </p:txEl>
                                          </p:spTgt>
                                        </p:tgtEl>
                                        <p:attrNameLst>
                                          <p:attrName>style.visibility</p:attrName>
                                        </p:attrNameLst>
                                      </p:cBhvr>
                                      <p:to>
                                        <p:strVal val="visible"/>
                                      </p:to>
                                    </p:set>
                                    <p:animEffect transition="in" filter="strips(downRight)">
                                      <p:cBhvr>
                                        <p:cTn id="20" dur="500"/>
                                        <p:tgtEl>
                                          <p:spTgt spid="75784">
                                            <p:txEl>
                                              <p:pRg st="2" end="2"/>
                                            </p:txEl>
                                          </p:spTgt>
                                        </p:tgtEl>
                                      </p:cBhvr>
                                    </p:animEffect>
                                  </p:childTnLst>
                                </p:cTn>
                              </p:par>
                            </p:childTnLst>
                          </p:cTn>
                        </p:par>
                        <p:par>
                          <p:cTn id="21" fill="hold" nodeType="afterGroup">
                            <p:stCondLst>
                              <p:cond delay="3000"/>
                            </p:stCondLst>
                            <p:childTnLst>
                              <p:par>
                                <p:cTn id="22" presetID="18" presetClass="entr" presetSubtype="6" fill="hold" grpId="0" nodeType="afterEffect">
                                  <p:stCondLst>
                                    <p:cond delay="0"/>
                                  </p:stCondLst>
                                  <p:childTnLst>
                                    <p:set>
                                      <p:cBhvr>
                                        <p:cTn id="23" dur="1" fill="hold">
                                          <p:stCondLst>
                                            <p:cond delay="0"/>
                                          </p:stCondLst>
                                        </p:cTn>
                                        <p:tgtEl>
                                          <p:spTgt spid="75784">
                                            <p:txEl>
                                              <p:pRg st="3" end="3"/>
                                            </p:txEl>
                                          </p:spTgt>
                                        </p:tgtEl>
                                        <p:attrNameLst>
                                          <p:attrName>style.visibility</p:attrName>
                                        </p:attrNameLst>
                                      </p:cBhvr>
                                      <p:to>
                                        <p:strVal val="visible"/>
                                      </p:to>
                                    </p:set>
                                    <p:animEffect transition="in" filter="strips(downRight)">
                                      <p:cBhvr>
                                        <p:cTn id="24" dur="500"/>
                                        <p:tgtEl>
                                          <p:spTgt spid="75784">
                                            <p:txEl>
                                              <p:pRg st="3" end="3"/>
                                            </p:txEl>
                                          </p:spTgt>
                                        </p:tgtEl>
                                      </p:cBhvr>
                                    </p:animEffect>
                                  </p:childTnLst>
                                </p:cTn>
                              </p:par>
                            </p:childTnLst>
                          </p:cTn>
                        </p:par>
                        <p:par>
                          <p:cTn id="25" fill="hold" nodeType="afterGroup">
                            <p:stCondLst>
                              <p:cond delay="3500"/>
                            </p:stCondLst>
                            <p:childTnLst>
                              <p:par>
                                <p:cTn id="26" presetID="18" presetClass="entr" presetSubtype="6" fill="hold" grpId="0" nodeType="afterEffect">
                                  <p:stCondLst>
                                    <p:cond delay="0"/>
                                  </p:stCondLst>
                                  <p:childTnLst>
                                    <p:set>
                                      <p:cBhvr>
                                        <p:cTn id="27" dur="1" fill="hold">
                                          <p:stCondLst>
                                            <p:cond delay="0"/>
                                          </p:stCondLst>
                                        </p:cTn>
                                        <p:tgtEl>
                                          <p:spTgt spid="75784">
                                            <p:txEl>
                                              <p:pRg st="4" end="4"/>
                                            </p:txEl>
                                          </p:spTgt>
                                        </p:tgtEl>
                                        <p:attrNameLst>
                                          <p:attrName>style.visibility</p:attrName>
                                        </p:attrNameLst>
                                      </p:cBhvr>
                                      <p:to>
                                        <p:strVal val="visible"/>
                                      </p:to>
                                    </p:set>
                                    <p:animEffect transition="in" filter="strips(downRight)">
                                      <p:cBhvr>
                                        <p:cTn id="28" dur="500"/>
                                        <p:tgtEl>
                                          <p:spTgt spid="75784">
                                            <p:txEl>
                                              <p:pRg st="4" end="4"/>
                                            </p:txEl>
                                          </p:spTgt>
                                        </p:tgtEl>
                                      </p:cBhvr>
                                    </p:animEffect>
                                  </p:childTnLst>
                                </p:cTn>
                              </p:par>
                            </p:childTnLst>
                          </p:cTn>
                        </p:par>
                        <p:par>
                          <p:cTn id="29" fill="hold" nodeType="afterGroup">
                            <p:stCondLst>
                              <p:cond delay="4000"/>
                            </p:stCondLst>
                            <p:childTnLst>
                              <p:par>
                                <p:cTn id="30" presetID="18" presetClass="entr" presetSubtype="6" fill="hold" grpId="0" nodeType="afterEffect">
                                  <p:stCondLst>
                                    <p:cond delay="0"/>
                                  </p:stCondLst>
                                  <p:childTnLst>
                                    <p:set>
                                      <p:cBhvr>
                                        <p:cTn id="31" dur="1" fill="hold">
                                          <p:stCondLst>
                                            <p:cond delay="0"/>
                                          </p:stCondLst>
                                        </p:cTn>
                                        <p:tgtEl>
                                          <p:spTgt spid="75784">
                                            <p:txEl>
                                              <p:pRg st="5" end="5"/>
                                            </p:txEl>
                                          </p:spTgt>
                                        </p:tgtEl>
                                        <p:attrNameLst>
                                          <p:attrName>style.visibility</p:attrName>
                                        </p:attrNameLst>
                                      </p:cBhvr>
                                      <p:to>
                                        <p:strVal val="visible"/>
                                      </p:to>
                                    </p:set>
                                    <p:animEffect transition="in" filter="strips(downRight)">
                                      <p:cBhvr>
                                        <p:cTn id="32" dur="500"/>
                                        <p:tgtEl>
                                          <p:spTgt spid="75784">
                                            <p:txEl>
                                              <p:pRg st="5" end="5"/>
                                            </p:txEl>
                                          </p:spTgt>
                                        </p:tgtEl>
                                      </p:cBhvr>
                                    </p:animEffect>
                                  </p:childTnLst>
                                </p:cTn>
                              </p:par>
                            </p:childTnLst>
                          </p:cTn>
                        </p:par>
                        <p:par>
                          <p:cTn id="33" fill="hold" nodeType="afterGroup">
                            <p:stCondLst>
                              <p:cond delay="4500"/>
                            </p:stCondLst>
                            <p:childTnLst>
                              <p:par>
                                <p:cTn id="34" presetID="18" presetClass="entr" presetSubtype="6" fill="hold" grpId="0" nodeType="afterEffect">
                                  <p:stCondLst>
                                    <p:cond delay="0"/>
                                  </p:stCondLst>
                                  <p:childTnLst>
                                    <p:set>
                                      <p:cBhvr>
                                        <p:cTn id="35" dur="1" fill="hold">
                                          <p:stCondLst>
                                            <p:cond delay="0"/>
                                          </p:stCondLst>
                                        </p:cTn>
                                        <p:tgtEl>
                                          <p:spTgt spid="75784">
                                            <p:txEl>
                                              <p:pRg st="6" end="6"/>
                                            </p:txEl>
                                          </p:spTgt>
                                        </p:tgtEl>
                                        <p:attrNameLst>
                                          <p:attrName>style.visibility</p:attrName>
                                        </p:attrNameLst>
                                      </p:cBhvr>
                                      <p:to>
                                        <p:strVal val="visible"/>
                                      </p:to>
                                    </p:set>
                                    <p:animEffect transition="in" filter="strips(downRight)">
                                      <p:cBhvr>
                                        <p:cTn id="36" dur="500"/>
                                        <p:tgtEl>
                                          <p:spTgt spid="75784">
                                            <p:txEl>
                                              <p:pRg st="6" end="6"/>
                                            </p:txEl>
                                          </p:spTgt>
                                        </p:tgtEl>
                                      </p:cBhvr>
                                    </p:animEffect>
                                  </p:childTnLst>
                                </p:cTn>
                              </p:par>
                            </p:childTnLst>
                          </p:cTn>
                        </p:par>
                        <p:par>
                          <p:cTn id="37" fill="hold" nodeType="afterGroup">
                            <p:stCondLst>
                              <p:cond delay="5000"/>
                            </p:stCondLst>
                            <p:childTnLst>
                              <p:par>
                                <p:cTn id="38" presetID="18" presetClass="entr" presetSubtype="6" fill="hold" grpId="0" nodeType="afterEffect">
                                  <p:stCondLst>
                                    <p:cond delay="0"/>
                                  </p:stCondLst>
                                  <p:childTnLst>
                                    <p:set>
                                      <p:cBhvr>
                                        <p:cTn id="39" dur="1" fill="hold">
                                          <p:stCondLst>
                                            <p:cond delay="0"/>
                                          </p:stCondLst>
                                        </p:cTn>
                                        <p:tgtEl>
                                          <p:spTgt spid="75784">
                                            <p:txEl>
                                              <p:pRg st="7" end="7"/>
                                            </p:txEl>
                                          </p:spTgt>
                                        </p:tgtEl>
                                        <p:attrNameLst>
                                          <p:attrName>style.visibility</p:attrName>
                                        </p:attrNameLst>
                                      </p:cBhvr>
                                      <p:to>
                                        <p:strVal val="visible"/>
                                      </p:to>
                                    </p:set>
                                    <p:animEffect transition="in" filter="strips(downRight)">
                                      <p:cBhvr>
                                        <p:cTn id="40" dur="500"/>
                                        <p:tgtEl>
                                          <p:spTgt spid="75784">
                                            <p:txEl>
                                              <p:pRg st="7" end="7"/>
                                            </p:txEl>
                                          </p:spTgt>
                                        </p:tgtEl>
                                      </p:cBhvr>
                                    </p:animEffect>
                                  </p:childTnLst>
                                </p:cTn>
                              </p:par>
                            </p:childTnLst>
                          </p:cTn>
                        </p:par>
                        <p:par>
                          <p:cTn id="41" fill="hold" nodeType="afterGroup">
                            <p:stCondLst>
                              <p:cond delay="5500"/>
                            </p:stCondLst>
                            <p:childTnLst>
                              <p:par>
                                <p:cTn id="42" presetID="18" presetClass="entr" presetSubtype="6" fill="hold" grpId="0" nodeType="afterEffect">
                                  <p:stCondLst>
                                    <p:cond delay="0"/>
                                  </p:stCondLst>
                                  <p:childTnLst>
                                    <p:set>
                                      <p:cBhvr>
                                        <p:cTn id="43" dur="1" fill="hold">
                                          <p:stCondLst>
                                            <p:cond delay="0"/>
                                          </p:stCondLst>
                                        </p:cTn>
                                        <p:tgtEl>
                                          <p:spTgt spid="75784">
                                            <p:txEl>
                                              <p:pRg st="8" end="8"/>
                                            </p:txEl>
                                          </p:spTgt>
                                        </p:tgtEl>
                                        <p:attrNameLst>
                                          <p:attrName>style.visibility</p:attrName>
                                        </p:attrNameLst>
                                      </p:cBhvr>
                                      <p:to>
                                        <p:strVal val="visible"/>
                                      </p:to>
                                    </p:set>
                                    <p:animEffect transition="in" filter="strips(downRight)">
                                      <p:cBhvr>
                                        <p:cTn id="44" dur="500"/>
                                        <p:tgtEl>
                                          <p:spTgt spid="7578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3" grpId="0" autoUpdateAnimBg="0"/>
      <p:bldP spid="75784"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57346" name="Picture 2" descr="ad2 copy">
            <a:extLst>
              <a:ext uri="{FF2B5EF4-FFF2-40B4-BE49-F238E27FC236}">
                <a16:creationId xmlns:a16="http://schemas.microsoft.com/office/drawing/2014/main" id="{853ED850-E55D-4AF4-BBF8-C073728DAD1F}"/>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 Box 6">
            <a:extLst>
              <a:ext uri="{FF2B5EF4-FFF2-40B4-BE49-F238E27FC236}">
                <a16:creationId xmlns:a16="http://schemas.microsoft.com/office/drawing/2014/main" id="{FF7475B1-B130-45DF-A072-5F2F716A54F7}"/>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10F074FA-0E2A-4C36-8440-2D5A6CC134CF}" type="slidenum">
              <a:rPr lang="es-ES" altLang="es-ES"/>
              <a:pPr eaLnBrk="1" hangingPunct="1"/>
              <a:t>25</a:t>
            </a:fld>
            <a:endParaRPr lang="es-ES" altLang="es-ES"/>
          </a:p>
        </p:txBody>
      </p:sp>
      <p:sp>
        <p:nvSpPr>
          <p:cNvPr id="73735" name="Rectangle 7">
            <a:extLst>
              <a:ext uri="{FF2B5EF4-FFF2-40B4-BE49-F238E27FC236}">
                <a16:creationId xmlns:a16="http://schemas.microsoft.com/office/drawing/2014/main" id="{553FF4C9-C7CB-4061-9DE6-8C76AAC19544}"/>
              </a:ext>
            </a:extLst>
          </p:cNvPr>
          <p:cNvSpPr>
            <a:spLocks noGrp="1" noChangeArrowheads="1"/>
          </p:cNvSpPr>
          <p:nvPr>
            <p:ph type="title"/>
          </p:nvPr>
        </p:nvSpPr>
        <p:spPr>
          <a:xfrm>
            <a:off x="762000" y="3810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¿Qué tenemos que tener en cuenta</a:t>
            </a:r>
            <a:br>
              <a:rPr lang="es-ES_tradnl" altLang="es-ES" sz="2400" b="1">
                <a:solidFill>
                  <a:srgbClr val="9F2609"/>
                </a:solidFill>
                <a:effectLst>
                  <a:outerShdw blurRad="38100" dist="38100" dir="2700000" algn="tl">
                    <a:srgbClr val="C0C0C0"/>
                  </a:outerShdw>
                </a:effectLst>
                <a:latin typeface="Verdana" panose="020B0604030504040204" pitchFamily="34" charset="0"/>
              </a:rPr>
            </a:br>
            <a:r>
              <a:rPr lang="es-ES_tradnl" altLang="es-ES" sz="2400" b="1">
                <a:solidFill>
                  <a:srgbClr val="9F2609"/>
                </a:solidFill>
                <a:effectLst>
                  <a:outerShdw blurRad="38100" dist="38100" dir="2700000" algn="tl">
                    <a:srgbClr val="C0C0C0"/>
                  </a:outerShdw>
                </a:effectLst>
                <a:latin typeface="Verdana" panose="020B0604030504040204" pitchFamily="34" charset="0"/>
              </a:rPr>
              <a:t>para lograr un marketing efectivo?</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73736" name="Rectangle 8">
            <a:extLst>
              <a:ext uri="{FF2B5EF4-FFF2-40B4-BE49-F238E27FC236}">
                <a16:creationId xmlns:a16="http://schemas.microsoft.com/office/drawing/2014/main" id="{7E075655-8C5C-402C-94C1-8531C38193FF}"/>
              </a:ext>
            </a:extLst>
          </p:cNvPr>
          <p:cNvSpPr>
            <a:spLocks noChangeArrowheads="1"/>
          </p:cNvSpPr>
          <p:nvPr/>
        </p:nvSpPr>
        <p:spPr bwMode="auto">
          <a:xfrm>
            <a:off x="76200" y="1447800"/>
            <a:ext cx="8915400" cy="838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defRPr/>
            </a:pPr>
            <a:r>
              <a:rPr lang="es-ES_tradnl" altLang="es-ES"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“La gente compra lo que quiere, </a:t>
            </a:r>
          </a:p>
          <a:p>
            <a:pPr algn="ctr" eaLnBrk="1" hangingPunct="1">
              <a:spcBef>
                <a:spcPct val="20000"/>
              </a:spcBef>
              <a:defRPr/>
            </a:pPr>
            <a:r>
              <a:rPr lang="es-ES_tradnl" altLang="es-ES"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y no lo que necesita.”</a:t>
            </a:r>
          </a:p>
        </p:txBody>
      </p:sp>
      <p:sp>
        <p:nvSpPr>
          <p:cNvPr id="73737" name="Rectangle 9">
            <a:extLst>
              <a:ext uri="{FF2B5EF4-FFF2-40B4-BE49-F238E27FC236}">
                <a16:creationId xmlns:a16="http://schemas.microsoft.com/office/drawing/2014/main" id="{8F0F79CE-60FF-46AC-B645-FB01F89CC964}"/>
              </a:ext>
            </a:extLst>
          </p:cNvPr>
          <p:cNvSpPr>
            <a:spLocks noChangeArrowheads="1"/>
          </p:cNvSpPr>
          <p:nvPr/>
        </p:nvSpPr>
        <p:spPr bwMode="auto">
          <a:xfrm>
            <a:off x="838200" y="2743200"/>
            <a:ext cx="7772400" cy="838200"/>
          </a:xfrm>
          <a:prstGeom prst="rect">
            <a:avLst/>
          </a:prstGeom>
          <a:noFill/>
          <a:ln>
            <a:noFill/>
          </a:ln>
          <a:effectLst/>
          <a:extLst>
            <a:ext uri="{909E8E84-426E-40DD-AFC4-6F175D3DCCD1}">
              <a14:hiddenFill xmlns:a14="http://schemas.microsoft.com/office/drawing/2010/main">
                <a:solidFill>
                  <a:srgbClr val="9F260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eaLnBrk="1" hangingPunct="1">
              <a:defRPr/>
            </a:pPr>
            <a:r>
              <a:rPr lang="es-ES_tradnl" altLang="es-ES" b="1">
                <a:solidFill>
                  <a:srgbClr val="9F2609"/>
                </a:solidFill>
                <a:effectLst>
                  <a:outerShdw blurRad="38100" dist="38100" dir="2700000" algn="tl">
                    <a:srgbClr val="C0C0C0"/>
                  </a:outerShdw>
                </a:effectLst>
                <a:latin typeface="Verdana" panose="020B0604030504040204" pitchFamily="34" charset="0"/>
              </a:rPr>
              <a:t>¿Porqué esto es así?</a:t>
            </a:r>
            <a:endParaRPr lang="es-ES" altLang="es-ES" b="1">
              <a:solidFill>
                <a:srgbClr val="9F2609"/>
              </a:solidFill>
              <a:effectLst>
                <a:outerShdw blurRad="38100" dist="38100" dir="2700000" algn="tl">
                  <a:srgbClr val="C0C0C0"/>
                </a:outerShdw>
              </a:effectLst>
              <a:latin typeface="Verdana" panose="020B0604030504040204" pitchFamily="34" charset="0"/>
            </a:endParaRPr>
          </a:p>
        </p:txBody>
      </p:sp>
      <p:sp>
        <p:nvSpPr>
          <p:cNvPr id="73738" name="Rectangle 10">
            <a:extLst>
              <a:ext uri="{FF2B5EF4-FFF2-40B4-BE49-F238E27FC236}">
                <a16:creationId xmlns:a16="http://schemas.microsoft.com/office/drawing/2014/main" id="{68EF9C6D-C652-4095-AF7C-6FCE5987EC2F}"/>
              </a:ext>
            </a:extLst>
          </p:cNvPr>
          <p:cNvSpPr>
            <a:spLocks noChangeArrowheads="1"/>
          </p:cNvSpPr>
          <p:nvPr/>
        </p:nvSpPr>
        <p:spPr bwMode="auto">
          <a:xfrm>
            <a:off x="228600" y="3810000"/>
            <a:ext cx="8915400" cy="838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defRPr/>
            </a:pPr>
            <a:r>
              <a:rPr lang="es-ES_tradnl" altLang="es-ES"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“Porque el 90% de las decisiones</a:t>
            </a:r>
          </a:p>
          <a:p>
            <a:pPr algn="ctr" eaLnBrk="1" hangingPunct="1">
              <a:spcBef>
                <a:spcPct val="20000"/>
              </a:spcBef>
              <a:defRPr/>
            </a:pPr>
            <a:r>
              <a:rPr lang="es-ES_tradnl" altLang="es-ES"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de compra, son emocionales.”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73735"/>
                                        </p:tgtEl>
                                        <p:attrNameLst>
                                          <p:attrName>style.visibility</p:attrName>
                                        </p:attrNameLst>
                                      </p:cBhvr>
                                      <p:to>
                                        <p:strVal val="visible"/>
                                      </p:to>
                                    </p:set>
                                    <p:anim calcmode="lin" valueType="num">
                                      <p:cBhvr>
                                        <p:cTn id="7" dur="500" fill="hold"/>
                                        <p:tgtEl>
                                          <p:spTgt spid="73735"/>
                                        </p:tgtEl>
                                        <p:attrNameLst>
                                          <p:attrName>ppt_w</p:attrName>
                                        </p:attrNameLst>
                                      </p:cBhvr>
                                      <p:tavLst>
                                        <p:tav tm="0">
                                          <p:val>
                                            <p:fltVal val="0"/>
                                          </p:val>
                                        </p:tav>
                                        <p:tav tm="100000">
                                          <p:val>
                                            <p:strVal val="#ppt_w"/>
                                          </p:val>
                                        </p:tav>
                                      </p:tavLst>
                                    </p:anim>
                                    <p:anim calcmode="lin" valueType="num">
                                      <p:cBhvr>
                                        <p:cTn id="8" dur="500" fill="hold"/>
                                        <p:tgtEl>
                                          <p:spTgt spid="73735"/>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73736">
                                            <p:txEl>
                                              <p:pRg st="0" end="0"/>
                                            </p:txEl>
                                          </p:spTgt>
                                        </p:tgtEl>
                                        <p:attrNameLst>
                                          <p:attrName>style.visibility</p:attrName>
                                        </p:attrNameLst>
                                      </p:cBhvr>
                                      <p:to>
                                        <p:strVal val="visible"/>
                                      </p:to>
                                    </p:set>
                                    <p:animEffect transition="in" filter="strips(downRight)">
                                      <p:cBhvr>
                                        <p:cTn id="12" dur="500"/>
                                        <p:tgtEl>
                                          <p:spTgt spid="73736">
                                            <p:txEl>
                                              <p:pRg st="0" end="0"/>
                                            </p:txEl>
                                          </p:spTgt>
                                        </p:tgtEl>
                                      </p:cBhvr>
                                    </p:animEffect>
                                  </p:childTnLst>
                                </p:cTn>
                              </p:par>
                            </p:childTnLst>
                          </p:cTn>
                        </p:par>
                        <p:par>
                          <p:cTn id="13" fill="hold" nodeType="afterGroup">
                            <p:stCondLst>
                              <p:cond delay="2000"/>
                            </p:stCondLst>
                            <p:childTnLst>
                              <p:par>
                                <p:cTn id="14" presetID="18" presetClass="entr" presetSubtype="6" fill="hold" grpId="0" nodeType="afterEffect">
                                  <p:stCondLst>
                                    <p:cond delay="0"/>
                                  </p:stCondLst>
                                  <p:childTnLst>
                                    <p:set>
                                      <p:cBhvr>
                                        <p:cTn id="15" dur="1" fill="hold">
                                          <p:stCondLst>
                                            <p:cond delay="0"/>
                                          </p:stCondLst>
                                        </p:cTn>
                                        <p:tgtEl>
                                          <p:spTgt spid="73736">
                                            <p:txEl>
                                              <p:pRg st="1" end="1"/>
                                            </p:txEl>
                                          </p:spTgt>
                                        </p:tgtEl>
                                        <p:attrNameLst>
                                          <p:attrName>style.visibility</p:attrName>
                                        </p:attrNameLst>
                                      </p:cBhvr>
                                      <p:to>
                                        <p:strVal val="visible"/>
                                      </p:to>
                                    </p:set>
                                    <p:animEffect transition="in" filter="strips(downRight)">
                                      <p:cBhvr>
                                        <p:cTn id="16" dur="500"/>
                                        <p:tgtEl>
                                          <p:spTgt spid="73736">
                                            <p:txEl>
                                              <p:pRg st="1" end="1"/>
                                            </p:txEl>
                                          </p:spTgt>
                                        </p:tgtEl>
                                      </p:cBhvr>
                                    </p:animEffect>
                                  </p:childTnLst>
                                </p:cTn>
                              </p:par>
                            </p:childTnLst>
                          </p:cTn>
                        </p:par>
                        <p:par>
                          <p:cTn id="17" fill="hold" nodeType="afterGroup">
                            <p:stCondLst>
                              <p:cond delay="2500"/>
                            </p:stCondLst>
                            <p:childTnLst>
                              <p:par>
                                <p:cTn id="18" presetID="17" presetClass="entr" presetSubtype="10" fill="hold" grpId="0" nodeType="afterEffect">
                                  <p:stCondLst>
                                    <p:cond delay="1000"/>
                                  </p:stCondLst>
                                  <p:childTnLst>
                                    <p:set>
                                      <p:cBhvr>
                                        <p:cTn id="19" dur="1" fill="hold">
                                          <p:stCondLst>
                                            <p:cond delay="0"/>
                                          </p:stCondLst>
                                        </p:cTn>
                                        <p:tgtEl>
                                          <p:spTgt spid="73737"/>
                                        </p:tgtEl>
                                        <p:attrNameLst>
                                          <p:attrName>style.visibility</p:attrName>
                                        </p:attrNameLst>
                                      </p:cBhvr>
                                      <p:to>
                                        <p:strVal val="visible"/>
                                      </p:to>
                                    </p:set>
                                    <p:anim calcmode="lin" valueType="num">
                                      <p:cBhvr>
                                        <p:cTn id="20" dur="500" fill="hold"/>
                                        <p:tgtEl>
                                          <p:spTgt spid="73737"/>
                                        </p:tgtEl>
                                        <p:attrNameLst>
                                          <p:attrName>ppt_w</p:attrName>
                                        </p:attrNameLst>
                                      </p:cBhvr>
                                      <p:tavLst>
                                        <p:tav tm="0">
                                          <p:val>
                                            <p:fltVal val="0"/>
                                          </p:val>
                                        </p:tav>
                                        <p:tav tm="100000">
                                          <p:val>
                                            <p:strVal val="#ppt_w"/>
                                          </p:val>
                                        </p:tav>
                                      </p:tavLst>
                                    </p:anim>
                                    <p:anim calcmode="lin" valueType="num">
                                      <p:cBhvr>
                                        <p:cTn id="21" dur="500" fill="hold"/>
                                        <p:tgtEl>
                                          <p:spTgt spid="73737"/>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4000"/>
                            </p:stCondLst>
                            <p:childTnLst>
                              <p:par>
                                <p:cTn id="23" presetID="18" presetClass="entr" presetSubtype="6" fill="hold" grpId="0" nodeType="afterEffect">
                                  <p:stCondLst>
                                    <p:cond delay="0"/>
                                  </p:stCondLst>
                                  <p:childTnLst>
                                    <p:set>
                                      <p:cBhvr>
                                        <p:cTn id="24" dur="1" fill="hold">
                                          <p:stCondLst>
                                            <p:cond delay="0"/>
                                          </p:stCondLst>
                                        </p:cTn>
                                        <p:tgtEl>
                                          <p:spTgt spid="73738">
                                            <p:txEl>
                                              <p:pRg st="0" end="0"/>
                                            </p:txEl>
                                          </p:spTgt>
                                        </p:tgtEl>
                                        <p:attrNameLst>
                                          <p:attrName>style.visibility</p:attrName>
                                        </p:attrNameLst>
                                      </p:cBhvr>
                                      <p:to>
                                        <p:strVal val="visible"/>
                                      </p:to>
                                    </p:set>
                                    <p:animEffect transition="in" filter="strips(downRight)">
                                      <p:cBhvr>
                                        <p:cTn id="25" dur="500"/>
                                        <p:tgtEl>
                                          <p:spTgt spid="73738">
                                            <p:txEl>
                                              <p:pRg st="0" end="0"/>
                                            </p:txEl>
                                          </p:spTgt>
                                        </p:tgtEl>
                                      </p:cBhvr>
                                    </p:animEffect>
                                  </p:childTnLst>
                                </p:cTn>
                              </p:par>
                            </p:childTnLst>
                          </p:cTn>
                        </p:par>
                        <p:par>
                          <p:cTn id="26" fill="hold" nodeType="afterGroup">
                            <p:stCondLst>
                              <p:cond delay="4500"/>
                            </p:stCondLst>
                            <p:childTnLst>
                              <p:par>
                                <p:cTn id="27" presetID="18" presetClass="entr" presetSubtype="6" fill="hold" grpId="0" nodeType="afterEffect">
                                  <p:stCondLst>
                                    <p:cond delay="0"/>
                                  </p:stCondLst>
                                  <p:childTnLst>
                                    <p:set>
                                      <p:cBhvr>
                                        <p:cTn id="28" dur="1" fill="hold">
                                          <p:stCondLst>
                                            <p:cond delay="0"/>
                                          </p:stCondLst>
                                        </p:cTn>
                                        <p:tgtEl>
                                          <p:spTgt spid="73738">
                                            <p:txEl>
                                              <p:pRg st="1" end="1"/>
                                            </p:txEl>
                                          </p:spTgt>
                                        </p:tgtEl>
                                        <p:attrNameLst>
                                          <p:attrName>style.visibility</p:attrName>
                                        </p:attrNameLst>
                                      </p:cBhvr>
                                      <p:to>
                                        <p:strVal val="visible"/>
                                      </p:to>
                                    </p:set>
                                    <p:animEffect transition="in" filter="strips(downRight)">
                                      <p:cBhvr>
                                        <p:cTn id="29" dur="500"/>
                                        <p:tgtEl>
                                          <p:spTgt spid="737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5" grpId="0" autoUpdateAnimBg="0"/>
      <p:bldP spid="73736" grpId="0" build="p" autoUpdateAnimBg="0" advAuto="0"/>
      <p:bldP spid="73737" grpId="0" autoUpdateAnimBg="0"/>
      <p:bldP spid="73738"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59394" name="Picture 2" descr="ad2 copy">
            <a:extLst>
              <a:ext uri="{FF2B5EF4-FFF2-40B4-BE49-F238E27FC236}">
                <a16:creationId xmlns:a16="http://schemas.microsoft.com/office/drawing/2014/main" id="{C4B481AC-CBE0-46F9-887B-F8C93E7F8EA8}"/>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6">
            <a:extLst>
              <a:ext uri="{FF2B5EF4-FFF2-40B4-BE49-F238E27FC236}">
                <a16:creationId xmlns:a16="http://schemas.microsoft.com/office/drawing/2014/main" id="{84E73243-6CAE-47D9-83F8-C988A731172C}"/>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B0D7802E-6A8E-4A8B-8E55-02FF057CA726}" type="slidenum">
              <a:rPr lang="es-ES" altLang="es-ES"/>
              <a:pPr eaLnBrk="1" hangingPunct="1"/>
              <a:t>26</a:t>
            </a:fld>
            <a:endParaRPr lang="es-ES" altLang="es-ES"/>
          </a:p>
        </p:txBody>
      </p:sp>
      <p:sp>
        <p:nvSpPr>
          <p:cNvPr id="102407" name="Rectangle 7">
            <a:extLst>
              <a:ext uri="{FF2B5EF4-FFF2-40B4-BE49-F238E27FC236}">
                <a16:creationId xmlns:a16="http://schemas.microsoft.com/office/drawing/2014/main" id="{632E4502-BEBA-41CB-B2B7-504048BD20C2}"/>
              </a:ext>
            </a:extLst>
          </p:cNvPr>
          <p:cNvSpPr>
            <a:spLocks noGrp="1" noChangeArrowheads="1"/>
          </p:cNvSpPr>
          <p:nvPr>
            <p:ph type="title"/>
          </p:nvPr>
        </p:nvSpPr>
        <p:spPr>
          <a:xfrm>
            <a:off x="762000" y="3810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Las comunidades virtuales</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102408" name="Rectangle 8">
            <a:extLst>
              <a:ext uri="{FF2B5EF4-FFF2-40B4-BE49-F238E27FC236}">
                <a16:creationId xmlns:a16="http://schemas.microsoft.com/office/drawing/2014/main" id="{F1CCC29A-85E8-4370-A52C-CAFF8DE73DC4}"/>
              </a:ext>
            </a:extLst>
          </p:cNvPr>
          <p:cNvSpPr>
            <a:spLocks noChangeArrowheads="1"/>
          </p:cNvSpPr>
          <p:nvPr/>
        </p:nvSpPr>
        <p:spPr bwMode="auto">
          <a:xfrm>
            <a:off x="304800" y="836613"/>
            <a:ext cx="8534400" cy="51054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Básicamente las comunidades </a:t>
            </a: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virtuales </a:t>
            </a:r>
            <a:r>
              <a:rPr lang="es-ES"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reúnen personas y/o empresas que tienen algo en común</a:t>
            </a: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y usan Internet como plataforma.</a:t>
            </a:r>
          </a:p>
          <a:p>
            <a:pPr eaLnBrk="1" hangingPunct="1">
              <a:spcBef>
                <a:spcPct val="20000"/>
              </a:spcBef>
              <a:defRPr/>
            </a:pPr>
            <a:endPar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“Fenómeno social reciente, por el cual, un grupo de personas con intereses similares comparten e interactúan con otras en el entorno de la Red desarrollando un sentido de pertenencia y lealtad con la comunidad y persiguiendo ganancias de valor en un sentido amplio.”(Dr. Marcelo Perazolo).”</a:t>
            </a:r>
          </a:p>
          <a:p>
            <a:pPr eaLnBrk="1" hangingPunct="1">
              <a:spcBef>
                <a:spcPct val="20000"/>
              </a:spcBef>
              <a:defRPr/>
            </a:pPr>
            <a:endPar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Las comunidades pueden ser de distintos tipos:</a:t>
            </a:r>
          </a:p>
          <a:p>
            <a:pPr eaLnBrk="1" hangingPunct="1">
              <a:spcBef>
                <a:spcPct val="20000"/>
              </a:spcBef>
              <a:defRPr/>
            </a:pPr>
            <a:endPar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 Geográficas</a:t>
            </a: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 Temáticas</a:t>
            </a: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 Demográficas</a:t>
            </a: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 Por industrias</a:t>
            </a: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 Por funciones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102407"/>
                                        </p:tgtEl>
                                        <p:attrNameLst>
                                          <p:attrName>style.visibility</p:attrName>
                                        </p:attrNameLst>
                                      </p:cBhvr>
                                      <p:to>
                                        <p:strVal val="visible"/>
                                      </p:to>
                                    </p:set>
                                    <p:anim calcmode="lin" valueType="num">
                                      <p:cBhvr>
                                        <p:cTn id="7" dur="500" fill="hold"/>
                                        <p:tgtEl>
                                          <p:spTgt spid="102407"/>
                                        </p:tgtEl>
                                        <p:attrNameLst>
                                          <p:attrName>ppt_w</p:attrName>
                                        </p:attrNameLst>
                                      </p:cBhvr>
                                      <p:tavLst>
                                        <p:tav tm="0">
                                          <p:val>
                                            <p:fltVal val="0"/>
                                          </p:val>
                                        </p:tav>
                                        <p:tav tm="100000">
                                          <p:val>
                                            <p:strVal val="#ppt_w"/>
                                          </p:val>
                                        </p:tav>
                                      </p:tavLst>
                                    </p:anim>
                                    <p:anim calcmode="lin" valueType="num">
                                      <p:cBhvr>
                                        <p:cTn id="8" dur="500" fill="hold"/>
                                        <p:tgtEl>
                                          <p:spTgt spid="102407"/>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102408">
                                            <p:txEl>
                                              <p:pRg st="0" end="0"/>
                                            </p:txEl>
                                          </p:spTgt>
                                        </p:tgtEl>
                                        <p:attrNameLst>
                                          <p:attrName>style.visibility</p:attrName>
                                        </p:attrNameLst>
                                      </p:cBhvr>
                                      <p:to>
                                        <p:strVal val="visible"/>
                                      </p:to>
                                    </p:set>
                                    <p:animEffect transition="in" filter="strips(downRight)">
                                      <p:cBhvr>
                                        <p:cTn id="12" dur="500"/>
                                        <p:tgtEl>
                                          <p:spTgt spid="102408">
                                            <p:txEl>
                                              <p:pRg st="0" end="0"/>
                                            </p:txEl>
                                          </p:spTgt>
                                        </p:tgtEl>
                                      </p:cBhvr>
                                    </p:animEffect>
                                  </p:childTnLst>
                                </p:cTn>
                              </p:par>
                            </p:childTnLst>
                          </p:cTn>
                        </p:par>
                        <p:par>
                          <p:cTn id="13" fill="hold" nodeType="afterGroup">
                            <p:stCondLst>
                              <p:cond delay="2000"/>
                            </p:stCondLst>
                            <p:childTnLst>
                              <p:par>
                                <p:cTn id="14" presetID="18" presetClass="entr" presetSubtype="6" fill="hold" grpId="0" nodeType="afterEffect">
                                  <p:stCondLst>
                                    <p:cond delay="0"/>
                                  </p:stCondLst>
                                  <p:childTnLst>
                                    <p:set>
                                      <p:cBhvr>
                                        <p:cTn id="15" dur="1" fill="hold">
                                          <p:stCondLst>
                                            <p:cond delay="0"/>
                                          </p:stCondLst>
                                        </p:cTn>
                                        <p:tgtEl>
                                          <p:spTgt spid="102408">
                                            <p:txEl>
                                              <p:pRg st="2" end="2"/>
                                            </p:txEl>
                                          </p:spTgt>
                                        </p:tgtEl>
                                        <p:attrNameLst>
                                          <p:attrName>style.visibility</p:attrName>
                                        </p:attrNameLst>
                                      </p:cBhvr>
                                      <p:to>
                                        <p:strVal val="visible"/>
                                      </p:to>
                                    </p:set>
                                    <p:animEffect transition="in" filter="strips(downRight)">
                                      <p:cBhvr>
                                        <p:cTn id="16" dur="500"/>
                                        <p:tgtEl>
                                          <p:spTgt spid="102408">
                                            <p:txEl>
                                              <p:pRg st="2" end="2"/>
                                            </p:txEl>
                                          </p:spTgt>
                                        </p:tgtEl>
                                      </p:cBhvr>
                                    </p:animEffect>
                                  </p:childTnLst>
                                </p:cTn>
                              </p:par>
                            </p:childTnLst>
                          </p:cTn>
                        </p:par>
                        <p:par>
                          <p:cTn id="17" fill="hold" nodeType="afterGroup">
                            <p:stCondLst>
                              <p:cond delay="2500"/>
                            </p:stCondLst>
                            <p:childTnLst>
                              <p:par>
                                <p:cTn id="18" presetID="18" presetClass="entr" presetSubtype="6" fill="hold" grpId="0" nodeType="afterEffect">
                                  <p:stCondLst>
                                    <p:cond delay="0"/>
                                  </p:stCondLst>
                                  <p:childTnLst>
                                    <p:set>
                                      <p:cBhvr>
                                        <p:cTn id="19" dur="1" fill="hold">
                                          <p:stCondLst>
                                            <p:cond delay="0"/>
                                          </p:stCondLst>
                                        </p:cTn>
                                        <p:tgtEl>
                                          <p:spTgt spid="102408">
                                            <p:txEl>
                                              <p:pRg st="4" end="4"/>
                                            </p:txEl>
                                          </p:spTgt>
                                        </p:tgtEl>
                                        <p:attrNameLst>
                                          <p:attrName>style.visibility</p:attrName>
                                        </p:attrNameLst>
                                      </p:cBhvr>
                                      <p:to>
                                        <p:strVal val="visible"/>
                                      </p:to>
                                    </p:set>
                                    <p:animEffect transition="in" filter="strips(downRight)">
                                      <p:cBhvr>
                                        <p:cTn id="20" dur="500"/>
                                        <p:tgtEl>
                                          <p:spTgt spid="102408">
                                            <p:txEl>
                                              <p:pRg st="4" end="4"/>
                                            </p:txEl>
                                          </p:spTgt>
                                        </p:tgtEl>
                                      </p:cBhvr>
                                    </p:animEffect>
                                  </p:childTnLst>
                                </p:cTn>
                              </p:par>
                            </p:childTnLst>
                          </p:cTn>
                        </p:par>
                        <p:par>
                          <p:cTn id="21" fill="hold" nodeType="afterGroup">
                            <p:stCondLst>
                              <p:cond delay="3000"/>
                            </p:stCondLst>
                            <p:childTnLst>
                              <p:par>
                                <p:cTn id="22" presetID="18" presetClass="entr" presetSubtype="6" fill="hold" grpId="0" nodeType="afterEffect">
                                  <p:stCondLst>
                                    <p:cond delay="0"/>
                                  </p:stCondLst>
                                  <p:childTnLst>
                                    <p:set>
                                      <p:cBhvr>
                                        <p:cTn id="23" dur="1" fill="hold">
                                          <p:stCondLst>
                                            <p:cond delay="0"/>
                                          </p:stCondLst>
                                        </p:cTn>
                                        <p:tgtEl>
                                          <p:spTgt spid="102408">
                                            <p:txEl>
                                              <p:pRg st="6" end="6"/>
                                            </p:txEl>
                                          </p:spTgt>
                                        </p:tgtEl>
                                        <p:attrNameLst>
                                          <p:attrName>style.visibility</p:attrName>
                                        </p:attrNameLst>
                                      </p:cBhvr>
                                      <p:to>
                                        <p:strVal val="visible"/>
                                      </p:to>
                                    </p:set>
                                    <p:animEffect transition="in" filter="strips(downRight)">
                                      <p:cBhvr>
                                        <p:cTn id="24" dur="500"/>
                                        <p:tgtEl>
                                          <p:spTgt spid="102408">
                                            <p:txEl>
                                              <p:pRg st="6" end="6"/>
                                            </p:txEl>
                                          </p:spTgt>
                                        </p:tgtEl>
                                      </p:cBhvr>
                                    </p:animEffect>
                                  </p:childTnLst>
                                </p:cTn>
                              </p:par>
                            </p:childTnLst>
                          </p:cTn>
                        </p:par>
                        <p:par>
                          <p:cTn id="25" fill="hold" nodeType="afterGroup">
                            <p:stCondLst>
                              <p:cond delay="3500"/>
                            </p:stCondLst>
                            <p:childTnLst>
                              <p:par>
                                <p:cTn id="26" presetID="18" presetClass="entr" presetSubtype="6" fill="hold" grpId="0" nodeType="afterEffect">
                                  <p:stCondLst>
                                    <p:cond delay="0"/>
                                  </p:stCondLst>
                                  <p:childTnLst>
                                    <p:set>
                                      <p:cBhvr>
                                        <p:cTn id="27" dur="1" fill="hold">
                                          <p:stCondLst>
                                            <p:cond delay="0"/>
                                          </p:stCondLst>
                                        </p:cTn>
                                        <p:tgtEl>
                                          <p:spTgt spid="102408">
                                            <p:txEl>
                                              <p:pRg st="7" end="7"/>
                                            </p:txEl>
                                          </p:spTgt>
                                        </p:tgtEl>
                                        <p:attrNameLst>
                                          <p:attrName>style.visibility</p:attrName>
                                        </p:attrNameLst>
                                      </p:cBhvr>
                                      <p:to>
                                        <p:strVal val="visible"/>
                                      </p:to>
                                    </p:set>
                                    <p:animEffect transition="in" filter="strips(downRight)">
                                      <p:cBhvr>
                                        <p:cTn id="28" dur="500"/>
                                        <p:tgtEl>
                                          <p:spTgt spid="102408">
                                            <p:txEl>
                                              <p:pRg st="7" end="7"/>
                                            </p:txEl>
                                          </p:spTgt>
                                        </p:tgtEl>
                                      </p:cBhvr>
                                    </p:animEffect>
                                  </p:childTnLst>
                                </p:cTn>
                              </p:par>
                            </p:childTnLst>
                          </p:cTn>
                        </p:par>
                        <p:par>
                          <p:cTn id="29" fill="hold" nodeType="afterGroup">
                            <p:stCondLst>
                              <p:cond delay="4000"/>
                            </p:stCondLst>
                            <p:childTnLst>
                              <p:par>
                                <p:cTn id="30" presetID="18" presetClass="entr" presetSubtype="6" fill="hold" grpId="0" nodeType="afterEffect">
                                  <p:stCondLst>
                                    <p:cond delay="0"/>
                                  </p:stCondLst>
                                  <p:childTnLst>
                                    <p:set>
                                      <p:cBhvr>
                                        <p:cTn id="31" dur="1" fill="hold">
                                          <p:stCondLst>
                                            <p:cond delay="0"/>
                                          </p:stCondLst>
                                        </p:cTn>
                                        <p:tgtEl>
                                          <p:spTgt spid="102408">
                                            <p:txEl>
                                              <p:pRg st="8" end="8"/>
                                            </p:txEl>
                                          </p:spTgt>
                                        </p:tgtEl>
                                        <p:attrNameLst>
                                          <p:attrName>style.visibility</p:attrName>
                                        </p:attrNameLst>
                                      </p:cBhvr>
                                      <p:to>
                                        <p:strVal val="visible"/>
                                      </p:to>
                                    </p:set>
                                    <p:animEffect transition="in" filter="strips(downRight)">
                                      <p:cBhvr>
                                        <p:cTn id="32" dur="500"/>
                                        <p:tgtEl>
                                          <p:spTgt spid="102408">
                                            <p:txEl>
                                              <p:pRg st="8" end="8"/>
                                            </p:txEl>
                                          </p:spTgt>
                                        </p:tgtEl>
                                      </p:cBhvr>
                                    </p:animEffect>
                                  </p:childTnLst>
                                </p:cTn>
                              </p:par>
                            </p:childTnLst>
                          </p:cTn>
                        </p:par>
                        <p:par>
                          <p:cTn id="33" fill="hold" nodeType="afterGroup">
                            <p:stCondLst>
                              <p:cond delay="4500"/>
                            </p:stCondLst>
                            <p:childTnLst>
                              <p:par>
                                <p:cTn id="34" presetID="18" presetClass="entr" presetSubtype="6" fill="hold" grpId="0" nodeType="afterEffect">
                                  <p:stCondLst>
                                    <p:cond delay="0"/>
                                  </p:stCondLst>
                                  <p:childTnLst>
                                    <p:set>
                                      <p:cBhvr>
                                        <p:cTn id="35" dur="1" fill="hold">
                                          <p:stCondLst>
                                            <p:cond delay="0"/>
                                          </p:stCondLst>
                                        </p:cTn>
                                        <p:tgtEl>
                                          <p:spTgt spid="102408">
                                            <p:txEl>
                                              <p:pRg st="9" end="9"/>
                                            </p:txEl>
                                          </p:spTgt>
                                        </p:tgtEl>
                                        <p:attrNameLst>
                                          <p:attrName>style.visibility</p:attrName>
                                        </p:attrNameLst>
                                      </p:cBhvr>
                                      <p:to>
                                        <p:strVal val="visible"/>
                                      </p:to>
                                    </p:set>
                                    <p:animEffect transition="in" filter="strips(downRight)">
                                      <p:cBhvr>
                                        <p:cTn id="36" dur="500"/>
                                        <p:tgtEl>
                                          <p:spTgt spid="102408">
                                            <p:txEl>
                                              <p:pRg st="9" end="9"/>
                                            </p:txEl>
                                          </p:spTgt>
                                        </p:tgtEl>
                                      </p:cBhvr>
                                    </p:animEffect>
                                  </p:childTnLst>
                                </p:cTn>
                              </p:par>
                            </p:childTnLst>
                          </p:cTn>
                        </p:par>
                        <p:par>
                          <p:cTn id="37" fill="hold" nodeType="afterGroup">
                            <p:stCondLst>
                              <p:cond delay="5000"/>
                            </p:stCondLst>
                            <p:childTnLst>
                              <p:par>
                                <p:cTn id="38" presetID="18" presetClass="entr" presetSubtype="6" fill="hold" grpId="0" nodeType="afterEffect">
                                  <p:stCondLst>
                                    <p:cond delay="0"/>
                                  </p:stCondLst>
                                  <p:childTnLst>
                                    <p:set>
                                      <p:cBhvr>
                                        <p:cTn id="39" dur="1" fill="hold">
                                          <p:stCondLst>
                                            <p:cond delay="0"/>
                                          </p:stCondLst>
                                        </p:cTn>
                                        <p:tgtEl>
                                          <p:spTgt spid="102408">
                                            <p:txEl>
                                              <p:pRg st="10" end="10"/>
                                            </p:txEl>
                                          </p:spTgt>
                                        </p:tgtEl>
                                        <p:attrNameLst>
                                          <p:attrName>style.visibility</p:attrName>
                                        </p:attrNameLst>
                                      </p:cBhvr>
                                      <p:to>
                                        <p:strVal val="visible"/>
                                      </p:to>
                                    </p:set>
                                    <p:animEffect transition="in" filter="strips(downRight)">
                                      <p:cBhvr>
                                        <p:cTn id="40" dur="500"/>
                                        <p:tgtEl>
                                          <p:spTgt spid="10240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7" grpId="0" autoUpdateAnimBg="0"/>
      <p:bldP spid="102408"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1442" name="Picture 1026" descr="ad2 copy">
            <a:extLst>
              <a:ext uri="{FF2B5EF4-FFF2-40B4-BE49-F238E27FC236}">
                <a16:creationId xmlns:a16="http://schemas.microsoft.com/office/drawing/2014/main" id="{3F1699BA-BC54-4BFA-90B4-BEE0E85FAB15}"/>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 Box 1030">
            <a:extLst>
              <a:ext uri="{FF2B5EF4-FFF2-40B4-BE49-F238E27FC236}">
                <a16:creationId xmlns:a16="http://schemas.microsoft.com/office/drawing/2014/main" id="{DA8E4329-3EBA-43DA-BD9B-BB618C6894BD}"/>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58D9851F-9FD2-4EB3-9647-189FBE904EF4}" type="slidenum">
              <a:rPr lang="es-ES" altLang="es-ES"/>
              <a:pPr eaLnBrk="1" hangingPunct="1"/>
              <a:t>27</a:t>
            </a:fld>
            <a:endParaRPr lang="es-ES" altLang="es-ES"/>
          </a:p>
        </p:txBody>
      </p:sp>
      <p:sp>
        <p:nvSpPr>
          <p:cNvPr id="104455" name="Rectangle 1031">
            <a:extLst>
              <a:ext uri="{FF2B5EF4-FFF2-40B4-BE49-F238E27FC236}">
                <a16:creationId xmlns:a16="http://schemas.microsoft.com/office/drawing/2014/main" id="{14251CD6-841A-4FC9-93E6-B5A89D632571}"/>
              </a:ext>
            </a:extLst>
          </p:cNvPr>
          <p:cNvSpPr>
            <a:spLocks noGrp="1" noChangeArrowheads="1"/>
          </p:cNvSpPr>
          <p:nvPr>
            <p:ph type="title"/>
          </p:nvPr>
        </p:nvSpPr>
        <p:spPr>
          <a:xfrm>
            <a:off x="762000" y="381000"/>
            <a:ext cx="7772400" cy="533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Las comunidades virtuales</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104456" name="Rectangle 1032">
            <a:extLst>
              <a:ext uri="{FF2B5EF4-FFF2-40B4-BE49-F238E27FC236}">
                <a16:creationId xmlns:a16="http://schemas.microsoft.com/office/drawing/2014/main" id="{00806F2F-2A58-4489-9407-86E05A81F3F7}"/>
              </a:ext>
            </a:extLst>
          </p:cNvPr>
          <p:cNvSpPr>
            <a:spLocks noChangeArrowheads="1"/>
          </p:cNvSpPr>
          <p:nvPr/>
        </p:nvSpPr>
        <p:spPr bwMode="auto">
          <a:xfrm>
            <a:off x="304800" y="1219200"/>
            <a:ext cx="8534400" cy="4648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Beneficios y fortalezas de las comunidades virtuales:</a:t>
            </a: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 Para los miembros:</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Enfoque distintivo, facil de aprender, organiza el caos de la    información.</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Integra contenidos con comunicación.</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Obtiene valor en sentido amplio (incluso comercial).</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Aprovecha información y contenidos de sus pares.</a:t>
            </a:r>
          </a:p>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b) Para el organizador/vendedor:</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Reduce el costo de búsqueda de interesados/clientes.</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Incrementa la propensión de compra.</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Permite conocer mejor al cliente o target.</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Reduce inversiones en instalaciones físicas.</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Mayor alcance geográfico.</a:t>
            </a:r>
          </a:p>
          <a:p>
            <a:pPr eaLnBrk="1" hangingPunct="1">
              <a:spcBef>
                <a:spcPct val="20000"/>
              </a:spcBef>
              <a:buFontTx/>
              <a:buChar char="•"/>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Reduce intermediarios.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104455"/>
                                        </p:tgtEl>
                                        <p:attrNameLst>
                                          <p:attrName>style.visibility</p:attrName>
                                        </p:attrNameLst>
                                      </p:cBhvr>
                                      <p:to>
                                        <p:strVal val="visible"/>
                                      </p:to>
                                    </p:set>
                                    <p:anim calcmode="lin" valueType="num">
                                      <p:cBhvr>
                                        <p:cTn id="7" dur="500" fill="hold"/>
                                        <p:tgtEl>
                                          <p:spTgt spid="104455"/>
                                        </p:tgtEl>
                                        <p:attrNameLst>
                                          <p:attrName>ppt_w</p:attrName>
                                        </p:attrNameLst>
                                      </p:cBhvr>
                                      <p:tavLst>
                                        <p:tav tm="0">
                                          <p:val>
                                            <p:fltVal val="0"/>
                                          </p:val>
                                        </p:tav>
                                        <p:tav tm="100000">
                                          <p:val>
                                            <p:strVal val="#ppt_w"/>
                                          </p:val>
                                        </p:tav>
                                      </p:tavLst>
                                    </p:anim>
                                    <p:anim calcmode="lin" valueType="num">
                                      <p:cBhvr>
                                        <p:cTn id="8" dur="500" fill="hold"/>
                                        <p:tgtEl>
                                          <p:spTgt spid="104455"/>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104456">
                                            <p:txEl>
                                              <p:pRg st="0" end="0"/>
                                            </p:txEl>
                                          </p:spTgt>
                                        </p:tgtEl>
                                        <p:attrNameLst>
                                          <p:attrName>style.visibility</p:attrName>
                                        </p:attrNameLst>
                                      </p:cBhvr>
                                      <p:to>
                                        <p:strVal val="visible"/>
                                      </p:to>
                                    </p:set>
                                    <p:animEffect transition="in" filter="strips(downRight)">
                                      <p:cBhvr>
                                        <p:cTn id="12" dur="500"/>
                                        <p:tgtEl>
                                          <p:spTgt spid="104456">
                                            <p:txEl>
                                              <p:pRg st="0" end="0"/>
                                            </p:txEl>
                                          </p:spTgt>
                                        </p:tgtEl>
                                      </p:cBhvr>
                                    </p:animEffect>
                                  </p:childTnLst>
                                </p:cTn>
                              </p:par>
                            </p:childTnLst>
                          </p:cTn>
                        </p:par>
                        <p:par>
                          <p:cTn id="13" fill="hold" nodeType="afterGroup">
                            <p:stCondLst>
                              <p:cond delay="2000"/>
                            </p:stCondLst>
                            <p:childTnLst>
                              <p:par>
                                <p:cTn id="14" presetID="18" presetClass="entr" presetSubtype="6" fill="hold" grpId="0" nodeType="afterEffect">
                                  <p:stCondLst>
                                    <p:cond delay="0"/>
                                  </p:stCondLst>
                                  <p:childTnLst>
                                    <p:set>
                                      <p:cBhvr>
                                        <p:cTn id="15" dur="1" fill="hold">
                                          <p:stCondLst>
                                            <p:cond delay="0"/>
                                          </p:stCondLst>
                                        </p:cTn>
                                        <p:tgtEl>
                                          <p:spTgt spid="104456">
                                            <p:txEl>
                                              <p:pRg st="1" end="1"/>
                                            </p:txEl>
                                          </p:spTgt>
                                        </p:tgtEl>
                                        <p:attrNameLst>
                                          <p:attrName>style.visibility</p:attrName>
                                        </p:attrNameLst>
                                      </p:cBhvr>
                                      <p:to>
                                        <p:strVal val="visible"/>
                                      </p:to>
                                    </p:set>
                                    <p:animEffect transition="in" filter="strips(downRight)">
                                      <p:cBhvr>
                                        <p:cTn id="16" dur="500"/>
                                        <p:tgtEl>
                                          <p:spTgt spid="104456">
                                            <p:txEl>
                                              <p:pRg st="1" end="1"/>
                                            </p:txEl>
                                          </p:spTgt>
                                        </p:tgtEl>
                                      </p:cBhvr>
                                    </p:animEffect>
                                  </p:childTnLst>
                                </p:cTn>
                              </p:par>
                            </p:childTnLst>
                          </p:cTn>
                        </p:par>
                        <p:par>
                          <p:cTn id="17" fill="hold" nodeType="afterGroup">
                            <p:stCondLst>
                              <p:cond delay="2500"/>
                            </p:stCondLst>
                            <p:childTnLst>
                              <p:par>
                                <p:cTn id="18" presetID="18" presetClass="entr" presetSubtype="6" fill="hold" grpId="0" nodeType="afterEffect">
                                  <p:stCondLst>
                                    <p:cond delay="0"/>
                                  </p:stCondLst>
                                  <p:childTnLst>
                                    <p:set>
                                      <p:cBhvr>
                                        <p:cTn id="19" dur="1" fill="hold">
                                          <p:stCondLst>
                                            <p:cond delay="0"/>
                                          </p:stCondLst>
                                        </p:cTn>
                                        <p:tgtEl>
                                          <p:spTgt spid="104456">
                                            <p:txEl>
                                              <p:pRg st="2" end="2"/>
                                            </p:txEl>
                                          </p:spTgt>
                                        </p:tgtEl>
                                        <p:attrNameLst>
                                          <p:attrName>style.visibility</p:attrName>
                                        </p:attrNameLst>
                                      </p:cBhvr>
                                      <p:to>
                                        <p:strVal val="visible"/>
                                      </p:to>
                                    </p:set>
                                    <p:animEffect transition="in" filter="strips(downRight)">
                                      <p:cBhvr>
                                        <p:cTn id="20" dur="500"/>
                                        <p:tgtEl>
                                          <p:spTgt spid="104456">
                                            <p:txEl>
                                              <p:pRg st="2" end="2"/>
                                            </p:txEl>
                                          </p:spTgt>
                                        </p:tgtEl>
                                      </p:cBhvr>
                                    </p:animEffect>
                                  </p:childTnLst>
                                </p:cTn>
                              </p:par>
                            </p:childTnLst>
                          </p:cTn>
                        </p:par>
                        <p:par>
                          <p:cTn id="21" fill="hold" nodeType="afterGroup">
                            <p:stCondLst>
                              <p:cond delay="3000"/>
                            </p:stCondLst>
                            <p:childTnLst>
                              <p:par>
                                <p:cTn id="22" presetID="18" presetClass="entr" presetSubtype="6" fill="hold" grpId="0" nodeType="afterEffect">
                                  <p:stCondLst>
                                    <p:cond delay="0"/>
                                  </p:stCondLst>
                                  <p:childTnLst>
                                    <p:set>
                                      <p:cBhvr>
                                        <p:cTn id="23" dur="1" fill="hold">
                                          <p:stCondLst>
                                            <p:cond delay="0"/>
                                          </p:stCondLst>
                                        </p:cTn>
                                        <p:tgtEl>
                                          <p:spTgt spid="104456">
                                            <p:txEl>
                                              <p:pRg st="3" end="3"/>
                                            </p:txEl>
                                          </p:spTgt>
                                        </p:tgtEl>
                                        <p:attrNameLst>
                                          <p:attrName>style.visibility</p:attrName>
                                        </p:attrNameLst>
                                      </p:cBhvr>
                                      <p:to>
                                        <p:strVal val="visible"/>
                                      </p:to>
                                    </p:set>
                                    <p:animEffect transition="in" filter="strips(downRight)">
                                      <p:cBhvr>
                                        <p:cTn id="24" dur="500"/>
                                        <p:tgtEl>
                                          <p:spTgt spid="104456">
                                            <p:txEl>
                                              <p:pRg st="3" end="3"/>
                                            </p:txEl>
                                          </p:spTgt>
                                        </p:tgtEl>
                                      </p:cBhvr>
                                    </p:animEffect>
                                  </p:childTnLst>
                                </p:cTn>
                              </p:par>
                            </p:childTnLst>
                          </p:cTn>
                        </p:par>
                        <p:par>
                          <p:cTn id="25" fill="hold" nodeType="afterGroup">
                            <p:stCondLst>
                              <p:cond delay="3500"/>
                            </p:stCondLst>
                            <p:childTnLst>
                              <p:par>
                                <p:cTn id="26" presetID="18" presetClass="entr" presetSubtype="6" fill="hold" grpId="0" nodeType="afterEffect">
                                  <p:stCondLst>
                                    <p:cond delay="0"/>
                                  </p:stCondLst>
                                  <p:childTnLst>
                                    <p:set>
                                      <p:cBhvr>
                                        <p:cTn id="27" dur="1" fill="hold">
                                          <p:stCondLst>
                                            <p:cond delay="0"/>
                                          </p:stCondLst>
                                        </p:cTn>
                                        <p:tgtEl>
                                          <p:spTgt spid="104456">
                                            <p:txEl>
                                              <p:pRg st="4" end="4"/>
                                            </p:txEl>
                                          </p:spTgt>
                                        </p:tgtEl>
                                        <p:attrNameLst>
                                          <p:attrName>style.visibility</p:attrName>
                                        </p:attrNameLst>
                                      </p:cBhvr>
                                      <p:to>
                                        <p:strVal val="visible"/>
                                      </p:to>
                                    </p:set>
                                    <p:animEffect transition="in" filter="strips(downRight)">
                                      <p:cBhvr>
                                        <p:cTn id="28" dur="500"/>
                                        <p:tgtEl>
                                          <p:spTgt spid="104456">
                                            <p:txEl>
                                              <p:pRg st="4" end="4"/>
                                            </p:txEl>
                                          </p:spTgt>
                                        </p:tgtEl>
                                      </p:cBhvr>
                                    </p:animEffect>
                                  </p:childTnLst>
                                </p:cTn>
                              </p:par>
                            </p:childTnLst>
                          </p:cTn>
                        </p:par>
                        <p:par>
                          <p:cTn id="29" fill="hold" nodeType="afterGroup">
                            <p:stCondLst>
                              <p:cond delay="4000"/>
                            </p:stCondLst>
                            <p:childTnLst>
                              <p:par>
                                <p:cTn id="30" presetID="18" presetClass="entr" presetSubtype="6" fill="hold" grpId="0" nodeType="afterEffect">
                                  <p:stCondLst>
                                    <p:cond delay="0"/>
                                  </p:stCondLst>
                                  <p:childTnLst>
                                    <p:set>
                                      <p:cBhvr>
                                        <p:cTn id="31" dur="1" fill="hold">
                                          <p:stCondLst>
                                            <p:cond delay="0"/>
                                          </p:stCondLst>
                                        </p:cTn>
                                        <p:tgtEl>
                                          <p:spTgt spid="104456">
                                            <p:txEl>
                                              <p:pRg st="5" end="5"/>
                                            </p:txEl>
                                          </p:spTgt>
                                        </p:tgtEl>
                                        <p:attrNameLst>
                                          <p:attrName>style.visibility</p:attrName>
                                        </p:attrNameLst>
                                      </p:cBhvr>
                                      <p:to>
                                        <p:strVal val="visible"/>
                                      </p:to>
                                    </p:set>
                                    <p:animEffect transition="in" filter="strips(downRight)">
                                      <p:cBhvr>
                                        <p:cTn id="32" dur="500"/>
                                        <p:tgtEl>
                                          <p:spTgt spid="104456">
                                            <p:txEl>
                                              <p:pRg st="5" end="5"/>
                                            </p:txEl>
                                          </p:spTgt>
                                        </p:tgtEl>
                                      </p:cBhvr>
                                    </p:animEffect>
                                  </p:childTnLst>
                                </p:cTn>
                              </p:par>
                            </p:childTnLst>
                          </p:cTn>
                        </p:par>
                        <p:par>
                          <p:cTn id="33" fill="hold" nodeType="afterGroup">
                            <p:stCondLst>
                              <p:cond delay="4500"/>
                            </p:stCondLst>
                            <p:childTnLst>
                              <p:par>
                                <p:cTn id="34" presetID="18" presetClass="entr" presetSubtype="6" fill="hold" grpId="0" nodeType="afterEffect">
                                  <p:stCondLst>
                                    <p:cond delay="0"/>
                                  </p:stCondLst>
                                  <p:childTnLst>
                                    <p:set>
                                      <p:cBhvr>
                                        <p:cTn id="35" dur="1" fill="hold">
                                          <p:stCondLst>
                                            <p:cond delay="0"/>
                                          </p:stCondLst>
                                        </p:cTn>
                                        <p:tgtEl>
                                          <p:spTgt spid="104456">
                                            <p:txEl>
                                              <p:pRg st="6" end="6"/>
                                            </p:txEl>
                                          </p:spTgt>
                                        </p:tgtEl>
                                        <p:attrNameLst>
                                          <p:attrName>style.visibility</p:attrName>
                                        </p:attrNameLst>
                                      </p:cBhvr>
                                      <p:to>
                                        <p:strVal val="visible"/>
                                      </p:to>
                                    </p:set>
                                    <p:animEffect transition="in" filter="strips(downRight)">
                                      <p:cBhvr>
                                        <p:cTn id="36" dur="500"/>
                                        <p:tgtEl>
                                          <p:spTgt spid="104456">
                                            <p:txEl>
                                              <p:pRg st="6" end="6"/>
                                            </p:txEl>
                                          </p:spTgt>
                                        </p:tgtEl>
                                      </p:cBhvr>
                                    </p:animEffect>
                                  </p:childTnLst>
                                </p:cTn>
                              </p:par>
                            </p:childTnLst>
                          </p:cTn>
                        </p:par>
                        <p:par>
                          <p:cTn id="37" fill="hold" nodeType="afterGroup">
                            <p:stCondLst>
                              <p:cond delay="5000"/>
                            </p:stCondLst>
                            <p:childTnLst>
                              <p:par>
                                <p:cTn id="38" presetID="18" presetClass="entr" presetSubtype="6" fill="hold" grpId="0" nodeType="afterEffect">
                                  <p:stCondLst>
                                    <p:cond delay="0"/>
                                  </p:stCondLst>
                                  <p:childTnLst>
                                    <p:set>
                                      <p:cBhvr>
                                        <p:cTn id="39" dur="1" fill="hold">
                                          <p:stCondLst>
                                            <p:cond delay="0"/>
                                          </p:stCondLst>
                                        </p:cTn>
                                        <p:tgtEl>
                                          <p:spTgt spid="104456">
                                            <p:txEl>
                                              <p:pRg st="7" end="7"/>
                                            </p:txEl>
                                          </p:spTgt>
                                        </p:tgtEl>
                                        <p:attrNameLst>
                                          <p:attrName>style.visibility</p:attrName>
                                        </p:attrNameLst>
                                      </p:cBhvr>
                                      <p:to>
                                        <p:strVal val="visible"/>
                                      </p:to>
                                    </p:set>
                                    <p:animEffect transition="in" filter="strips(downRight)">
                                      <p:cBhvr>
                                        <p:cTn id="40" dur="500"/>
                                        <p:tgtEl>
                                          <p:spTgt spid="104456">
                                            <p:txEl>
                                              <p:pRg st="7" end="7"/>
                                            </p:txEl>
                                          </p:spTgt>
                                        </p:tgtEl>
                                      </p:cBhvr>
                                    </p:animEffect>
                                  </p:childTnLst>
                                </p:cTn>
                              </p:par>
                            </p:childTnLst>
                          </p:cTn>
                        </p:par>
                        <p:par>
                          <p:cTn id="41" fill="hold" nodeType="afterGroup">
                            <p:stCondLst>
                              <p:cond delay="5500"/>
                            </p:stCondLst>
                            <p:childTnLst>
                              <p:par>
                                <p:cTn id="42" presetID="18" presetClass="entr" presetSubtype="6" fill="hold" grpId="0" nodeType="afterEffect">
                                  <p:stCondLst>
                                    <p:cond delay="0"/>
                                  </p:stCondLst>
                                  <p:childTnLst>
                                    <p:set>
                                      <p:cBhvr>
                                        <p:cTn id="43" dur="1" fill="hold">
                                          <p:stCondLst>
                                            <p:cond delay="0"/>
                                          </p:stCondLst>
                                        </p:cTn>
                                        <p:tgtEl>
                                          <p:spTgt spid="104456">
                                            <p:txEl>
                                              <p:pRg st="8" end="8"/>
                                            </p:txEl>
                                          </p:spTgt>
                                        </p:tgtEl>
                                        <p:attrNameLst>
                                          <p:attrName>style.visibility</p:attrName>
                                        </p:attrNameLst>
                                      </p:cBhvr>
                                      <p:to>
                                        <p:strVal val="visible"/>
                                      </p:to>
                                    </p:set>
                                    <p:animEffect transition="in" filter="strips(downRight)">
                                      <p:cBhvr>
                                        <p:cTn id="44" dur="500"/>
                                        <p:tgtEl>
                                          <p:spTgt spid="104456">
                                            <p:txEl>
                                              <p:pRg st="8" end="8"/>
                                            </p:txEl>
                                          </p:spTgt>
                                        </p:tgtEl>
                                      </p:cBhvr>
                                    </p:animEffect>
                                  </p:childTnLst>
                                </p:cTn>
                              </p:par>
                            </p:childTnLst>
                          </p:cTn>
                        </p:par>
                        <p:par>
                          <p:cTn id="45" fill="hold" nodeType="afterGroup">
                            <p:stCondLst>
                              <p:cond delay="6000"/>
                            </p:stCondLst>
                            <p:childTnLst>
                              <p:par>
                                <p:cTn id="46" presetID="18" presetClass="entr" presetSubtype="6" fill="hold" grpId="0" nodeType="afterEffect">
                                  <p:stCondLst>
                                    <p:cond delay="0"/>
                                  </p:stCondLst>
                                  <p:childTnLst>
                                    <p:set>
                                      <p:cBhvr>
                                        <p:cTn id="47" dur="1" fill="hold">
                                          <p:stCondLst>
                                            <p:cond delay="0"/>
                                          </p:stCondLst>
                                        </p:cTn>
                                        <p:tgtEl>
                                          <p:spTgt spid="104456">
                                            <p:txEl>
                                              <p:pRg st="9" end="9"/>
                                            </p:txEl>
                                          </p:spTgt>
                                        </p:tgtEl>
                                        <p:attrNameLst>
                                          <p:attrName>style.visibility</p:attrName>
                                        </p:attrNameLst>
                                      </p:cBhvr>
                                      <p:to>
                                        <p:strVal val="visible"/>
                                      </p:to>
                                    </p:set>
                                    <p:animEffect transition="in" filter="strips(downRight)">
                                      <p:cBhvr>
                                        <p:cTn id="48" dur="500"/>
                                        <p:tgtEl>
                                          <p:spTgt spid="104456">
                                            <p:txEl>
                                              <p:pRg st="9" end="9"/>
                                            </p:txEl>
                                          </p:spTgt>
                                        </p:tgtEl>
                                      </p:cBhvr>
                                    </p:animEffect>
                                  </p:childTnLst>
                                </p:cTn>
                              </p:par>
                            </p:childTnLst>
                          </p:cTn>
                        </p:par>
                        <p:par>
                          <p:cTn id="49" fill="hold" nodeType="afterGroup">
                            <p:stCondLst>
                              <p:cond delay="6500"/>
                            </p:stCondLst>
                            <p:childTnLst>
                              <p:par>
                                <p:cTn id="50" presetID="18" presetClass="entr" presetSubtype="6" fill="hold" grpId="0" nodeType="afterEffect">
                                  <p:stCondLst>
                                    <p:cond delay="0"/>
                                  </p:stCondLst>
                                  <p:childTnLst>
                                    <p:set>
                                      <p:cBhvr>
                                        <p:cTn id="51" dur="1" fill="hold">
                                          <p:stCondLst>
                                            <p:cond delay="0"/>
                                          </p:stCondLst>
                                        </p:cTn>
                                        <p:tgtEl>
                                          <p:spTgt spid="104456">
                                            <p:txEl>
                                              <p:pRg st="10" end="10"/>
                                            </p:txEl>
                                          </p:spTgt>
                                        </p:tgtEl>
                                        <p:attrNameLst>
                                          <p:attrName>style.visibility</p:attrName>
                                        </p:attrNameLst>
                                      </p:cBhvr>
                                      <p:to>
                                        <p:strVal val="visible"/>
                                      </p:to>
                                    </p:set>
                                    <p:animEffect transition="in" filter="strips(downRight)">
                                      <p:cBhvr>
                                        <p:cTn id="52" dur="500"/>
                                        <p:tgtEl>
                                          <p:spTgt spid="104456">
                                            <p:txEl>
                                              <p:pRg st="10" end="10"/>
                                            </p:txEl>
                                          </p:spTgt>
                                        </p:tgtEl>
                                      </p:cBhvr>
                                    </p:animEffect>
                                  </p:childTnLst>
                                </p:cTn>
                              </p:par>
                            </p:childTnLst>
                          </p:cTn>
                        </p:par>
                        <p:par>
                          <p:cTn id="53" fill="hold" nodeType="afterGroup">
                            <p:stCondLst>
                              <p:cond delay="7000"/>
                            </p:stCondLst>
                            <p:childTnLst>
                              <p:par>
                                <p:cTn id="54" presetID="18" presetClass="entr" presetSubtype="6" fill="hold" grpId="0" nodeType="afterEffect">
                                  <p:stCondLst>
                                    <p:cond delay="0"/>
                                  </p:stCondLst>
                                  <p:childTnLst>
                                    <p:set>
                                      <p:cBhvr>
                                        <p:cTn id="55" dur="1" fill="hold">
                                          <p:stCondLst>
                                            <p:cond delay="0"/>
                                          </p:stCondLst>
                                        </p:cTn>
                                        <p:tgtEl>
                                          <p:spTgt spid="104456">
                                            <p:txEl>
                                              <p:pRg st="11" end="11"/>
                                            </p:txEl>
                                          </p:spTgt>
                                        </p:tgtEl>
                                        <p:attrNameLst>
                                          <p:attrName>style.visibility</p:attrName>
                                        </p:attrNameLst>
                                      </p:cBhvr>
                                      <p:to>
                                        <p:strVal val="visible"/>
                                      </p:to>
                                    </p:set>
                                    <p:animEffect transition="in" filter="strips(downRight)">
                                      <p:cBhvr>
                                        <p:cTn id="56" dur="500"/>
                                        <p:tgtEl>
                                          <p:spTgt spid="104456">
                                            <p:txEl>
                                              <p:pRg st="11" end="11"/>
                                            </p:txEl>
                                          </p:spTgt>
                                        </p:tgtEl>
                                      </p:cBhvr>
                                    </p:animEffect>
                                  </p:childTnLst>
                                </p:cTn>
                              </p:par>
                            </p:childTnLst>
                          </p:cTn>
                        </p:par>
                        <p:par>
                          <p:cTn id="57" fill="hold" nodeType="afterGroup">
                            <p:stCondLst>
                              <p:cond delay="7500"/>
                            </p:stCondLst>
                            <p:childTnLst>
                              <p:par>
                                <p:cTn id="58" presetID="18" presetClass="entr" presetSubtype="6" fill="hold" grpId="0" nodeType="afterEffect">
                                  <p:stCondLst>
                                    <p:cond delay="0"/>
                                  </p:stCondLst>
                                  <p:childTnLst>
                                    <p:set>
                                      <p:cBhvr>
                                        <p:cTn id="59" dur="1" fill="hold">
                                          <p:stCondLst>
                                            <p:cond delay="0"/>
                                          </p:stCondLst>
                                        </p:cTn>
                                        <p:tgtEl>
                                          <p:spTgt spid="104456">
                                            <p:txEl>
                                              <p:pRg st="12" end="12"/>
                                            </p:txEl>
                                          </p:spTgt>
                                        </p:tgtEl>
                                        <p:attrNameLst>
                                          <p:attrName>style.visibility</p:attrName>
                                        </p:attrNameLst>
                                      </p:cBhvr>
                                      <p:to>
                                        <p:strVal val="visible"/>
                                      </p:to>
                                    </p:set>
                                    <p:animEffect transition="in" filter="strips(downRight)">
                                      <p:cBhvr>
                                        <p:cTn id="60" dur="500"/>
                                        <p:tgtEl>
                                          <p:spTgt spid="10445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5" grpId="0" autoUpdateAnimBg="0"/>
      <p:bldP spid="104456"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3490" name="Picture 1026" descr="ad2 copy">
            <a:extLst>
              <a:ext uri="{FF2B5EF4-FFF2-40B4-BE49-F238E27FC236}">
                <a16:creationId xmlns:a16="http://schemas.microsoft.com/office/drawing/2014/main" id="{439E19BE-1A15-494E-A778-4570884B8BDF}"/>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 Box 1030">
            <a:extLst>
              <a:ext uri="{FF2B5EF4-FFF2-40B4-BE49-F238E27FC236}">
                <a16:creationId xmlns:a16="http://schemas.microsoft.com/office/drawing/2014/main" id="{019398C0-E851-4779-8093-17B1616A468E}"/>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A1CDAD1C-1E33-4BE2-900E-F111A277EFE9}" type="slidenum">
              <a:rPr lang="es-ES" altLang="es-ES"/>
              <a:pPr eaLnBrk="1" hangingPunct="1"/>
              <a:t>28</a:t>
            </a:fld>
            <a:endParaRPr lang="es-ES" altLang="es-ES"/>
          </a:p>
        </p:txBody>
      </p:sp>
      <p:sp>
        <p:nvSpPr>
          <p:cNvPr id="81927" name="Rectangle 1031">
            <a:extLst>
              <a:ext uri="{FF2B5EF4-FFF2-40B4-BE49-F238E27FC236}">
                <a16:creationId xmlns:a16="http://schemas.microsoft.com/office/drawing/2014/main" id="{0053EC03-6658-4CD3-840E-D712FD941BCA}"/>
              </a:ext>
            </a:extLst>
          </p:cNvPr>
          <p:cNvSpPr>
            <a:spLocks noGrp="1" noChangeArrowheads="1"/>
          </p:cNvSpPr>
          <p:nvPr>
            <p:ph type="title"/>
          </p:nvPr>
        </p:nvSpPr>
        <p:spPr>
          <a:xfrm>
            <a:off x="762000" y="3810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Para no olvidar...</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81928" name="Rectangle 1032">
            <a:extLst>
              <a:ext uri="{FF2B5EF4-FFF2-40B4-BE49-F238E27FC236}">
                <a16:creationId xmlns:a16="http://schemas.microsoft.com/office/drawing/2014/main" id="{C2556EAF-5FA9-4F5B-8F9B-6DA8D654457B}"/>
              </a:ext>
            </a:extLst>
          </p:cNvPr>
          <p:cNvSpPr>
            <a:spLocks noChangeArrowheads="1"/>
          </p:cNvSpPr>
          <p:nvPr/>
        </p:nvSpPr>
        <p:spPr bwMode="auto">
          <a:xfrm>
            <a:off x="304800" y="1981200"/>
            <a:ext cx="8534400" cy="1981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La confianza es la condición </a:t>
            </a:r>
            <a:r>
              <a:rPr lang="es-ES" altLang="es-ES" sz="1800" b="1" i="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sine qua non </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de la economía digital. En el mundo físico, la gente se conoce y si alguien viola la confianza del otro, se sabe quién fue. En el mundo digital, en cambio, se pierde la certeza de quién es el otro, por eso la relación es mucho más compleja</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endPar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a:p>
            <a:pPr algn="just" eaLnBrk="1" hangingPunct="1">
              <a:spcBef>
                <a:spcPct val="20000"/>
              </a:spcBef>
              <a:defRPr/>
            </a:pPr>
            <a:endPar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81927"/>
                                        </p:tgtEl>
                                        <p:attrNameLst>
                                          <p:attrName>style.visibility</p:attrName>
                                        </p:attrNameLst>
                                      </p:cBhvr>
                                      <p:to>
                                        <p:strVal val="visible"/>
                                      </p:to>
                                    </p:set>
                                    <p:anim calcmode="lin" valueType="num">
                                      <p:cBhvr>
                                        <p:cTn id="7" dur="500" fill="hold"/>
                                        <p:tgtEl>
                                          <p:spTgt spid="81927"/>
                                        </p:tgtEl>
                                        <p:attrNameLst>
                                          <p:attrName>ppt_w</p:attrName>
                                        </p:attrNameLst>
                                      </p:cBhvr>
                                      <p:tavLst>
                                        <p:tav tm="0">
                                          <p:val>
                                            <p:fltVal val="0"/>
                                          </p:val>
                                        </p:tav>
                                        <p:tav tm="100000">
                                          <p:val>
                                            <p:strVal val="#ppt_w"/>
                                          </p:val>
                                        </p:tav>
                                      </p:tavLst>
                                    </p:anim>
                                    <p:anim calcmode="lin" valueType="num">
                                      <p:cBhvr>
                                        <p:cTn id="8" dur="500" fill="hold"/>
                                        <p:tgtEl>
                                          <p:spTgt spid="81927"/>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81928">
                                            <p:txEl>
                                              <p:pRg st="0" end="0"/>
                                            </p:txEl>
                                          </p:spTgt>
                                        </p:tgtEl>
                                        <p:attrNameLst>
                                          <p:attrName>style.visibility</p:attrName>
                                        </p:attrNameLst>
                                      </p:cBhvr>
                                      <p:to>
                                        <p:strVal val="visible"/>
                                      </p:to>
                                    </p:set>
                                    <p:animEffect transition="in" filter="strips(downRight)">
                                      <p:cBhvr>
                                        <p:cTn id="12" dur="500"/>
                                        <p:tgtEl>
                                          <p:spTgt spid="819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7" grpId="0" autoUpdateAnimBg="0"/>
      <p:bldP spid="81928"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5538" name="Picture 1026" descr="ad2 copy">
            <a:extLst>
              <a:ext uri="{FF2B5EF4-FFF2-40B4-BE49-F238E27FC236}">
                <a16:creationId xmlns:a16="http://schemas.microsoft.com/office/drawing/2014/main" id="{FAD6FDFE-6011-4140-A2C0-A3C55CE06712}"/>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 Box 1030">
            <a:extLst>
              <a:ext uri="{FF2B5EF4-FFF2-40B4-BE49-F238E27FC236}">
                <a16:creationId xmlns:a16="http://schemas.microsoft.com/office/drawing/2014/main" id="{68FA685A-AB91-4EFD-9BBD-43C07554C20E}"/>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69F48DA3-E344-4701-BFA3-E399DBEEA0B0}" type="slidenum">
              <a:rPr lang="es-ES" altLang="es-ES"/>
              <a:pPr eaLnBrk="1" hangingPunct="1"/>
              <a:t>29</a:t>
            </a:fld>
            <a:endParaRPr lang="es-ES" altLang="es-ES"/>
          </a:p>
        </p:txBody>
      </p:sp>
      <p:sp>
        <p:nvSpPr>
          <p:cNvPr id="83975" name="Rectangle 1031">
            <a:extLst>
              <a:ext uri="{FF2B5EF4-FFF2-40B4-BE49-F238E27FC236}">
                <a16:creationId xmlns:a16="http://schemas.microsoft.com/office/drawing/2014/main" id="{A57B37C0-A0C1-4A93-9E05-96FF63A2D764}"/>
              </a:ext>
            </a:extLst>
          </p:cNvPr>
          <p:cNvSpPr>
            <a:spLocks noGrp="1" noChangeArrowheads="1"/>
          </p:cNvSpPr>
          <p:nvPr>
            <p:ph type="title"/>
          </p:nvPr>
        </p:nvSpPr>
        <p:spPr>
          <a:xfrm>
            <a:off x="762000" y="3810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La marca en el mundo digital</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83976" name="Rectangle 1032">
            <a:extLst>
              <a:ext uri="{FF2B5EF4-FFF2-40B4-BE49-F238E27FC236}">
                <a16:creationId xmlns:a16="http://schemas.microsoft.com/office/drawing/2014/main" id="{4EA75E0F-95A1-4AD5-AD18-9CC93F0EC78C}"/>
              </a:ext>
            </a:extLst>
          </p:cNvPr>
          <p:cNvSpPr>
            <a:spLocks noChangeArrowheads="1"/>
          </p:cNvSpPr>
          <p:nvPr/>
        </p:nvSpPr>
        <p:spPr bwMode="auto">
          <a:xfrm>
            <a:off x="228600" y="2286000"/>
            <a:ext cx="8534400" cy="13716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800" b="1">
                <a:effectLst>
                  <a:outerShdw blurRad="38100" dist="38100" dir="2700000" algn="tl">
                    <a:srgbClr val="C0C0C0"/>
                  </a:outerShdw>
                </a:effectLst>
                <a:latin typeface="Verdana" panose="020B0604030504040204" pitchFamily="34" charset="0"/>
                <a:cs typeface="Times New Roman" panose="02020603050405020304" pitchFamily="18" charset="0"/>
              </a:rPr>
              <a:t>En un mundo interactivo, la marca es un vínculo, no una imagen. Una empresa puede decir  que sus productos son los mejores, pero de no ser cierto, los clientes encuentran el mejor producto en 30 segundos</a:t>
            </a:r>
            <a:r>
              <a:rPr lang="es-ES_tradnl" altLang="es-ES" sz="1800" b="1">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83975"/>
                                        </p:tgtEl>
                                        <p:attrNameLst>
                                          <p:attrName>style.visibility</p:attrName>
                                        </p:attrNameLst>
                                      </p:cBhvr>
                                      <p:to>
                                        <p:strVal val="visible"/>
                                      </p:to>
                                    </p:set>
                                    <p:anim calcmode="lin" valueType="num">
                                      <p:cBhvr>
                                        <p:cTn id="7" dur="500" fill="hold"/>
                                        <p:tgtEl>
                                          <p:spTgt spid="83975"/>
                                        </p:tgtEl>
                                        <p:attrNameLst>
                                          <p:attrName>ppt_w</p:attrName>
                                        </p:attrNameLst>
                                      </p:cBhvr>
                                      <p:tavLst>
                                        <p:tav tm="0">
                                          <p:val>
                                            <p:fltVal val="0"/>
                                          </p:val>
                                        </p:tav>
                                        <p:tav tm="100000">
                                          <p:val>
                                            <p:strVal val="#ppt_w"/>
                                          </p:val>
                                        </p:tav>
                                      </p:tavLst>
                                    </p:anim>
                                    <p:anim calcmode="lin" valueType="num">
                                      <p:cBhvr>
                                        <p:cTn id="8" dur="500" fill="hold"/>
                                        <p:tgtEl>
                                          <p:spTgt spid="83975"/>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83976">
                                            <p:txEl>
                                              <p:pRg st="0" end="0"/>
                                            </p:txEl>
                                          </p:spTgt>
                                        </p:tgtEl>
                                        <p:attrNameLst>
                                          <p:attrName>style.visibility</p:attrName>
                                        </p:attrNameLst>
                                      </p:cBhvr>
                                      <p:to>
                                        <p:strVal val="visible"/>
                                      </p:to>
                                    </p:set>
                                    <p:animEffect transition="in" filter="strips(downRight)">
                                      <p:cBhvr>
                                        <p:cTn id="12" dur="500"/>
                                        <p:tgtEl>
                                          <p:spTgt spid="839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5" grpId="0" autoUpdateAnimBg="0"/>
      <p:bldP spid="83976"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7586" name="Picture 2" descr="ad2 copy">
            <a:extLst>
              <a:ext uri="{FF2B5EF4-FFF2-40B4-BE49-F238E27FC236}">
                <a16:creationId xmlns:a16="http://schemas.microsoft.com/office/drawing/2014/main" id="{B26925B9-2CEC-4357-9424-E9C475F324DF}"/>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ext Box 6">
            <a:extLst>
              <a:ext uri="{FF2B5EF4-FFF2-40B4-BE49-F238E27FC236}">
                <a16:creationId xmlns:a16="http://schemas.microsoft.com/office/drawing/2014/main" id="{FE35C012-57CB-460E-8CB2-C5945F7BDCFE}"/>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6FD7B525-1BD5-4993-BCA5-7BBC1FA09B5E}" type="slidenum">
              <a:rPr lang="es-ES" altLang="es-ES"/>
              <a:pPr eaLnBrk="1" hangingPunct="1"/>
              <a:t>30</a:t>
            </a:fld>
            <a:endParaRPr lang="es-ES" altLang="es-ES"/>
          </a:p>
        </p:txBody>
      </p:sp>
      <p:sp>
        <p:nvSpPr>
          <p:cNvPr id="86023" name="Rectangle 7">
            <a:extLst>
              <a:ext uri="{FF2B5EF4-FFF2-40B4-BE49-F238E27FC236}">
                <a16:creationId xmlns:a16="http://schemas.microsoft.com/office/drawing/2014/main" id="{4C334D6E-A2BA-4078-82B5-1C6B33F228DF}"/>
              </a:ext>
            </a:extLst>
          </p:cNvPr>
          <p:cNvSpPr>
            <a:spLocks noGrp="1" noChangeArrowheads="1"/>
          </p:cNvSpPr>
          <p:nvPr>
            <p:ph type="title"/>
          </p:nvPr>
        </p:nvSpPr>
        <p:spPr>
          <a:xfrm>
            <a:off x="762000" y="3810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El impulso de compra</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86024" name="Rectangle 8">
            <a:extLst>
              <a:ext uri="{FF2B5EF4-FFF2-40B4-BE49-F238E27FC236}">
                <a16:creationId xmlns:a16="http://schemas.microsoft.com/office/drawing/2014/main" id="{FBEBC4A0-C65E-43F4-BAFB-814ECE91AB94}"/>
              </a:ext>
            </a:extLst>
          </p:cNvPr>
          <p:cNvSpPr>
            <a:spLocks noChangeArrowheads="1"/>
          </p:cNvSpPr>
          <p:nvPr/>
        </p:nvSpPr>
        <p:spPr bwMode="auto">
          <a:xfrm>
            <a:off x="228600" y="1752600"/>
            <a:ext cx="8534400" cy="3048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Cada producto está disponible en cualquier lugar. Antes de Internet, cuando alguien por ejemplo escuchaba una canción en la radio y quería comprar el disco, debía esperar a </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salir</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a la calle y </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buscar la disquería</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Con Internet, el impulso puede ser satisfecho directamente, con sólo pulsar el botón de compra.</a:t>
            </a:r>
            <a:b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br>
            <a:b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b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Esto quiere decir que los procesos de marketing, ventas y satisfacción del mercado </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deben </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est</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ar</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realmente combinados</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para funcionar sincronizadamente</a:t>
            </a:r>
            <a:r>
              <a:rPr lang="es-ES"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r>
              <a:rPr lang="es-ES_tradnl" altLang="es-ES" sz="1800" b="1">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86023"/>
                                        </p:tgtEl>
                                        <p:attrNameLst>
                                          <p:attrName>style.visibility</p:attrName>
                                        </p:attrNameLst>
                                      </p:cBhvr>
                                      <p:to>
                                        <p:strVal val="visible"/>
                                      </p:to>
                                    </p:set>
                                    <p:anim calcmode="lin" valueType="num">
                                      <p:cBhvr>
                                        <p:cTn id="7" dur="500" fill="hold"/>
                                        <p:tgtEl>
                                          <p:spTgt spid="86023"/>
                                        </p:tgtEl>
                                        <p:attrNameLst>
                                          <p:attrName>ppt_w</p:attrName>
                                        </p:attrNameLst>
                                      </p:cBhvr>
                                      <p:tavLst>
                                        <p:tav tm="0">
                                          <p:val>
                                            <p:fltVal val="0"/>
                                          </p:val>
                                        </p:tav>
                                        <p:tav tm="100000">
                                          <p:val>
                                            <p:strVal val="#ppt_w"/>
                                          </p:val>
                                        </p:tav>
                                      </p:tavLst>
                                    </p:anim>
                                    <p:anim calcmode="lin" valueType="num">
                                      <p:cBhvr>
                                        <p:cTn id="8" dur="500" fill="hold"/>
                                        <p:tgtEl>
                                          <p:spTgt spid="86023"/>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86024">
                                            <p:txEl>
                                              <p:pRg st="0" end="0"/>
                                            </p:txEl>
                                          </p:spTgt>
                                        </p:tgtEl>
                                        <p:attrNameLst>
                                          <p:attrName>style.visibility</p:attrName>
                                        </p:attrNameLst>
                                      </p:cBhvr>
                                      <p:to>
                                        <p:strVal val="visible"/>
                                      </p:to>
                                    </p:set>
                                    <p:animEffect transition="in" filter="strips(downRight)">
                                      <p:cBhvr>
                                        <p:cTn id="12" dur="500"/>
                                        <p:tgtEl>
                                          <p:spTgt spid="860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3" grpId="0" autoUpdateAnimBg="0"/>
      <p:bldP spid="86024"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9634" name="Picture 2" descr="ad2 copy">
            <a:extLst>
              <a:ext uri="{FF2B5EF4-FFF2-40B4-BE49-F238E27FC236}">
                <a16:creationId xmlns:a16="http://schemas.microsoft.com/office/drawing/2014/main" id="{49DDCDE6-F1E0-41E4-9F65-13A3841F548D}"/>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Text Box 6">
            <a:extLst>
              <a:ext uri="{FF2B5EF4-FFF2-40B4-BE49-F238E27FC236}">
                <a16:creationId xmlns:a16="http://schemas.microsoft.com/office/drawing/2014/main" id="{B6B585DE-E20F-4528-8090-7A315FA5D157}"/>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04CC4502-E9CF-4397-AFF2-D9F12E9F1516}" type="slidenum">
              <a:rPr lang="es-ES" altLang="es-ES"/>
              <a:pPr eaLnBrk="1" hangingPunct="1"/>
              <a:t>31</a:t>
            </a:fld>
            <a:endParaRPr lang="es-ES" altLang="es-ES"/>
          </a:p>
        </p:txBody>
      </p:sp>
      <p:sp>
        <p:nvSpPr>
          <p:cNvPr id="61452" name="Rectangle 12">
            <a:extLst>
              <a:ext uri="{FF2B5EF4-FFF2-40B4-BE49-F238E27FC236}">
                <a16:creationId xmlns:a16="http://schemas.microsoft.com/office/drawing/2014/main" id="{3E3B0E84-3000-4C10-82DC-94C67BB4DFFE}"/>
              </a:ext>
            </a:extLst>
          </p:cNvPr>
          <p:cNvSpPr>
            <a:spLocks noGrp="1" noChangeArrowheads="1"/>
          </p:cNvSpPr>
          <p:nvPr>
            <p:ph type="title"/>
          </p:nvPr>
        </p:nvSpPr>
        <p:spPr>
          <a:xfrm>
            <a:off x="685800" y="533400"/>
            <a:ext cx="7772400" cy="457200"/>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Tipos de Marketing</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61454" name="Rectangle 14">
            <a:extLst>
              <a:ext uri="{FF2B5EF4-FFF2-40B4-BE49-F238E27FC236}">
                <a16:creationId xmlns:a16="http://schemas.microsoft.com/office/drawing/2014/main" id="{2500C750-2EEF-497C-BDA3-1917E6D0A5E1}"/>
              </a:ext>
            </a:extLst>
          </p:cNvPr>
          <p:cNvSpPr>
            <a:spLocks noGrp="1" noChangeArrowheads="1"/>
          </p:cNvSpPr>
          <p:nvPr>
            <p:ph idx="1"/>
          </p:nvPr>
        </p:nvSpPr>
        <p:spPr>
          <a:xfrm>
            <a:off x="179388" y="1268413"/>
            <a:ext cx="2952750" cy="3581400"/>
          </a:xfrm>
        </p:spPr>
        <p:txBody>
          <a:bodyPr rtlCol="0">
            <a:normAutofit/>
          </a:bodyPr>
          <a:lstStyle/>
          <a:p>
            <a:pPr algn="ctr" eaLnBrk="1" fontAlgn="auto" hangingPunct="1">
              <a:buFontTx/>
              <a:buNone/>
              <a:defRPr/>
            </a:pPr>
            <a:r>
              <a:rPr lang="es-ES_tradnl" altLang="es-ES" b="1">
                <a:solidFill>
                  <a:srgbClr val="9F2609"/>
                </a:solidFill>
                <a:effectLst>
                  <a:outerShdw blurRad="38100" dist="38100" dir="2700000" algn="tl">
                    <a:srgbClr val="C0C0C0"/>
                  </a:outerShdw>
                </a:effectLst>
                <a:latin typeface="Verdana" panose="020B0604030504040204" pitchFamily="34" charset="0"/>
              </a:rPr>
              <a:t>TRADICIONAL</a:t>
            </a:r>
          </a:p>
          <a:p>
            <a:pPr algn="ctr" eaLnBrk="1" fontAlgn="auto" hangingPunct="1">
              <a:buFontTx/>
              <a:buNone/>
              <a:defRPr/>
            </a:pPr>
            <a:r>
              <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rPr>
              <a:t>(de las 4 P)</a:t>
            </a:r>
          </a:p>
          <a:p>
            <a:pPr eaLnBrk="1" fontAlgn="auto" hangingPunct="1">
              <a:buFontTx/>
              <a:buNone/>
              <a:defRPr/>
            </a:pPr>
            <a:endPar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buFont typeface="Arial"/>
              <a:buChar char="•"/>
              <a:defRPr/>
            </a:pPr>
            <a:r>
              <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rPr>
              <a:t>Producto</a:t>
            </a:r>
          </a:p>
          <a:p>
            <a:pPr eaLnBrk="1" fontAlgn="auto" hangingPunct="1">
              <a:buFont typeface="Arial"/>
              <a:buChar char="•"/>
              <a:defRPr/>
            </a:pPr>
            <a:r>
              <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rPr>
              <a:t>Precio</a:t>
            </a:r>
          </a:p>
          <a:p>
            <a:pPr eaLnBrk="1" fontAlgn="auto" hangingPunct="1">
              <a:buFont typeface="Arial"/>
              <a:buChar char="•"/>
              <a:defRPr/>
            </a:pPr>
            <a:r>
              <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rPr>
              <a:t>Promoción</a:t>
            </a:r>
          </a:p>
          <a:p>
            <a:pPr eaLnBrk="1" fontAlgn="auto" hangingPunct="1">
              <a:buFont typeface="Arial"/>
              <a:buChar char="•"/>
              <a:defRPr/>
            </a:pPr>
            <a:r>
              <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rPr>
              <a:t>Plaza</a:t>
            </a:r>
            <a:endParaRPr lang="es-ES" altLang="es-ES"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p:txBody>
      </p:sp>
      <p:sp>
        <p:nvSpPr>
          <p:cNvPr id="61455" name="Rectangle 15">
            <a:extLst>
              <a:ext uri="{FF2B5EF4-FFF2-40B4-BE49-F238E27FC236}">
                <a16:creationId xmlns:a16="http://schemas.microsoft.com/office/drawing/2014/main" id="{C217E71D-1B47-4025-865B-04C6EB805E80}"/>
              </a:ext>
            </a:extLst>
          </p:cNvPr>
          <p:cNvSpPr>
            <a:spLocks noChangeArrowheads="1"/>
          </p:cNvSpPr>
          <p:nvPr/>
        </p:nvSpPr>
        <p:spPr bwMode="auto">
          <a:xfrm>
            <a:off x="6208713" y="1268413"/>
            <a:ext cx="29718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defRPr/>
            </a:pPr>
            <a:r>
              <a:rPr lang="es-ES_tradnl" altLang="es-ES" b="1">
                <a:solidFill>
                  <a:srgbClr val="9F2609"/>
                </a:solidFill>
                <a:effectLst>
                  <a:outerShdw blurRad="38100" dist="38100" dir="2700000" algn="tl">
                    <a:srgbClr val="C0C0C0"/>
                  </a:outerShdw>
                </a:effectLst>
                <a:latin typeface="Verdana" panose="020B0604030504040204" pitchFamily="34" charset="0"/>
              </a:rPr>
              <a:t>DIGITAL</a:t>
            </a:r>
          </a:p>
          <a:p>
            <a:pPr algn="ctr" eaLnBrk="1" hangingPunct="1">
              <a:spcBef>
                <a:spcPct val="20000"/>
              </a:spcBef>
              <a:defRPr/>
            </a:pPr>
            <a:r>
              <a:rPr lang="es-ES_tradnl" altLang="es-ES" b="1">
                <a:effectLst>
                  <a:outerShdw blurRad="38100" dist="38100" dir="2700000" algn="tl">
                    <a:srgbClr val="C0C0C0"/>
                  </a:outerShdw>
                </a:effectLst>
                <a:latin typeface="Verdana" panose="020B0604030504040204" pitchFamily="34" charset="0"/>
              </a:rPr>
              <a:t>(de las 4 C)</a:t>
            </a:r>
          </a:p>
          <a:p>
            <a:pPr eaLnBrk="1" hangingPunct="1">
              <a:spcBef>
                <a:spcPct val="20000"/>
              </a:spcBef>
              <a:defRPr/>
            </a:pPr>
            <a:endParaRPr lang="es-ES_tradnl" altLang="es-ES" b="1">
              <a:effectLst>
                <a:outerShdw blurRad="38100" dist="38100" dir="2700000" algn="tl">
                  <a:srgbClr val="C0C0C0"/>
                </a:outerShdw>
              </a:effectLst>
              <a:latin typeface="Verdana" panose="020B0604030504040204" pitchFamily="34" charset="0"/>
            </a:endParaRPr>
          </a:p>
          <a:p>
            <a:pPr eaLnBrk="1" hangingPunct="1">
              <a:spcBef>
                <a:spcPct val="20000"/>
              </a:spcBef>
              <a:buFontTx/>
              <a:buChar char="•"/>
              <a:defRPr/>
            </a:pPr>
            <a:r>
              <a:rPr lang="es-ES_tradnl" altLang="es-ES" b="1">
                <a:effectLst>
                  <a:outerShdw blurRad="38100" dist="38100" dir="2700000" algn="tl">
                    <a:srgbClr val="C0C0C0"/>
                  </a:outerShdw>
                </a:effectLst>
                <a:latin typeface="Verdana" panose="020B0604030504040204" pitchFamily="34" charset="0"/>
              </a:rPr>
              <a:t>Canal</a:t>
            </a:r>
          </a:p>
          <a:p>
            <a:pPr eaLnBrk="1" hangingPunct="1">
              <a:spcBef>
                <a:spcPct val="20000"/>
              </a:spcBef>
              <a:buFontTx/>
              <a:buChar char="•"/>
              <a:defRPr/>
            </a:pPr>
            <a:r>
              <a:rPr lang="es-ES_tradnl" altLang="es-ES" b="1">
                <a:effectLst>
                  <a:outerShdw blurRad="38100" dist="38100" dir="2700000" algn="tl">
                    <a:srgbClr val="C0C0C0"/>
                  </a:outerShdw>
                </a:effectLst>
                <a:latin typeface="Verdana" panose="020B0604030504040204" pitchFamily="34" charset="0"/>
              </a:rPr>
              <a:t>Contenido</a:t>
            </a:r>
          </a:p>
          <a:p>
            <a:pPr eaLnBrk="1" hangingPunct="1">
              <a:spcBef>
                <a:spcPct val="20000"/>
              </a:spcBef>
              <a:buFontTx/>
              <a:buChar char="•"/>
              <a:defRPr/>
            </a:pPr>
            <a:r>
              <a:rPr lang="es-ES_tradnl" altLang="es-ES" b="1">
                <a:effectLst>
                  <a:outerShdw blurRad="38100" dist="38100" dir="2700000" algn="tl">
                    <a:srgbClr val="C0C0C0"/>
                  </a:outerShdw>
                </a:effectLst>
                <a:latin typeface="Verdana" panose="020B0604030504040204" pitchFamily="34" charset="0"/>
              </a:rPr>
              <a:t>Comercio</a:t>
            </a:r>
          </a:p>
          <a:p>
            <a:pPr eaLnBrk="1" hangingPunct="1">
              <a:spcBef>
                <a:spcPct val="20000"/>
              </a:spcBef>
              <a:buFontTx/>
              <a:buChar char="•"/>
              <a:defRPr/>
            </a:pPr>
            <a:r>
              <a:rPr lang="es-ES_tradnl" altLang="es-ES" b="1">
                <a:effectLst>
                  <a:outerShdw blurRad="38100" dist="38100" dir="2700000" algn="tl">
                    <a:srgbClr val="C0C0C0"/>
                  </a:outerShdw>
                </a:effectLst>
                <a:latin typeface="Verdana" panose="020B0604030504040204" pitchFamily="34" charset="0"/>
              </a:rPr>
              <a:t>Comunidad</a:t>
            </a:r>
          </a:p>
          <a:p>
            <a:pPr eaLnBrk="1" hangingPunct="1">
              <a:spcBef>
                <a:spcPct val="20000"/>
              </a:spcBef>
              <a:defRPr/>
            </a:pPr>
            <a:endParaRPr lang="es-ES" altLang="es-ES" b="1">
              <a:effectLst>
                <a:outerShdw blurRad="38100" dist="38100" dir="2700000" algn="tl">
                  <a:srgbClr val="C0C0C0"/>
                </a:outerShdw>
              </a:effectLst>
              <a:latin typeface="Verdana" panose="020B0604030504040204" pitchFamily="34" charset="0"/>
            </a:endParaRPr>
          </a:p>
        </p:txBody>
      </p:sp>
      <p:sp>
        <p:nvSpPr>
          <p:cNvPr id="61456" name="Text Box 16">
            <a:extLst>
              <a:ext uri="{FF2B5EF4-FFF2-40B4-BE49-F238E27FC236}">
                <a16:creationId xmlns:a16="http://schemas.microsoft.com/office/drawing/2014/main" id="{D2A6A2EF-B8C6-4394-AD2C-0206F9AC7367}"/>
              </a:ext>
            </a:extLst>
          </p:cNvPr>
          <p:cNvSpPr txBox="1">
            <a:spLocks noChangeArrowheads="1"/>
          </p:cNvSpPr>
          <p:nvPr/>
        </p:nvSpPr>
        <p:spPr bwMode="auto">
          <a:xfrm>
            <a:off x="6232525" y="4419600"/>
            <a:ext cx="2660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buFontTx/>
              <a:buChar char="•"/>
              <a:defRPr/>
            </a:pPr>
            <a:r>
              <a:rPr lang="es-ES_tradnl" altLang="es-ES" sz="2400" b="1">
                <a:effectLst>
                  <a:outerShdw blurRad="38100" dist="38100" dir="2700000" algn="tl">
                    <a:srgbClr val="C0C0C0"/>
                  </a:outerShdw>
                </a:effectLst>
              </a:rPr>
              <a:t> Conectividad</a:t>
            </a:r>
            <a:endParaRPr lang="es-ES" altLang="es-ES" sz="2400" b="1">
              <a:effectLst>
                <a:outerShdw blurRad="38100" dist="38100" dir="2700000" algn="tl">
                  <a:srgbClr val="C0C0C0"/>
                </a:outerShdw>
              </a:effectLst>
            </a:endParaRPr>
          </a:p>
        </p:txBody>
      </p:sp>
      <p:sp>
        <p:nvSpPr>
          <p:cNvPr id="61457" name="Text Box 17">
            <a:extLst>
              <a:ext uri="{FF2B5EF4-FFF2-40B4-BE49-F238E27FC236}">
                <a16:creationId xmlns:a16="http://schemas.microsoft.com/office/drawing/2014/main" id="{F52FA88F-EF26-4E18-8F46-3FFF7C5171B7}"/>
              </a:ext>
            </a:extLst>
          </p:cNvPr>
          <p:cNvSpPr txBox="1">
            <a:spLocks noChangeArrowheads="1"/>
          </p:cNvSpPr>
          <p:nvPr/>
        </p:nvSpPr>
        <p:spPr bwMode="auto">
          <a:xfrm>
            <a:off x="577850" y="5029200"/>
            <a:ext cx="81788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defRPr/>
            </a:pPr>
            <a:r>
              <a:rPr lang="es-ES_tradnl" altLang="es-ES" sz="1600" b="1" dirty="0">
                <a:solidFill>
                  <a:srgbClr val="9F2609"/>
                </a:solidFill>
                <a:effectLst>
                  <a:outerShdw blurRad="38100" dist="38100" dir="2700000" algn="tl">
                    <a:srgbClr val="C0C0C0"/>
                  </a:outerShdw>
                </a:effectLst>
              </a:rPr>
              <a:t>Entendemos esto como una “comparación” de lo que es el tradicional </a:t>
            </a:r>
          </a:p>
          <a:p>
            <a:pPr algn="ctr" eaLnBrk="1" hangingPunct="1">
              <a:defRPr/>
            </a:pPr>
            <a:r>
              <a:rPr lang="es-ES_tradnl" altLang="es-ES" sz="1600" b="1" dirty="0">
                <a:solidFill>
                  <a:srgbClr val="9F2609"/>
                </a:solidFill>
                <a:effectLst>
                  <a:outerShdw blurRad="38100" dist="38100" dir="2700000" algn="tl">
                    <a:srgbClr val="C0C0C0"/>
                  </a:outerShdw>
                </a:effectLst>
              </a:rPr>
              <a:t>Marketing </a:t>
            </a:r>
            <a:r>
              <a:rPr lang="es-ES_tradnl" altLang="es-ES" sz="1600" b="1" dirty="0" err="1">
                <a:solidFill>
                  <a:srgbClr val="9F2609"/>
                </a:solidFill>
                <a:effectLst>
                  <a:outerShdw blurRad="38100" dist="38100" dir="2700000" algn="tl">
                    <a:srgbClr val="C0C0C0"/>
                  </a:outerShdw>
                </a:effectLst>
              </a:rPr>
              <a:t>Mix</a:t>
            </a:r>
            <a:r>
              <a:rPr lang="es-ES_tradnl" altLang="es-ES" sz="1600" b="1" dirty="0">
                <a:solidFill>
                  <a:srgbClr val="9F2609"/>
                </a:solidFill>
                <a:effectLst>
                  <a:outerShdw blurRad="38100" dist="38100" dir="2700000" algn="tl">
                    <a:srgbClr val="C0C0C0"/>
                  </a:outerShdw>
                </a:effectLst>
              </a:rPr>
              <a:t>, con las nuevas “categorías” instaladas a partir </a:t>
            </a:r>
            <a:br>
              <a:rPr lang="es-ES_tradnl" altLang="es-ES" sz="1600" b="1" dirty="0">
                <a:solidFill>
                  <a:srgbClr val="9F2609"/>
                </a:solidFill>
                <a:effectLst>
                  <a:outerShdw blurRad="38100" dist="38100" dir="2700000" algn="tl">
                    <a:srgbClr val="C0C0C0"/>
                  </a:outerShdw>
                </a:effectLst>
              </a:rPr>
            </a:br>
            <a:r>
              <a:rPr lang="es-ES_tradnl" altLang="es-ES" sz="1600" b="1" dirty="0">
                <a:solidFill>
                  <a:srgbClr val="9F2609"/>
                </a:solidFill>
                <a:effectLst>
                  <a:outerShdw blurRad="38100" dist="38100" dir="2700000" algn="tl">
                    <a:srgbClr val="C0C0C0"/>
                  </a:outerShdw>
                </a:effectLst>
              </a:rPr>
              <a:t>de la modificación de paradigmas del </a:t>
            </a:r>
            <a:r>
              <a:rPr lang="es-ES_tradnl" altLang="es-ES" sz="1600" b="1" dirty="0" err="1">
                <a:solidFill>
                  <a:srgbClr val="9F2609"/>
                </a:solidFill>
                <a:effectLst>
                  <a:outerShdw blurRad="38100" dist="38100" dir="2700000" algn="tl">
                    <a:srgbClr val="C0C0C0"/>
                  </a:outerShdw>
                </a:effectLst>
              </a:rPr>
              <a:t>mkt</a:t>
            </a:r>
            <a:r>
              <a:rPr lang="es-ES_tradnl" altLang="es-ES" sz="1600" b="1" dirty="0">
                <a:solidFill>
                  <a:srgbClr val="9F2609"/>
                </a:solidFill>
                <a:effectLst>
                  <a:outerShdw blurRad="38100" dist="38100" dir="2700000" algn="tl">
                    <a:srgbClr val="C0C0C0"/>
                  </a:outerShdw>
                </a:effectLst>
              </a:rPr>
              <a:t> y el </a:t>
            </a:r>
          </a:p>
          <a:p>
            <a:pPr algn="ctr" eaLnBrk="1" hangingPunct="1">
              <a:defRPr/>
            </a:pPr>
            <a:r>
              <a:rPr lang="es-ES_tradnl" altLang="es-ES" sz="1600" b="1" dirty="0">
                <a:solidFill>
                  <a:srgbClr val="9F2609"/>
                </a:solidFill>
                <a:effectLst>
                  <a:outerShdw blurRad="38100" dist="38100" dir="2700000" algn="tl">
                    <a:srgbClr val="C0C0C0"/>
                  </a:outerShdw>
                </a:effectLst>
              </a:rPr>
              <a:t> desarrollo de Internet como nuevo canal.</a:t>
            </a:r>
            <a:r>
              <a:rPr lang="es-ES_tradnl" altLang="es-ES" sz="1600" b="1" dirty="0">
                <a:effectLst>
                  <a:outerShdw blurRad="38100" dist="38100" dir="2700000" algn="tl">
                    <a:srgbClr val="C0C0C0"/>
                  </a:outerShdw>
                </a:effectLst>
              </a:rPr>
              <a:t> </a:t>
            </a:r>
            <a:endParaRPr lang="es-ES" altLang="es-ES" sz="1600" b="1" dirty="0">
              <a:effectLst>
                <a:outerShdw blurRad="38100" dist="38100" dir="2700000" algn="tl">
                  <a:srgbClr val="C0C0C0"/>
                </a:outerShdw>
              </a:effectLst>
            </a:endParaRPr>
          </a:p>
        </p:txBody>
      </p:sp>
      <p:sp>
        <p:nvSpPr>
          <p:cNvPr id="112655" name="Rectangle 15">
            <a:extLst>
              <a:ext uri="{FF2B5EF4-FFF2-40B4-BE49-F238E27FC236}">
                <a16:creationId xmlns:a16="http://schemas.microsoft.com/office/drawing/2014/main" id="{BB9A0A69-4ACE-41FC-B18D-452B56FC908B}"/>
              </a:ext>
            </a:extLst>
          </p:cNvPr>
          <p:cNvSpPr>
            <a:spLocks noChangeArrowheads="1"/>
          </p:cNvSpPr>
          <p:nvPr/>
        </p:nvSpPr>
        <p:spPr bwMode="auto">
          <a:xfrm>
            <a:off x="3132138" y="1268413"/>
            <a:ext cx="295275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eaLnBrk="1" hangingPunct="1">
              <a:buFontTx/>
              <a:buNone/>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EXPERIENCIAL</a:t>
            </a:r>
          </a:p>
          <a:p>
            <a:pPr algn="ctr" eaLnBrk="1" hangingPunct="1">
              <a:buFontTx/>
              <a:buNone/>
              <a:defRPr/>
            </a:pPr>
            <a:r>
              <a:rPr lang="es-ES_tradnl" altLang="es-ES" sz="2400" b="1">
                <a:effectLst>
                  <a:outerShdw blurRad="38100" dist="38100" dir="2700000" algn="tl">
                    <a:srgbClr val="C0C0C0"/>
                  </a:outerShdw>
                </a:effectLst>
                <a:latin typeface="Verdana" panose="020B0604030504040204" pitchFamily="34" charset="0"/>
              </a:rPr>
              <a:t>(de las 4 C)</a:t>
            </a:r>
          </a:p>
          <a:p>
            <a:pPr eaLnBrk="1" hangingPunct="1">
              <a:buFontTx/>
              <a:buNone/>
              <a:defRPr/>
            </a:pPr>
            <a:endParaRPr lang="es-ES_tradnl" altLang="es-ES" sz="2400" b="1">
              <a:effectLst>
                <a:outerShdw blurRad="38100" dist="38100" dir="2700000" algn="tl">
                  <a:srgbClr val="C0C0C0"/>
                </a:outerShdw>
              </a:effectLst>
              <a:latin typeface="Verdana" panose="020B0604030504040204" pitchFamily="34" charset="0"/>
            </a:endParaRPr>
          </a:p>
          <a:p>
            <a:pPr eaLnBrk="1" hangingPunct="1">
              <a:defRPr/>
            </a:pPr>
            <a:r>
              <a:rPr lang="es-ES_tradnl" altLang="es-ES" sz="2400" b="1">
                <a:effectLst>
                  <a:outerShdw blurRad="38100" dist="38100" dir="2700000" algn="tl">
                    <a:srgbClr val="C0C0C0"/>
                  </a:outerShdw>
                </a:effectLst>
                <a:latin typeface="Verdana" panose="020B0604030504040204" pitchFamily="34" charset="0"/>
              </a:rPr>
              <a:t>Conveniencia</a:t>
            </a:r>
          </a:p>
          <a:p>
            <a:pPr eaLnBrk="1" hangingPunct="1">
              <a:defRPr/>
            </a:pPr>
            <a:r>
              <a:rPr lang="es-ES_tradnl" altLang="es-ES" sz="2400" b="1">
                <a:effectLst>
                  <a:outerShdw blurRad="38100" dist="38100" dir="2700000" algn="tl">
                    <a:srgbClr val="C0C0C0"/>
                  </a:outerShdw>
                </a:effectLst>
                <a:latin typeface="Verdana" panose="020B0604030504040204" pitchFamily="34" charset="0"/>
              </a:rPr>
              <a:t>Costo de Uso</a:t>
            </a:r>
          </a:p>
          <a:p>
            <a:pPr eaLnBrk="1" hangingPunct="1">
              <a:defRPr/>
            </a:pPr>
            <a:r>
              <a:rPr lang="es-ES_tradnl" altLang="es-ES" sz="2400" b="1">
                <a:effectLst>
                  <a:outerShdw blurRad="38100" dist="38100" dir="2700000" algn="tl">
                    <a:srgbClr val="C0C0C0"/>
                  </a:outerShdw>
                </a:effectLst>
                <a:latin typeface="Verdana" panose="020B0604030504040204" pitchFamily="34" charset="0"/>
              </a:rPr>
              <a:t>Comunicación</a:t>
            </a:r>
          </a:p>
          <a:p>
            <a:pPr eaLnBrk="1" hangingPunct="1">
              <a:defRPr/>
            </a:pPr>
            <a:r>
              <a:rPr lang="es-ES_tradnl" altLang="es-ES" sz="2400" b="1">
                <a:effectLst>
                  <a:outerShdw blurRad="38100" dist="38100" dir="2700000" algn="tl">
                    <a:srgbClr val="C0C0C0"/>
                  </a:outerShdw>
                </a:effectLst>
                <a:latin typeface="Verdana" panose="020B0604030504040204" pitchFamily="34" charset="0"/>
              </a:rPr>
              <a:t>Carencia del</a:t>
            </a:r>
          </a:p>
          <a:p>
            <a:pPr eaLnBrk="1" hangingPunct="1">
              <a:buFontTx/>
              <a:buNone/>
              <a:defRPr/>
            </a:pPr>
            <a:r>
              <a:rPr lang="es-ES_tradnl" altLang="es-ES" sz="2400" b="1">
                <a:effectLst>
                  <a:outerShdw blurRad="38100" dist="38100" dir="2700000" algn="tl">
                    <a:srgbClr val="C0C0C0"/>
                  </a:outerShdw>
                </a:effectLst>
                <a:latin typeface="Verdana" panose="020B0604030504040204" pitchFamily="34" charset="0"/>
              </a:rPr>
              <a:t>	Cliente</a:t>
            </a:r>
            <a:endParaRPr lang="es-ES" altLang="es-ES" sz="2400" b="1">
              <a:effectLst>
                <a:outerShdw blurRad="38100" dist="38100" dir="2700000" algn="tl">
                  <a:srgbClr val="C0C0C0"/>
                </a:outerShdw>
              </a:effectLst>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1452"/>
                                        </p:tgtEl>
                                        <p:attrNameLst>
                                          <p:attrName>style.visibility</p:attrName>
                                        </p:attrNameLst>
                                      </p:cBhvr>
                                      <p:to>
                                        <p:strVal val="visible"/>
                                      </p:to>
                                    </p:set>
                                    <p:anim calcmode="lin" valueType="num">
                                      <p:cBhvr>
                                        <p:cTn id="7" dur="500" fill="hold"/>
                                        <p:tgtEl>
                                          <p:spTgt spid="61452"/>
                                        </p:tgtEl>
                                        <p:attrNameLst>
                                          <p:attrName>ppt_w</p:attrName>
                                        </p:attrNameLst>
                                      </p:cBhvr>
                                      <p:tavLst>
                                        <p:tav tm="0">
                                          <p:val>
                                            <p:fltVal val="0"/>
                                          </p:val>
                                        </p:tav>
                                        <p:tav tm="100000">
                                          <p:val>
                                            <p:strVal val="#ppt_w"/>
                                          </p:val>
                                        </p:tav>
                                      </p:tavLst>
                                    </p:anim>
                                    <p:anim calcmode="lin" valueType="num">
                                      <p:cBhvr>
                                        <p:cTn id="8" dur="500" fill="hold"/>
                                        <p:tgtEl>
                                          <p:spTgt spid="61452"/>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61454">
                                            <p:txEl>
                                              <p:pRg st="0" end="0"/>
                                            </p:txEl>
                                          </p:spTgt>
                                        </p:tgtEl>
                                        <p:attrNameLst>
                                          <p:attrName>style.visibility</p:attrName>
                                        </p:attrNameLst>
                                      </p:cBhvr>
                                      <p:to>
                                        <p:strVal val="visible"/>
                                      </p:to>
                                    </p:set>
                                    <p:animEffect transition="in" filter="strips(downRight)">
                                      <p:cBhvr>
                                        <p:cTn id="12" dur="500"/>
                                        <p:tgtEl>
                                          <p:spTgt spid="61454">
                                            <p:txEl>
                                              <p:pRg st="0" end="0"/>
                                            </p:txEl>
                                          </p:spTgt>
                                        </p:tgtEl>
                                      </p:cBhvr>
                                    </p:animEffect>
                                  </p:childTnLst>
                                </p:cTn>
                              </p:par>
                            </p:childTnLst>
                          </p:cTn>
                        </p:par>
                        <p:par>
                          <p:cTn id="13" fill="hold" nodeType="afterGroup">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61454">
                                            <p:txEl>
                                              <p:pRg st="1" end="1"/>
                                            </p:txEl>
                                          </p:spTgt>
                                        </p:tgtEl>
                                        <p:attrNameLst>
                                          <p:attrName>style.visibility</p:attrName>
                                        </p:attrNameLst>
                                      </p:cBhvr>
                                      <p:to>
                                        <p:strVal val="visible"/>
                                      </p:to>
                                    </p:set>
                                    <p:animEffect transition="in" filter="strips(downRight)">
                                      <p:cBhvr>
                                        <p:cTn id="16" dur="500"/>
                                        <p:tgtEl>
                                          <p:spTgt spid="61454">
                                            <p:txEl>
                                              <p:pRg st="1" end="1"/>
                                            </p:txEl>
                                          </p:spTgt>
                                        </p:tgtEl>
                                      </p:cBhvr>
                                    </p:animEffect>
                                  </p:childTnLst>
                                </p:cTn>
                              </p:par>
                            </p:childTnLst>
                          </p:cTn>
                        </p:par>
                        <p:par>
                          <p:cTn id="17" fill="hold" nodeType="afterGroup">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61454">
                                            <p:txEl>
                                              <p:pRg st="3" end="3"/>
                                            </p:txEl>
                                          </p:spTgt>
                                        </p:tgtEl>
                                        <p:attrNameLst>
                                          <p:attrName>style.visibility</p:attrName>
                                        </p:attrNameLst>
                                      </p:cBhvr>
                                      <p:to>
                                        <p:strVal val="visible"/>
                                      </p:to>
                                    </p:set>
                                    <p:animEffect transition="in" filter="strips(downRight)">
                                      <p:cBhvr>
                                        <p:cTn id="20" dur="500"/>
                                        <p:tgtEl>
                                          <p:spTgt spid="61454">
                                            <p:txEl>
                                              <p:pRg st="3" end="3"/>
                                            </p:txEl>
                                          </p:spTgt>
                                        </p:tgtEl>
                                      </p:cBhvr>
                                    </p:animEffect>
                                  </p:childTnLst>
                                </p:cTn>
                              </p:par>
                            </p:childTnLst>
                          </p:cTn>
                        </p:par>
                        <p:par>
                          <p:cTn id="21" fill="hold" nodeType="afterGroup">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61454">
                                            <p:txEl>
                                              <p:pRg st="4" end="4"/>
                                            </p:txEl>
                                          </p:spTgt>
                                        </p:tgtEl>
                                        <p:attrNameLst>
                                          <p:attrName>style.visibility</p:attrName>
                                        </p:attrNameLst>
                                      </p:cBhvr>
                                      <p:to>
                                        <p:strVal val="visible"/>
                                      </p:to>
                                    </p:set>
                                    <p:animEffect transition="in" filter="strips(downRight)">
                                      <p:cBhvr>
                                        <p:cTn id="24" dur="500"/>
                                        <p:tgtEl>
                                          <p:spTgt spid="61454">
                                            <p:txEl>
                                              <p:pRg st="4" end="4"/>
                                            </p:txEl>
                                          </p:spTgt>
                                        </p:tgtEl>
                                      </p:cBhvr>
                                    </p:animEffect>
                                  </p:childTnLst>
                                </p:cTn>
                              </p:par>
                            </p:childTnLst>
                          </p:cTn>
                        </p:par>
                        <p:par>
                          <p:cTn id="25" fill="hold" nodeType="afterGroup">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61454">
                                            <p:txEl>
                                              <p:pRg st="5" end="5"/>
                                            </p:txEl>
                                          </p:spTgt>
                                        </p:tgtEl>
                                        <p:attrNameLst>
                                          <p:attrName>style.visibility</p:attrName>
                                        </p:attrNameLst>
                                      </p:cBhvr>
                                      <p:to>
                                        <p:strVal val="visible"/>
                                      </p:to>
                                    </p:set>
                                    <p:animEffect transition="in" filter="strips(downRight)">
                                      <p:cBhvr>
                                        <p:cTn id="28" dur="500"/>
                                        <p:tgtEl>
                                          <p:spTgt spid="61454">
                                            <p:txEl>
                                              <p:pRg st="5" end="5"/>
                                            </p:txEl>
                                          </p:spTgt>
                                        </p:tgtEl>
                                      </p:cBhvr>
                                    </p:animEffect>
                                  </p:childTnLst>
                                </p:cTn>
                              </p:par>
                            </p:childTnLst>
                          </p:cTn>
                        </p:par>
                        <p:par>
                          <p:cTn id="29" fill="hold" nodeType="afterGroup">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61454">
                                            <p:txEl>
                                              <p:pRg st="6" end="6"/>
                                            </p:txEl>
                                          </p:spTgt>
                                        </p:tgtEl>
                                        <p:attrNameLst>
                                          <p:attrName>style.visibility</p:attrName>
                                        </p:attrNameLst>
                                      </p:cBhvr>
                                      <p:to>
                                        <p:strVal val="visible"/>
                                      </p:to>
                                    </p:set>
                                    <p:animEffect transition="in" filter="strips(downRight)">
                                      <p:cBhvr>
                                        <p:cTn id="32" dur="500"/>
                                        <p:tgtEl>
                                          <p:spTgt spid="61454">
                                            <p:txEl>
                                              <p:pRg st="6" end="6"/>
                                            </p:txEl>
                                          </p:spTgt>
                                        </p:tgtEl>
                                      </p:cBhvr>
                                    </p:animEffect>
                                  </p:childTnLst>
                                </p:cTn>
                              </p:par>
                            </p:childTnLst>
                          </p:cTn>
                        </p:par>
                        <p:par>
                          <p:cTn id="33" fill="hold" nodeType="afterGroup">
                            <p:stCondLst>
                              <p:cond delay="3500"/>
                            </p:stCondLst>
                            <p:childTnLst>
                              <p:par>
                                <p:cTn id="34" presetID="18" presetClass="entr" presetSubtype="6" fill="hold" grpId="0" nodeType="afterEffect">
                                  <p:stCondLst>
                                    <p:cond delay="0"/>
                                  </p:stCondLst>
                                  <p:childTnLst>
                                    <p:set>
                                      <p:cBhvr>
                                        <p:cTn id="35" dur="1" fill="hold">
                                          <p:stCondLst>
                                            <p:cond delay="0"/>
                                          </p:stCondLst>
                                        </p:cTn>
                                        <p:tgtEl>
                                          <p:spTgt spid="61455">
                                            <p:txEl>
                                              <p:pRg st="0" end="0"/>
                                            </p:txEl>
                                          </p:spTgt>
                                        </p:tgtEl>
                                        <p:attrNameLst>
                                          <p:attrName>style.visibility</p:attrName>
                                        </p:attrNameLst>
                                      </p:cBhvr>
                                      <p:to>
                                        <p:strVal val="visible"/>
                                      </p:to>
                                    </p:set>
                                    <p:animEffect transition="in" filter="strips(downRight)">
                                      <p:cBhvr>
                                        <p:cTn id="36" dur="500"/>
                                        <p:tgtEl>
                                          <p:spTgt spid="61455">
                                            <p:txEl>
                                              <p:pRg st="0" end="0"/>
                                            </p:txEl>
                                          </p:spTgt>
                                        </p:tgtEl>
                                      </p:cBhvr>
                                    </p:animEffect>
                                  </p:childTnLst>
                                </p:cTn>
                              </p:par>
                            </p:childTnLst>
                          </p:cTn>
                        </p:par>
                        <p:par>
                          <p:cTn id="37" fill="hold" nodeType="afterGroup">
                            <p:stCondLst>
                              <p:cond delay="4000"/>
                            </p:stCondLst>
                            <p:childTnLst>
                              <p:par>
                                <p:cTn id="38" presetID="18" presetClass="entr" presetSubtype="6" fill="hold" grpId="0" nodeType="afterEffect">
                                  <p:stCondLst>
                                    <p:cond delay="0"/>
                                  </p:stCondLst>
                                  <p:childTnLst>
                                    <p:set>
                                      <p:cBhvr>
                                        <p:cTn id="39" dur="1" fill="hold">
                                          <p:stCondLst>
                                            <p:cond delay="0"/>
                                          </p:stCondLst>
                                        </p:cTn>
                                        <p:tgtEl>
                                          <p:spTgt spid="61455">
                                            <p:txEl>
                                              <p:pRg st="1" end="1"/>
                                            </p:txEl>
                                          </p:spTgt>
                                        </p:tgtEl>
                                        <p:attrNameLst>
                                          <p:attrName>style.visibility</p:attrName>
                                        </p:attrNameLst>
                                      </p:cBhvr>
                                      <p:to>
                                        <p:strVal val="visible"/>
                                      </p:to>
                                    </p:set>
                                    <p:animEffect transition="in" filter="strips(downRight)">
                                      <p:cBhvr>
                                        <p:cTn id="40" dur="500"/>
                                        <p:tgtEl>
                                          <p:spTgt spid="61455">
                                            <p:txEl>
                                              <p:pRg st="1" end="1"/>
                                            </p:txEl>
                                          </p:spTgt>
                                        </p:tgtEl>
                                      </p:cBhvr>
                                    </p:animEffect>
                                  </p:childTnLst>
                                </p:cTn>
                              </p:par>
                            </p:childTnLst>
                          </p:cTn>
                        </p:par>
                        <p:par>
                          <p:cTn id="41" fill="hold" nodeType="afterGroup">
                            <p:stCondLst>
                              <p:cond delay="4500"/>
                            </p:stCondLst>
                            <p:childTnLst>
                              <p:par>
                                <p:cTn id="42" presetID="18" presetClass="entr" presetSubtype="6" fill="hold" grpId="0" nodeType="afterEffect">
                                  <p:stCondLst>
                                    <p:cond delay="0"/>
                                  </p:stCondLst>
                                  <p:childTnLst>
                                    <p:set>
                                      <p:cBhvr>
                                        <p:cTn id="43" dur="1" fill="hold">
                                          <p:stCondLst>
                                            <p:cond delay="0"/>
                                          </p:stCondLst>
                                        </p:cTn>
                                        <p:tgtEl>
                                          <p:spTgt spid="61455">
                                            <p:txEl>
                                              <p:pRg st="3" end="3"/>
                                            </p:txEl>
                                          </p:spTgt>
                                        </p:tgtEl>
                                        <p:attrNameLst>
                                          <p:attrName>style.visibility</p:attrName>
                                        </p:attrNameLst>
                                      </p:cBhvr>
                                      <p:to>
                                        <p:strVal val="visible"/>
                                      </p:to>
                                    </p:set>
                                    <p:animEffect transition="in" filter="strips(downRight)">
                                      <p:cBhvr>
                                        <p:cTn id="44" dur="500"/>
                                        <p:tgtEl>
                                          <p:spTgt spid="61455">
                                            <p:txEl>
                                              <p:pRg st="3" end="3"/>
                                            </p:txEl>
                                          </p:spTgt>
                                        </p:tgtEl>
                                      </p:cBhvr>
                                    </p:animEffect>
                                  </p:childTnLst>
                                </p:cTn>
                              </p:par>
                            </p:childTnLst>
                          </p:cTn>
                        </p:par>
                        <p:par>
                          <p:cTn id="45" fill="hold" nodeType="afterGroup">
                            <p:stCondLst>
                              <p:cond delay="5000"/>
                            </p:stCondLst>
                            <p:childTnLst>
                              <p:par>
                                <p:cTn id="46" presetID="18" presetClass="entr" presetSubtype="6" fill="hold" grpId="0" nodeType="afterEffect">
                                  <p:stCondLst>
                                    <p:cond delay="0"/>
                                  </p:stCondLst>
                                  <p:childTnLst>
                                    <p:set>
                                      <p:cBhvr>
                                        <p:cTn id="47" dur="1" fill="hold">
                                          <p:stCondLst>
                                            <p:cond delay="0"/>
                                          </p:stCondLst>
                                        </p:cTn>
                                        <p:tgtEl>
                                          <p:spTgt spid="61455">
                                            <p:txEl>
                                              <p:pRg st="4" end="4"/>
                                            </p:txEl>
                                          </p:spTgt>
                                        </p:tgtEl>
                                        <p:attrNameLst>
                                          <p:attrName>style.visibility</p:attrName>
                                        </p:attrNameLst>
                                      </p:cBhvr>
                                      <p:to>
                                        <p:strVal val="visible"/>
                                      </p:to>
                                    </p:set>
                                    <p:animEffect transition="in" filter="strips(downRight)">
                                      <p:cBhvr>
                                        <p:cTn id="48" dur="500"/>
                                        <p:tgtEl>
                                          <p:spTgt spid="61455">
                                            <p:txEl>
                                              <p:pRg st="4" end="4"/>
                                            </p:txEl>
                                          </p:spTgt>
                                        </p:tgtEl>
                                      </p:cBhvr>
                                    </p:animEffect>
                                  </p:childTnLst>
                                </p:cTn>
                              </p:par>
                            </p:childTnLst>
                          </p:cTn>
                        </p:par>
                        <p:par>
                          <p:cTn id="49" fill="hold" nodeType="afterGroup">
                            <p:stCondLst>
                              <p:cond delay="5500"/>
                            </p:stCondLst>
                            <p:childTnLst>
                              <p:par>
                                <p:cTn id="50" presetID="18" presetClass="entr" presetSubtype="6" fill="hold" grpId="0" nodeType="afterEffect">
                                  <p:stCondLst>
                                    <p:cond delay="0"/>
                                  </p:stCondLst>
                                  <p:childTnLst>
                                    <p:set>
                                      <p:cBhvr>
                                        <p:cTn id="51" dur="1" fill="hold">
                                          <p:stCondLst>
                                            <p:cond delay="0"/>
                                          </p:stCondLst>
                                        </p:cTn>
                                        <p:tgtEl>
                                          <p:spTgt spid="61455">
                                            <p:txEl>
                                              <p:pRg st="5" end="5"/>
                                            </p:txEl>
                                          </p:spTgt>
                                        </p:tgtEl>
                                        <p:attrNameLst>
                                          <p:attrName>style.visibility</p:attrName>
                                        </p:attrNameLst>
                                      </p:cBhvr>
                                      <p:to>
                                        <p:strVal val="visible"/>
                                      </p:to>
                                    </p:set>
                                    <p:animEffect transition="in" filter="strips(downRight)">
                                      <p:cBhvr>
                                        <p:cTn id="52" dur="500"/>
                                        <p:tgtEl>
                                          <p:spTgt spid="61455">
                                            <p:txEl>
                                              <p:pRg st="5" end="5"/>
                                            </p:txEl>
                                          </p:spTgt>
                                        </p:tgtEl>
                                      </p:cBhvr>
                                    </p:animEffect>
                                  </p:childTnLst>
                                </p:cTn>
                              </p:par>
                            </p:childTnLst>
                          </p:cTn>
                        </p:par>
                        <p:par>
                          <p:cTn id="53" fill="hold" nodeType="afterGroup">
                            <p:stCondLst>
                              <p:cond delay="6000"/>
                            </p:stCondLst>
                            <p:childTnLst>
                              <p:par>
                                <p:cTn id="54" presetID="18" presetClass="entr" presetSubtype="6" fill="hold" grpId="0" nodeType="afterEffect">
                                  <p:stCondLst>
                                    <p:cond delay="0"/>
                                  </p:stCondLst>
                                  <p:childTnLst>
                                    <p:set>
                                      <p:cBhvr>
                                        <p:cTn id="55" dur="1" fill="hold">
                                          <p:stCondLst>
                                            <p:cond delay="0"/>
                                          </p:stCondLst>
                                        </p:cTn>
                                        <p:tgtEl>
                                          <p:spTgt spid="61455">
                                            <p:txEl>
                                              <p:pRg st="6" end="6"/>
                                            </p:txEl>
                                          </p:spTgt>
                                        </p:tgtEl>
                                        <p:attrNameLst>
                                          <p:attrName>style.visibility</p:attrName>
                                        </p:attrNameLst>
                                      </p:cBhvr>
                                      <p:to>
                                        <p:strVal val="visible"/>
                                      </p:to>
                                    </p:set>
                                    <p:animEffect transition="in" filter="strips(downRight)">
                                      <p:cBhvr>
                                        <p:cTn id="56" dur="500"/>
                                        <p:tgtEl>
                                          <p:spTgt spid="61455">
                                            <p:txEl>
                                              <p:pRg st="6" end="6"/>
                                            </p:txEl>
                                          </p:spTgt>
                                        </p:tgtEl>
                                      </p:cBhvr>
                                    </p:animEffect>
                                  </p:childTnLst>
                                </p:cTn>
                              </p:par>
                            </p:childTnLst>
                          </p:cTn>
                        </p:par>
                        <p:par>
                          <p:cTn id="57" fill="hold" nodeType="afterGroup">
                            <p:stCondLst>
                              <p:cond delay="6500"/>
                            </p:stCondLst>
                            <p:childTnLst>
                              <p:par>
                                <p:cTn id="58" presetID="18" presetClass="entr" presetSubtype="6" fill="hold" grpId="0" nodeType="afterEffect">
                                  <p:stCondLst>
                                    <p:cond delay="0"/>
                                  </p:stCondLst>
                                  <p:childTnLst>
                                    <p:set>
                                      <p:cBhvr>
                                        <p:cTn id="59" dur="1" fill="hold">
                                          <p:stCondLst>
                                            <p:cond delay="0"/>
                                          </p:stCondLst>
                                        </p:cTn>
                                        <p:tgtEl>
                                          <p:spTgt spid="61457"/>
                                        </p:tgtEl>
                                        <p:attrNameLst>
                                          <p:attrName>style.visibility</p:attrName>
                                        </p:attrNameLst>
                                      </p:cBhvr>
                                      <p:to>
                                        <p:strVal val="visible"/>
                                      </p:to>
                                    </p:set>
                                    <p:animEffect transition="in" filter="strips(downRight)">
                                      <p:cBhvr>
                                        <p:cTn id="60" dur="500"/>
                                        <p:tgtEl>
                                          <p:spTgt spid="61457"/>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61456"/>
                                        </p:tgtEl>
                                        <p:attrNameLst>
                                          <p:attrName>style.visibility</p:attrName>
                                        </p:attrNameLst>
                                      </p:cBhvr>
                                      <p:to>
                                        <p:strVal val="visible"/>
                                      </p:to>
                                    </p:set>
                                    <p:anim calcmode="lin" valueType="num">
                                      <p:cBhvr additive="base">
                                        <p:cTn id="65" dur="500" fill="hold"/>
                                        <p:tgtEl>
                                          <p:spTgt spid="61456"/>
                                        </p:tgtEl>
                                        <p:attrNameLst>
                                          <p:attrName>ppt_x</p:attrName>
                                        </p:attrNameLst>
                                      </p:cBhvr>
                                      <p:tavLst>
                                        <p:tav tm="0">
                                          <p:val>
                                            <p:strVal val="0-#ppt_w/2"/>
                                          </p:val>
                                        </p:tav>
                                        <p:tav tm="100000">
                                          <p:val>
                                            <p:strVal val="#ppt_x"/>
                                          </p:val>
                                        </p:tav>
                                      </p:tavLst>
                                    </p:anim>
                                    <p:anim calcmode="lin" valueType="num">
                                      <p:cBhvr additive="base">
                                        <p:cTn id="66" dur="500" fill="hold"/>
                                        <p:tgtEl>
                                          <p:spTgt spid="61456"/>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500"/>
                            </p:stCondLst>
                            <p:childTnLst>
                              <p:par>
                                <p:cTn id="68" presetID="18" presetClass="entr" presetSubtype="6" fill="hold" grpId="0" nodeType="afterEffect">
                                  <p:stCondLst>
                                    <p:cond delay="0"/>
                                  </p:stCondLst>
                                  <p:childTnLst>
                                    <p:set>
                                      <p:cBhvr>
                                        <p:cTn id="69" dur="1" fill="hold">
                                          <p:stCondLst>
                                            <p:cond delay="0"/>
                                          </p:stCondLst>
                                        </p:cTn>
                                        <p:tgtEl>
                                          <p:spTgt spid="112655">
                                            <p:txEl>
                                              <p:pRg st="0" end="0"/>
                                            </p:txEl>
                                          </p:spTgt>
                                        </p:tgtEl>
                                        <p:attrNameLst>
                                          <p:attrName>style.visibility</p:attrName>
                                        </p:attrNameLst>
                                      </p:cBhvr>
                                      <p:to>
                                        <p:strVal val="visible"/>
                                      </p:to>
                                    </p:set>
                                    <p:animEffect transition="in" filter="strips(downRight)">
                                      <p:cBhvr>
                                        <p:cTn id="70" dur="500"/>
                                        <p:tgtEl>
                                          <p:spTgt spid="112655">
                                            <p:txEl>
                                              <p:pRg st="0" end="0"/>
                                            </p:txEl>
                                          </p:spTgt>
                                        </p:tgtEl>
                                      </p:cBhvr>
                                    </p:animEffect>
                                  </p:childTnLst>
                                </p:cTn>
                              </p:par>
                            </p:childTnLst>
                          </p:cTn>
                        </p:par>
                        <p:par>
                          <p:cTn id="71" fill="hold" nodeType="afterGroup">
                            <p:stCondLst>
                              <p:cond delay="1000"/>
                            </p:stCondLst>
                            <p:childTnLst>
                              <p:par>
                                <p:cTn id="72" presetID="18" presetClass="entr" presetSubtype="6" fill="hold" grpId="0" nodeType="afterEffect">
                                  <p:stCondLst>
                                    <p:cond delay="0"/>
                                  </p:stCondLst>
                                  <p:childTnLst>
                                    <p:set>
                                      <p:cBhvr>
                                        <p:cTn id="73" dur="1" fill="hold">
                                          <p:stCondLst>
                                            <p:cond delay="0"/>
                                          </p:stCondLst>
                                        </p:cTn>
                                        <p:tgtEl>
                                          <p:spTgt spid="112655">
                                            <p:txEl>
                                              <p:pRg st="1" end="1"/>
                                            </p:txEl>
                                          </p:spTgt>
                                        </p:tgtEl>
                                        <p:attrNameLst>
                                          <p:attrName>style.visibility</p:attrName>
                                        </p:attrNameLst>
                                      </p:cBhvr>
                                      <p:to>
                                        <p:strVal val="visible"/>
                                      </p:to>
                                    </p:set>
                                    <p:animEffect transition="in" filter="strips(downRight)">
                                      <p:cBhvr>
                                        <p:cTn id="74" dur="500"/>
                                        <p:tgtEl>
                                          <p:spTgt spid="112655">
                                            <p:txEl>
                                              <p:pRg st="1" end="1"/>
                                            </p:txEl>
                                          </p:spTgt>
                                        </p:tgtEl>
                                      </p:cBhvr>
                                    </p:animEffect>
                                  </p:childTnLst>
                                </p:cTn>
                              </p:par>
                            </p:childTnLst>
                          </p:cTn>
                        </p:par>
                        <p:par>
                          <p:cTn id="75" fill="hold" nodeType="afterGroup">
                            <p:stCondLst>
                              <p:cond delay="1500"/>
                            </p:stCondLst>
                            <p:childTnLst>
                              <p:par>
                                <p:cTn id="76" presetID="18" presetClass="entr" presetSubtype="6" fill="hold" grpId="0" nodeType="afterEffect">
                                  <p:stCondLst>
                                    <p:cond delay="0"/>
                                  </p:stCondLst>
                                  <p:childTnLst>
                                    <p:set>
                                      <p:cBhvr>
                                        <p:cTn id="77" dur="1" fill="hold">
                                          <p:stCondLst>
                                            <p:cond delay="0"/>
                                          </p:stCondLst>
                                        </p:cTn>
                                        <p:tgtEl>
                                          <p:spTgt spid="112655">
                                            <p:txEl>
                                              <p:pRg st="3" end="3"/>
                                            </p:txEl>
                                          </p:spTgt>
                                        </p:tgtEl>
                                        <p:attrNameLst>
                                          <p:attrName>style.visibility</p:attrName>
                                        </p:attrNameLst>
                                      </p:cBhvr>
                                      <p:to>
                                        <p:strVal val="visible"/>
                                      </p:to>
                                    </p:set>
                                    <p:animEffect transition="in" filter="strips(downRight)">
                                      <p:cBhvr>
                                        <p:cTn id="78" dur="500"/>
                                        <p:tgtEl>
                                          <p:spTgt spid="112655">
                                            <p:txEl>
                                              <p:pRg st="3" end="3"/>
                                            </p:txEl>
                                          </p:spTgt>
                                        </p:tgtEl>
                                      </p:cBhvr>
                                    </p:animEffect>
                                  </p:childTnLst>
                                </p:cTn>
                              </p:par>
                            </p:childTnLst>
                          </p:cTn>
                        </p:par>
                        <p:par>
                          <p:cTn id="79" fill="hold" nodeType="afterGroup">
                            <p:stCondLst>
                              <p:cond delay="2000"/>
                            </p:stCondLst>
                            <p:childTnLst>
                              <p:par>
                                <p:cTn id="80" presetID="18" presetClass="entr" presetSubtype="6" fill="hold" grpId="0" nodeType="afterEffect">
                                  <p:stCondLst>
                                    <p:cond delay="0"/>
                                  </p:stCondLst>
                                  <p:childTnLst>
                                    <p:set>
                                      <p:cBhvr>
                                        <p:cTn id="81" dur="1" fill="hold">
                                          <p:stCondLst>
                                            <p:cond delay="0"/>
                                          </p:stCondLst>
                                        </p:cTn>
                                        <p:tgtEl>
                                          <p:spTgt spid="112655">
                                            <p:txEl>
                                              <p:pRg st="4" end="4"/>
                                            </p:txEl>
                                          </p:spTgt>
                                        </p:tgtEl>
                                        <p:attrNameLst>
                                          <p:attrName>style.visibility</p:attrName>
                                        </p:attrNameLst>
                                      </p:cBhvr>
                                      <p:to>
                                        <p:strVal val="visible"/>
                                      </p:to>
                                    </p:set>
                                    <p:animEffect transition="in" filter="strips(downRight)">
                                      <p:cBhvr>
                                        <p:cTn id="82" dur="500"/>
                                        <p:tgtEl>
                                          <p:spTgt spid="112655">
                                            <p:txEl>
                                              <p:pRg st="4" end="4"/>
                                            </p:txEl>
                                          </p:spTgt>
                                        </p:tgtEl>
                                      </p:cBhvr>
                                    </p:animEffect>
                                  </p:childTnLst>
                                </p:cTn>
                              </p:par>
                            </p:childTnLst>
                          </p:cTn>
                        </p:par>
                        <p:par>
                          <p:cTn id="83" fill="hold" nodeType="afterGroup">
                            <p:stCondLst>
                              <p:cond delay="2500"/>
                            </p:stCondLst>
                            <p:childTnLst>
                              <p:par>
                                <p:cTn id="84" presetID="18" presetClass="entr" presetSubtype="6" fill="hold" grpId="0" nodeType="afterEffect">
                                  <p:stCondLst>
                                    <p:cond delay="0"/>
                                  </p:stCondLst>
                                  <p:childTnLst>
                                    <p:set>
                                      <p:cBhvr>
                                        <p:cTn id="85" dur="1" fill="hold">
                                          <p:stCondLst>
                                            <p:cond delay="0"/>
                                          </p:stCondLst>
                                        </p:cTn>
                                        <p:tgtEl>
                                          <p:spTgt spid="112655">
                                            <p:txEl>
                                              <p:pRg st="5" end="5"/>
                                            </p:txEl>
                                          </p:spTgt>
                                        </p:tgtEl>
                                        <p:attrNameLst>
                                          <p:attrName>style.visibility</p:attrName>
                                        </p:attrNameLst>
                                      </p:cBhvr>
                                      <p:to>
                                        <p:strVal val="visible"/>
                                      </p:to>
                                    </p:set>
                                    <p:animEffect transition="in" filter="strips(downRight)">
                                      <p:cBhvr>
                                        <p:cTn id="86" dur="500"/>
                                        <p:tgtEl>
                                          <p:spTgt spid="112655">
                                            <p:txEl>
                                              <p:pRg st="5" end="5"/>
                                            </p:txEl>
                                          </p:spTgt>
                                        </p:tgtEl>
                                      </p:cBhvr>
                                    </p:animEffect>
                                  </p:childTnLst>
                                </p:cTn>
                              </p:par>
                            </p:childTnLst>
                          </p:cTn>
                        </p:par>
                        <p:par>
                          <p:cTn id="87" fill="hold" nodeType="afterGroup">
                            <p:stCondLst>
                              <p:cond delay="3000"/>
                            </p:stCondLst>
                            <p:childTnLst>
                              <p:par>
                                <p:cTn id="88" presetID="18" presetClass="entr" presetSubtype="6" fill="hold" grpId="0" nodeType="afterEffect">
                                  <p:stCondLst>
                                    <p:cond delay="0"/>
                                  </p:stCondLst>
                                  <p:childTnLst>
                                    <p:set>
                                      <p:cBhvr>
                                        <p:cTn id="89" dur="1" fill="hold">
                                          <p:stCondLst>
                                            <p:cond delay="0"/>
                                          </p:stCondLst>
                                        </p:cTn>
                                        <p:tgtEl>
                                          <p:spTgt spid="112655">
                                            <p:txEl>
                                              <p:pRg st="6" end="6"/>
                                            </p:txEl>
                                          </p:spTgt>
                                        </p:tgtEl>
                                        <p:attrNameLst>
                                          <p:attrName>style.visibility</p:attrName>
                                        </p:attrNameLst>
                                      </p:cBhvr>
                                      <p:to>
                                        <p:strVal val="visible"/>
                                      </p:to>
                                    </p:set>
                                    <p:animEffect transition="in" filter="strips(downRight)">
                                      <p:cBhvr>
                                        <p:cTn id="90" dur="500"/>
                                        <p:tgtEl>
                                          <p:spTgt spid="112655">
                                            <p:txEl>
                                              <p:pRg st="6" end="6"/>
                                            </p:txEl>
                                          </p:spTgt>
                                        </p:tgtEl>
                                      </p:cBhvr>
                                    </p:animEffect>
                                  </p:childTnLst>
                                </p:cTn>
                              </p:par>
                            </p:childTnLst>
                          </p:cTn>
                        </p:par>
                        <p:par>
                          <p:cTn id="91" fill="hold" nodeType="afterGroup">
                            <p:stCondLst>
                              <p:cond delay="3500"/>
                            </p:stCondLst>
                            <p:childTnLst>
                              <p:par>
                                <p:cTn id="92" presetID="18" presetClass="entr" presetSubtype="6" fill="hold" grpId="0" nodeType="afterEffect">
                                  <p:stCondLst>
                                    <p:cond delay="0"/>
                                  </p:stCondLst>
                                  <p:childTnLst>
                                    <p:set>
                                      <p:cBhvr>
                                        <p:cTn id="93" dur="1" fill="hold">
                                          <p:stCondLst>
                                            <p:cond delay="0"/>
                                          </p:stCondLst>
                                        </p:cTn>
                                        <p:tgtEl>
                                          <p:spTgt spid="112655">
                                            <p:txEl>
                                              <p:pRg st="7" end="7"/>
                                            </p:txEl>
                                          </p:spTgt>
                                        </p:tgtEl>
                                        <p:attrNameLst>
                                          <p:attrName>style.visibility</p:attrName>
                                        </p:attrNameLst>
                                      </p:cBhvr>
                                      <p:to>
                                        <p:strVal val="visible"/>
                                      </p:to>
                                    </p:set>
                                    <p:animEffect transition="in" filter="strips(downRight)">
                                      <p:cBhvr>
                                        <p:cTn id="94" dur="500"/>
                                        <p:tgtEl>
                                          <p:spTgt spid="1126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2" grpId="0" autoUpdateAnimBg="0"/>
      <p:bldP spid="61454" grpId="0" build="p" autoUpdateAnimBg="0" advAuto="0"/>
      <p:bldP spid="61455" grpId="0" build="p" autoUpdateAnimBg="0" advAuto="0"/>
      <p:bldP spid="61456" grpId="0" autoUpdateAnimBg="0"/>
      <p:bldP spid="61457" grpId="0" autoUpdateAnimBg="0"/>
      <p:bldP spid="112655"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1682" name="Picture 2" descr="ad2 copy">
            <a:extLst>
              <a:ext uri="{FF2B5EF4-FFF2-40B4-BE49-F238E27FC236}">
                <a16:creationId xmlns:a16="http://schemas.microsoft.com/office/drawing/2014/main" id="{315F7A76-43EA-4BC5-8BF1-D5896F701656}"/>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Text Box 6">
            <a:extLst>
              <a:ext uri="{FF2B5EF4-FFF2-40B4-BE49-F238E27FC236}">
                <a16:creationId xmlns:a16="http://schemas.microsoft.com/office/drawing/2014/main" id="{7BB1B965-CFB2-47B8-A86F-EC7B53EDB4C9}"/>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6EEAD6AD-67D7-477B-B0DD-3694C1B3BF8D}" type="slidenum">
              <a:rPr lang="es-ES" altLang="es-ES"/>
              <a:pPr eaLnBrk="1" hangingPunct="1"/>
              <a:t>32</a:t>
            </a:fld>
            <a:endParaRPr lang="es-ES" altLang="es-ES"/>
          </a:p>
        </p:txBody>
      </p:sp>
      <p:sp>
        <p:nvSpPr>
          <p:cNvPr id="63500" name="Rectangle 12">
            <a:extLst>
              <a:ext uri="{FF2B5EF4-FFF2-40B4-BE49-F238E27FC236}">
                <a16:creationId xmlns:a16="http://schemas.microsoft.com/office/drawing/2014/main" id="{8CF7CE6D-75C5-4EE0-BCDF-08C7AFA235F1}"/>
              </a:ext>
            </a:extLst>
          </p:cNvPr>
          <p:cNvSpPr>
            <a:spLocks noChangeArrowheads="1"/>
          </p:cNvSpPr>
          <p:nvPr/>
        </p:nvSpPr>
        <p:spPr bwMode="auto">
          <a:xfrm>
            <a:off x="762000" y="457200"/>
            <a:ext cx="7772400" cy="609600"/>
          </a:xfrm>
          <a:prstGeom prst="rect">
            <a:avLst/>
          </a:prstGeom>
          <a:noFill/>
          <a:ln>
            <a:noFill/>
          </a:ln>
          <a:effectLst/>
          <a:extLst>
            <a:ext uri="{909E8E84-426E-40DD-AFC4-6F175D3DCCD1}">
              <a14:hiddenFill xmlns:a14="http://schemas.microsoft.com/office/drawing/2010/main">
                <a:solidFill>
                  <a:srgbClr val="9F260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eaLnBrk="1" hangingPunct="1">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Procesos del Marketing Digital</a:t>
            </a:r>
            <a:r>
              <a:rPr lang="es-ES_tradnl" altLang="es-ES" sz="3200" b="1">
                <a:solidFill>
                  <a:schemeClr val="bg1"/>
                </a:solidFill>
                <a:effectLst>
                  <a:outerShdw blurRad="38100" dist="38100" dir="2700000" algn="tl">
                    <a:srgbClr val="C0C0C0"/>
                  </a:outerShdw>
                </a:effectLst>
                <a:latin typeface="Verdana" panose="020B0604030504040204" pitchFamily="34" charset="0"/>
              </a:rPr>
              <a:t>  </a:t>
            </a:r>
            <a:endParaRPr lang="es-ES" altLang="es-ES" sz="3200" b="1">
              <a:solidFill>
                <a:schemeClr val="bg1"/>
              </a:solidFill>
              <a:effectLst>
                <a:outerShdw blurRad="38100" dist="38100" dir="2700000" algn="tl">
                  <a:srgbClr val="C0C0C0"/>
                </a:outerShdw>
              </a:effectLst>
              <a:latin typeface="Verdana" panose="020B0604030504040204" pitchFamily="34" charset="0"/>
            </a:endParaRPr>
          </a:p>
        </p:txBody>
      </p:sp>
      <p:sp>
        <p:nvSpPr>
          <p:cNvPr id="63503" name="Rectangle 15">
            <a:extLst>
              <a:ext uri="{FF2B5EF4-FFF2-40B4-BE49-F238E27FC236}">
                <a16:creationId xmlns:a16="http://schemas.microsoft.com/office/drawing/2014/main" id="{DC1E9F09-350E-483B-AAD2-A1727CEF6406}"/>
              </a:ext>
            </a:extLst>
          </p:cNvPr>
          <p:cNvSpPr>
            <a:spLocks noGrp="1" noChangeArrowheads="1"/>
          </p:cNvSpPr>
          <p:nvPr>
            <p:ph idx="1"/>
          </p:nvPr>
        </p:nvSpPr>
        <p:spPr>
          <a:xfrm>
            <a:off x="685800" y="1447800"/>
            <a:ext cx="7772400" cy="3962400"/>
          </a:xfrm>
          <a:extLst>
            <a:ext uri="{909E8E84-426E-40DD-AFC4-6F175D3DCCD1}">
              <a14:hiddenFill xmlns:a14="http://schemas.microsoft.com/office/drawing/2010/main">
                <a:solidFill>
                  <a:srgbClr val="FFFFCC"/>
                </a:solidFill>
              </a14:hiddenFill>
            </a:ext>
          </a:extLst>
        </p:spPr>
        <p:txBody>
          <a:bodyPr rtlCol="0">
            <a:normAutofit/>
          </a:bodyPr>
          <a:lstStyle/>
          <a:p>
            <a:pPr algn="ctr" eaLnBrk="1" fontAlgn="auto" hangingPunct="1">
              <a:buFontTx/>
              <a:buNone/>
              <a:defRPr/>
            </a:pPr>
            <a:r>
              <a:rPr lang="es-ES_tradnl" altLang="es-ES">
                <a:solidFill>
                  <a:schemeClr val="tx1">
                    <a:lumMod val="85000"/>
                    <a:lumOff val="15000"/>
                  </a:schemeClr>
                </a:solidFill>
                <a:effectLst>
                  <a:outerShdw blurRad="38100" dist="38100" dir="2700000" algn="tl">
                    <a:srgbClr val="C0C0C0"/>
                  </a:outerShdw>
                </a:effectLst>
                <a:latin typeface="Verdana" panose="020B0604030504040204" pitchFamily="34" charset="0"/>
              </a:rPr>
              <a:t>IDENTIFICACIÓN</a:t>
            </a:r>
          </a:p>
          <a:p>
            <a:pPr algn="ctr" eaLnBrk="1" fontAlgn="auto" hangingPunct="1">
              <a:buFontTx/>
              <a:buNone/>
              <a:defRPr/>
            </a:pPr>
            <a:r>
              <a:rPr lang="es-ES_tradnl" altLang="es-ES">
                <a:solidFill>
                  <a:schemeClr val="tx1">
                    <a:lumMod val="85000"/>
                    <a:lumOff val="15000"/>
                  </a:schemeClr>
                </a:solidFill>
                <a:effectLst>
                  <a:outerShdw blurRad="38100" dist="38100" dir="2700000" algn="tl">
                    <a:srgbClr val="C0C0C0"/>
                  </a:outerShdw>
                </a:effectLst>
                <a:latin typeface="Verdana" panose="020B0604030504040204" pitchFamily="34" charset="0"/>
              </a:rPr>
              <a:t>DIFERENCIACIÓN</a:t>
            </a:r>
          </a:p>
          <a:p>
            <a:pPr algn="ctr" eaLnBrk="1" fontAlgn="auto" hangingPunct="1">
              <a:buFontTx/>
              <a:buNone/>
              <a:defRPr/>
            </a:pPr>
            <a:r>
              <a:rPr lang="es-ES_tradnl" altLang="es-ES">
                <a:solidFill>
                  <a:schemeClr val="tx1">
                    <a:lumMod val="85000"/>
                    <a:lumOff val="15000"/>
                  </a:schemeClr>
                </a:solidFill>
                <a:effectLst>
                  <a:outerShdw blurRad="38100" dist="38100" dir="2700000" algn="tl">
                    <a:srgbClr val="C0C0C0"/>
                  </a:outerShdw>
                </a:effectLst>
                <a:latin typeface="Verdana" panose="020B0604030504040204" pitchFamily="34" charset="0"/>
              </a:rPr>
              <a:t>INTERACCIÓN</a:t>
            </a:r>
          </a:p>
          <a:p>
            <a:pPr algn="ctr" eaLnBrk="1" fontAlgn="auto" hangingPunct="1">
              <a:buFontTx/>
              <a:buNone/>
              <a:defRPr/>
            </a:pPr>
            <a:r>
              <a:rPr lang="es-ES_tradnl" altLang="es-ES">
                <a:solidFill>
                  <a:schemeClr val="tx1">
                    <a:lumMod val="85000"/>
                    <a:lumOff val="15000"/>
                  </a:schemeClr>
                </a:solidFill>
                <a:effectLst>
                  <a:outerShdw blurRad="38100" dist="38100" dir="2700000" algn="tl">
                    <a:srgbClr val="C0C0C0"/>
                  </a:outerShdw>
                </a:effectLst>
                <a:latin typeface="Verdana" panose="020B0604030504040204" pitchFamily="34" charset="0"/>
              </a:rPr>
              <a:t>CUSTOMIZACIÓN</a:t>
            </a:r>
            <a:br>
              <a:rPr lang="es-ES_tradnl" altLang="es-ES" sz="3600" b="1">
                <a:solidFill>
                  <a:schemeClr val="tx1">
                    <a:lumMod val="85000"/>
                    <a:lumOff val="15000"/>
                  </a:schemeClr>
                </a:solidFill>
                <a:effectLst>
                  <a:outerShdw blurRad="38100" dist="38100" dir="2700000" algn="tl">
                    <a:srgbClr val="C0C0C0"/>
                  </a:outerShdw>
                </a:effectLst>
                <a:latin typeface="Verdana" panose="020B0604030504040204" pitchFamily="34" charset="0"/>
              </a:rPr>
            </a:br>
            <a:br>
              <a:rPr lang="es-ES_tradnl" altLang="es-ES" sz="3600" b="1">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s-ES_tradnl" altLang="es-ES" sz="1800" b="1">
                <a:solidFill>
                  <a:srgbClr val="9F2609"/>
                </a:solidFill>
                <a:effectLst>
                  <a:outerShdw blurRad="38100" dist="38100" dir="2700000" algn="tl">
                    <a:srgbClr val="C0C0C0"/>
                  </a:outerShdw>
                </a:effectLst>
                <a:latin typeface="Verdana" panose="020B0604030504040204" pitchFamily="34" charset="0"/>
              </a:rPr>
              <a:t>Puede resultar más rentable tratar de encontrar nuevos productos para los clientes que ya tenemos, que buscar nuevos clientes para los productos que ya tenemos.</a:t>
            </a:r>
            <a:endParaRPr lang="es-ES" altLang="es-ES" sz="1800" b="1">
              <a:solidFill>
                <a:srgbClr val="9F2609"/>
              </a:solidFill>
              <a:effectLst>
                <a:outerShdw blurRad="38100" dist="38100" dir="2700000" algn="tl">
                  <a:srgbClr val="C0C0C0"/>
                </a:outerShdw>
              </a:effectLst>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3500"/>
                                        </p:tgtEl>
                                        <p:attrNameLst>
                                          <p:attrName>style.visibility</p:attrName>
                                        </p:attrNameLst>
                                      </p:cBhvr>
                                      <p:to>
                                        <p:strVal val="visible"/>
                                      </p:to>
                                    </p:set>
                                    <p:anim calcmode="lin" valueType="num">
                                      <p:cBhvr>
                                        <p:cTn id="7" dur="500" fill="hold"/>
                                        <p:tgtEl>
                                          <p:spTgt spid="63500"/>
                                        </p:tgtEl>
                                        <p:attrNameLst>
                                          <p:attrName>ppt_w</p:attrName>
                                        </p:attrNameLst>
                                      </p:cBhvr>
                                      <p:tavLst>
                                        <p:tav tm="0">
                                          <p:val>
                                            <p:fltVal val="0"/>
                                          </p:val>
                                        </p:tav>
                                        <p:tav tm="100000">
                                          <p:val>
                                            <p:strVal val="#ppt_w"/>
                                          </p:val>
                                        </p:tav>
                                      </p:tavLst>
                                    </p:anim>
                                    <p:anim calcmode="lin" valueType="num">
                                      <p:cBhvr>
                                        <p:cTn id="8" dur="500" fill="hold"/>
                                        <p:tgtEl>
                                          <p:spTgt spid="6350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3503">
                                            <p:txEl>
                                              <p:pRg st="0" end="0"/>
                                            </p:txEl>
                                          </p:spTgt>
                                        </p:tgtEl>
                                        <p:attrNameLst>
                                          <p:attrName>style.visibility</p:attrName>
                                        </p:attrNameLst>
                                      </p:cBhvr>
                                      <p:to>
                                        <p:strVal val="visible"/>
                                      </p:to>
                                    </p:set>
                                    <p:anim calcmode="lin" valueType="num">
                                      <p:cBhvr>
                                        <p:cTn id="12" dur="500" fill="hold"/>
                                        <p:tgtEl>
                                          <p:spTgt spid="6350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3503">
                                            <p:txEl>
                                              <p:pRg st="0" end="0"/>
                                            </p:txEl>
                                          </p:spTgt>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3503">
                                            <p:txEl>
                                              <p:pRg st="1" end="1"/>
                                            </p:txEl>
                                          </p:spTgt>
                                        </p:tgtEl>
                                        <p:attrNameLst>
                                          <p:attrName>style.visibility</p:attrName>
                                        </p:attrNameLst>
                                      </p:cBhvr>
                                      <p:to>
                                        <p:strVal val="visible"/>
                                      </p:to>
                                    </p:set>
                                    <p:anim calcmode="lin" valueType="num">
                                      <p:cBhvr>
                                        <p:cTn id="17" dur="500" fill="hold"/>
                                        <p:tgtEl>
                                          <p:spTgt spid="6350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63503">
                                            <p:txEl>
                                              <p:pRg st="1" end="1"/>
                                            </p:txEl>
                                          </p:spTgt>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63503">
                                            <p:txEl>
                                              <p:pRg st="2" end="2"/>
                                            </p:txEl>
                                          </p:spTgt>
                                        </p:tgtEl>
                                        <p:attrNameLst>
                                          <p:attrName>style.visibility</p:attrName>
                                        </p:attrNameLst>
                                      </p:cBhvr>
                                      <p:to>
                                        <p:strVal val="visible"/>
                                      </p:to>
                                    </p:set>
                                    <p:anim calcmode="lin" valueType="num">
                                      <p:cBhvr>
                                        <p:cTn id="22" dur="500" fill="hold"/>
                                        <p:tgtEl>
                                          <p:spTgt spid="63503">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63503">
                                            <p:txEl>
                                              <p:pRg st="2" end="2"/>
                                            </p:txEl>
                                          </p:spTgt>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63503">
                                            <p:txEl>
                                              <p:pRg st="3" end="3"/>
                                            </p:txEl>
                                          </p:spTgt>
                                        </p:tgtEl>
                                        <p:attrNameLst>
                                          <p:attrName>style.visibility</p:attrName>
                                        </p:attrNameLst>
                                      </p:cBhvr>
                                      <p:to>
                                        <p:strVal val="visible"/>
                                      </p:to>
                                    </p:set>
                                    <p:anim calcmode="lin" valueType="num">
                                      <p:cBhvr>
                                        <p:cTn id="27" dur="500" fill="hold"/>
                                        <p:tgtEl>
                                          <p:spTgt spid="6350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63503">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00" grpId="0" autoUpdateAnimBg="0"/>
      <p:bldP spid="63503"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3730" name="Picture 2" descr="ad2 copy">
            <a:extLst>
              <a:ext uri="{FF2B5EF4-FFF2-40B4-BE49-F238E27FC236}">
                <a16:creationId xmlns:a16="http://schemas.microsoft.com/office/drawing/2014/main" id="{4386107D-A5DA-424D-9C22-32C24DE375D6}"/>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 Box 6">
            <a:extLst>
              <a:ext uri="{FF2B5EF4-FFF2-40B4-BE49-F238E27FC236}">
                <a16:creationId xmlns:a16="http://schemas.microsoft.com/office/drawing/2014/main" id="{45BF4691-FAE9-41A6-B756-00B8BD3875DF}"/>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60B8A693-47FA-4325-B2AC-75EDBC4D3844}" type="slidenum">
              <a:rPr lang="es-ES" altLang="es-ES"/>
              <a:pPr eaLnBrk="1" hangingPunct="1"/>
              <a:t>33</a:t>
            </a:fld>
            <a:endParaRPr lang="es-ES" altLang="es-ES"/>
          </a:p>
        </p:txBody>
      </p:sp>
      <p:sp>
        <p:nvSpPr>
          <p:cNvPr id="110601" name="Rectangle 9">
            <a:extLst>
              <a:ext uri="{FF2B5EF4-FFF2-40B4-BE49-F238E27FC236}">
                <a16:creationId xmlns:a16="http://schemas.microsoft.com/office/drawing/2014/main" id="{35943257-93BD-4DE9-B083-EB6E7377E516}"/>
              </a:ext>
            </a:extLst>
          </p:cNvPr>
          <p:cNvSpPr>
            <a:spLocks noGrp="1" noChangeArrowheads="1"/>
          </p:cNvSpPr>
          <p:nvPr>
            <p:ph type="title"/>
          </p:nvPr>
        </p:nvSpPr>
        <p:spPr>
          <a:xfrm>
            <a:off x="838200" y="381000"/>
            <a:ext cx="7543800" cy="9906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Herramientas del Marketing Digital</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110603" name="Rectangle 11">
            <a:extLst>
              <a:ext uri="{FF2B5EF4-FFF2-40B4-BE49-F238E27FC236}">
                <a16:creationId xmlns:a16="http://schemas.microsoft.com/office/drawing/2014/main" id="{FB3D85D2-19BD-462C-9F53-1AC6AE9507C2}"/>
              </a:ext>
            </a:extLst>
          </p:cNvPr>
          <p:cNvSpPr>
            <a:spLocks noGrp="1" noChangeArrowheads="1"/>
          </p:cNvSpPr>
          <p:nvPr>
            <p:ph idx="1"/>
          </p:nvPr>
        </p:nvSpPr>
        <p:spPr>
          <a:xfrm>
            <a:off x="914400" y="1752600"/>
            <a:ext cx="7391400" cy="3506788"/>
          </a:xfrm>
          <a:extLst>
            <a:ext uri="{909E8E84-426E-40DD-AFC4-6F175D3DCCD1}">
              <a14:hiddenFill xmlns:a14="http://schemas.microsoft.com/office/drawing/2010/main">
                <a:solidFill>
                  <a:srgbClr val="FFFFCC"/>
                </a:solidFill>
              </a14:hiddenFill>
            </a:ext>
          </a:extLst>
        </p:spPr>
        <p:txBody>
          <a:bodyPr rtlCol="0">
            <a:normAutofit/>
          </a:bodyPr>
          <a:lstStyle/>
          <a:p>
            <a:pPr algn="ctr" eaLnBrk="1" fontAlgn="auto" hangingPunct="1">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Datawarehouse </a:t>
            </a:r>
          </a:p>
          <a:p>
            <a:pPr algn="ctr" eaLnBrk="1" fontAlgn="auto" hangingPunct="1">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Datamining</a:t>
            </a:r>
          </a:p>
          <a:p>
            <a:pPr algn="ctr" eaLnBrk="1" fontAlgn="auto" hangingPunct="1">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E-CRM</a:t>
            </a:r>
            <a:r>
              <a:rPr lang="es-ES_tradnl" altLang="es-ES">
                <a:solidFill>
                  <a:schemeClr val="tx1">
                    <a:lumMod val="85000"/>
                    <a:lumOff val="15000"/>
                  </a:schemeClr>
                </a:solidFill>
                <a:latin typeface="Verdana" panose="020B0604030504040204" pitchFamily="34" charset="0"/>
              </a:rPr>
              <a:t> </a:t>
            </a:r>
            <a:endParaRPr lang="es-ES" altLang="es-ES">
              <a:solidFill>
                <a:schemeClr val="tx1">
                  <a:lumMod val="85000"/>
                  <a:lumOff val="15000"/>
                </a:schemeClr>
              </a:solidFill>
              <a:latin typeface="Verdana" panose="020B0604030504040204" pitchFamily="34" charset="0"/>
            </a:endParaRPr>
          </a:p>
        </p:txBody>
      </p:sp>
      <p:sp>
        <p:nvSpPr>
          <p:cNvPr id="110604" name="Text Box 12">
            <a:extLst>
              <a:ext uri="{FF2B5EF4-FFF2-40B4-BE49-F238E27FC236}">
                <a16:creationId xmlns:a16="http://schemas.microsoft.com/office/drawing/2014/main" id="{47FE373C-042D-4C6E-98DB-B28384A16CEF}"/>
              </a:ext>
            </a:extLst>
          </p:cNvPr>
          <p:cNvSpPr txBox="1">
            <a:spLocks noChangeArrowheads="1"/>
          </p:cNvSpPr>
          <p:nvPr/>
        </p:nvSpPr>
        <p:spPr bwMode="auto">
          <a:xfrm>
            <a:off x="457200" y="4114800"/>
            <a:ext cx="8250238"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defRPr/>
            </a:pPr>
            <a:r>
              <a:rPr lang="es-ES_tradnl" altLang="es-ES" sz="1600" b="1">
                <a:solidFill>
                  <a:srgbClr val="9F2609"/>
                </a:solidFill>
                <a:effectLst>
                  <a:outerShdw blurRad="38100" dist="38100" dir="2700000" algn="tl">
                    <a:srgbClr val="C0C0C0"/>
                  </a:outerShdw>
                </a:effectLst>
              </a:rPr>
              <a:t>La correcta planificación y estructura de la</a:t>
            </a:r>
          </a:p>
          <a:p>
            <a:pPr algn="ctr" eaLnBrk="1" hangingPunct="1">
              <a:defRPr/>
            </a:pPr>
            <a:r>
              <a:rPr lang="es-ES_tradnl" altLang="es-ES" sz="1600" b="1">
                <a:solidFill>
                  <a:srgbClr val="9F2609"/>
                </a:solidFill>
                <a:effectLst>
                  <a:outerShdw blurRad="38100" dist="38100" dir="2700000" algn="tl">
                    <a:srgbClr val="C0C0C0"/>
                  </a:outerShdw>
                </a:effectLst>
              </a:rPr>
              <a:t>gestión y recolección de datos e información sobre nuestros clientes,</a:t>
            </a:r>
          </a:p>
          <a:p>
            <a:pPr algn="ctr" eaLnBrk="1" hangingPunct="1">
              <a:defRPr/>
            </a:pPr>
            <a:r>
              <a:rPr lang="es-ES_tradnl" altLang="es-ES" sz="1600" b="1">
                <a:solidFill>
                  <a:srgbClr val="9F2609"/>
                </a:solidFill>
                <a:effectLst>
                  <a:outerShdw blurRad="38100" dist="38100" dir="2700000" algn="tl">
                    <a:srgbClr val="C0C0C0"/>
                  </a:outerShdw>
                </a:effectLst>
              </a:rPr>
              <a:t>junto a su acertado análisis, definen el éxito del proceso de valoración</a:t>
            </a:r>
          </a:p>
          <a:p>
            <a:pPr algn="ctr" eaLnBrk="1" hangingPunct="1">
              <a:defRPr/>
            </a:pPr>
            <a:r>
              <a:rPr lang="es-ES_tradnl" altLang="es-ES" sz="1600" b="1">
                <a:solidFill>
                  <a:srgbClr val="9F2609"/>
                </a:solidFill>
                <a:effectLst>
                  <a:outerShdw blurRad="38100" dist="38100" dir="2700000" algn="tl">
                    <a:srgbClr val="C0C0C0"/>
                  </a:outerShdw>
                </a:effectLst>
              </a:rPr>
              <a:t>de los mismos. Esto es vital para poder establecer con ellos, una </a:t>
            </a:r>
          </a:p>
          <a:p>
            <a:pPr algn="ctr" eaLnBrk="1" hangingPunct="1">
              <a:defRPr/>
            </a:pPr>
            <a:r>
              <a:rPr lang="es-ES_tradnl" altLang="es-ES" sz="1600" b="1">
                <a:solidFill>
                  <a:srgbClr val="9F2609"/>
                </a:solidFill>
                <a:effectLst>
                  <a:outerShdw blurRad="38100" dist="38100" dir="2700000" algn="tl">
                    <a:srgbClr val="C0C0C0"/>
                  </a:outerShdw>
                </a:effectLst>
              </a:rPr>
              <a:t>relación duradera y rentable para nuestra empresa.</a:t>
            </a:r>
            <a:endParaRPr lang="es-ES" altLang="es-ES" sz="1600" b="1">
              <a:solidFill>
                <a:srgbClr val="9F2609"/>
              </a:solidFill>
              <a:effectLst>
                <a:outerShdw blurRad="38100" dist="38100" dir="2700000" algn="tl">
                  <a:srgbClr val="C0C0C0"/>
                </a:outerShdw>
              </a:effectLst>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10601"/>
                                        </p:tgtEl>
                                        <p:attrNameLst>
                                          <p:attrName>style.visibility</p:attrName>
                                        </p:attrNameLst>
                                      </p:cBhvr>
                                      <p:to>
                                        <p:strVal val="visible"/>
                                      </p:to>
                                    </p:set>
                                    <p:anim calcmode="lin" valueType="num">
                                      <p:cBhvr>
                                        <p:cTn id="7" dur="500" fill="hold"/>
                                        <p:tgtEl>
                                          <p:spTgt spid="110601"/>
                                        </p:tgtEl>
                                        <p:attrNameLst>
                                          <p:attrName>ppt_w</p:attrName>
                                        </p:attrNameLst>
                                      </p:cBhvr>
                                      <p:tavLst>
                                        <p:tav tm="0">
                                          <p:val>
                                            <p:fltVal val="0"/>
                                          </p:val>
                                        </p:tav>
                                        <p:tav tm="100000">
                                          <p:val>
                                            <p:strVal val="#ppt_w"/>
                                          </p:val>
                                        </p:tav>
                                      </p:tavLst>
                                    </p:anim>
                                    <p:anim calcmode="lin" valueType="num">
                                      <p:cBhvr>
                                        <p:cTn id="8" dur="500" fill="hold"/>
                                        <p:tgtEl>
                                          <p:spTgt spid="110601"/>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5" presetClass="entr" presetSubtype="0" fill="hold" grpId="0" nodeType="afterEffect">
                                  <p:stCondLst>
                                    <p:cond delay="0"/>
                                  </p:stCondLst>
                                  <p:childTnLst>
                                    <p:set>
                                      <p:cBhvr>
                                        <p:cTn id="11" dur="1" fill="hold">
                                          <p:stCondLst>
                                            <p:cond delay="0"/>
                                          </p:stCondLst>
                                        </p:cTn>
                                        <p:tgtEl>
                                          <p:spTgt spid="110603">
                                            <p:txEl>
                                              <p:pRg st="0" end="0"/>
                                            </p:txEl>
                                          </p:spTgt>
                                        </p:tgtEl>
                                        <p:attrNameLst>
                                          <p:attrName>style.visibility</p:attrName>
                                        </p:attrNameLst>
                                      </p:cBhvr>
                                      <p:to>
                                        <p:strVal val="visible"/>
                                      </p:to>
                                    </p:set>
                                    <p:anim calcmode="lin" valueType="num">
                                      <p:cBhvr>
                                        <p:cTn id="12" dur="1000" fill="hold"/>
                                        <p:tgtEl>
                                          <p:spTgt spid="11060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11060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11060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1060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6" fill="hold" nodeType="afterGroup">
                            <p:stCondLst>
                              <p:cond delay="1500"/>
                            </p:stCondLst>
                            <p:childTnLst>
                              <p:par>
                                <p:cTn id="17" presetID="15" presetClass="entr" presetSubtype="0" fill="hold" grpId="0" nodeType="afterEffect">
                                  <p:stCondLst>
                                    <p:cond delay="0"/>
                                  </p:stCondLst>
                                  <p:childTnLst>
                                    <p:set>
                                      <p:cBhvr>
                                        <p:cTn id="18" dur="1" fill="hold">
                                          <p:stCondLst>
                                            <p:cond delay="0"/>
                                          </p:stCondLst>
                                        </p:cTn>
                                        <p:tgtEl>
                                          <p:spTgt spid="110603">
                                            <p:txEl>
                                              <p:pRg st="1" end="1"/>
                                            </p:txEl>
                                          </p:spTgt>
                                        </p:tgtEl>
                                        <p:attrNameLst>
                                          <p:attrName>style.visibility</p:attrName>
                                        </p:attrNameLst>
                                      </p:cBhvr>
                                      <p:to>
                                        <p:strVal val="visible"/>
                                      </p:to>
                                    </p:set>
                                    <p:anim calcmode="lin" valueType="num">
                                      <p:cBhvr>
                                        <p:cTn id="19" dur="1000" fill="hold"/>
                                        <p:tgtEl>
                                          <p:spTgt spid="11060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110603">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11060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1060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23" fill="hold" nodeType="afterGroup">
                            <p:stCondLst>
                              <p:cond delay="2500"/>
                            </p:stCondLst>
                            <p:childTnLst>
                              <p:par>
                                <p:cTn id="24" presetID="15" presetClass="entr" presetSubtype="0" fill="hold" grpId="0" nodeType="afterEffect">
                                  <p:stCondLst>
                                    <p:cond delay="0"/>
                                  </p:stCondLst>
                                  <p:childTnLst>
                                    <p:set>
                                      <p:cBhvr>
                                        <p:cTn id="25" dur="1" fill="hold">
                                          <p:stCondLst>
                                            <p:cond delay="0"/>
                                          </p:stCondLst>
                                        </p:cTn>
                                        <p:tgtEl>
                                          <p:spTgt spid="110603">
                                            <p:txEl>
                                              <p:pRg st="2" end="2"/>
                                            </p:txEl>
                                          </p:spTgt>
                                        </p:tgtEl>
                                        <p:attrNameLst>
                                          <p:attrName>style.visibility</p:attrName>
                                        </p:attrNameLst>
                                      </p:cBhvr>
                                      <p:to>
                                        <p:strVal val="visible"/>
                                      </p:to>
                                    </p:set>
                                    <p:anim calcmode="lin" valueType="num">
                                      <p:cBhvr>
                                        <p:cTn id="26" dur="1000" fill="hold"/>
                                        <p:tgtEl>
                                          <p:spTgt spid="11060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11060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11060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1060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30" fill="hold" nodeType="afterGroup">
                            <p:stCondLst>
                              <p:cond delay="3500"/>
                            </p:stCondLst>
                            <p:childTnLst>
                              <p:par>
                                <p:cTn id="31" presetID="2" presetClass="entr" presetSubtype="8" fill="hold" grpId="0" nodeType="afterEffect">
                                  <p:stCondLst>
                                    <p:cond delay="0"/>
                                  </p:stCondLst>
                                  <p:childTnLst>
                                    <p:set>
                                      <p:cBhvr>
                                        <p:cTn id="32" dur="1" fill="hold">
                                          <p:stCondLst>
                                            <p:cond delay="0"/>
                                          </p:stCondLst>
                                        </p:cTn>
                                        <p:tgtEl>
                                          <p:spTgt spid="110604"/>
                                        </p:tgtEl>
                                        <p:attrNameLst>
                                          <p:attrName>style.visibility</p:attrName>
                                        </p:attrNameLst>
                                      </p:cBhvr>
                                      <p:to>
                                        <p:strVal val="visible"/>
                                      </p:to>
                                    </p:set>
                                    <p:anim calcmode="lin" valueType="num">
                                      <p:cBhvr additive="base">
                                        <p:cTn id="33" dur="500" fill="hold"/>
                                        <p:tgtEl>
                                          <p:spTgt spid="110604"/>
                                        </p:tgtEl>
                                        <p:attrNameLst>
                                          <p:attrName>ppt_x</p:attrName>
                                        </p:attrNameLst>
                                      </p:cBhvr>
                                      <p:tavLst>
                                        <p:tav tm="0">
                                          <p:val>
                                            <p:strVal val="0-#ppt_w/2"/>
                                          </p:val>
                                        </p:tav>
                                        <p:tav tm="100000">
                                          <p:val>
                                            <p:strVal val="#ppt_x"/>
                                          </p:val>
                                        </p:tav>
                                      </p:tavLst>
                                    </p:anim>
                                    <p:anim calcmode="lin" valueType="num">
                                      <p:cBhvr additive="base">
                                        <p:cTn id="34" dur="500" fill="hold"/>
                                        <p:tgtEl>
                                          <p:spTgt spid="1106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1" grpId="0" autoUpdateAnimBg="0"/>
      <p:bldP spid="110603" grpId="0" build="p" autoUpdateAnimBg="0" advAuto="0"/>
      <p:bldP spid="11060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5778" name="Picture 2" descr="ad2 copy">
            <a:extLst>
              <a:ext uri="{FF2B5EF4-FFF2-40B4-BE49-F238E27FC236}">
                <a16:creationId xmlns:a16="http://schemas.microsoft.com/office/drawing/2014/main" id="{52166E91-4E90-436D-8C58-F68BAC9A8169}"/>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Text Box 6">
            <a:extLst>
              <a:ext uri="{FF2B5EF4-FFF2-40B4-BE49-F238E27FC236}">
                <a16:creationId xmlns:a16="http://schemas.microsoft.com/office/drawing/2014/main" id="{456C8164-F9E0-4D4B-85A0-AB077058B3B0}"/>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EB2A45D6-24CB-437E-9157-83ADA96E5F7C}" type="slidenum">
              <a:rPr lang="es-ES" altLang="es-ES"/>
              <a:pPr eaLnBrk="1" hangingPunct="1"/>
              <a:t>34</a:t>
            </a:fld>
            <a:endParaRPr lang="es-ES" altLang="es-ES"/>
          </a:p>
        </p:txBody>
      </p:sp>
      <p:sp>
        <p:nvSpPr>
          <p:cNvPr id="112652" name="Rectangle 12">
            <a:extLst>
              <a:ext uri="{FF2B5EF4-FFF2-40B4-BE49-F238E27FC236}">
                <a16:creationId xmlns:a16="http://schemas.microsoft.com/office/drawing/2014/main" id="{C0132CCA-2306-4BBE-A017-9BED3B9ED247}"/>
              </a:ext>
            </a:extLst>
          </p:cNvPr>
          <p:cNvSpPr>
            <a:spLocks noGrp="1" noChangeArrowheads="1"/>
          </p:cNvSpPr>
          <p:nvPr>
            <p:ph type="title"/>
          </p:nvPr>
        </p:nvSpPr>
        <p:spPr>
          <a:xfrm>
            <a:off x="914400" y="381000"/>
            <a:ext cx="74676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Aplicaciones del Marketing Digital</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112653" name="Rectangle 13">
            <a:extLst>
              <a:ext uri="{FF2B5EF4-FFF2-40B4-BE49-F238E27FC236}">
                <a16:creationId xmlns:a16="http://schemas.microsoft.com/office/drawing/2014/main" id="{83217626-AFAD-4E03-A794-ED3260A2AEB5}"/>
              </a:ext>
            </a:extLst>
          </p:cNvPr>
          <p:cNvSpPr>
            <a:spLocks noGrp="1" noChangeArrowheads="1"/>
          </p:cNvSpPr>
          <p:nvPr>
            <p:ph idx="1"/>
          </p:nvPr>
        </p:nvSpPr>
        <p:spPr>
          <a:xfrm>
            <a:off x="914400" y="1219200"/>
            <a:ext cx="7467600" cy="4572000"/>
          </a:xfrm>
          <a:extLst>
            <a:ext uri="{909E8E84-426E-40DD-AFC4-6F175D3DCCD1}">
              <a14:hiddenFill xmlns:a14="http://schemas.microsoft.com/office/drawing/2010/main">
                <a:solidFill>
                  <a:srgbClr val="FFFFCC"/>
                </a:solidFill>
              </a14:hiddenFill>
            </a:ext>
          </a:extLst>
        </p:spPr>
        <p:txBody>
          <a:bodyPr rtlCol="0">
            <a:normAutofit fontScale="92500" lnSpcReduction="20000"/>
          </a:bodyPr>
          <a:lstStyle/>
          <a:p>
            <a:pPr eaLnBrk="1" fontAlgn="auto" hangingPunct="1">
              <a:lnSpc>
                <a:spcPct val="90000"/>
              </a:lnSpc>
              <a:buFont typeface="Arial"/>
              <a:buChar char="•"/>
              <a:defRPr/>
            </a:pPr>
            <a:r>
              <a:rPr lang="es-ES_tradnl" altLang="es-ES" b="1">
                <a:solidFill>
                  <a:srgbClr val="9F2609"/>
                </a:solidFill>
                <a:effectLst>
                  <a:outerShdw blurRad="38100" dist="38100" dir="2700000" algn="tl">
                    <a:srgbClr val="C0C0C0"/>
                  </a:outerShdw>
                </a:effectLst>
                <a:latin typeface="Verdana" panose="020B0604030504040204" pitchFamily="34" charset="0"/>
              </a:rPr>
              <a:t>E – mail marketing y contactos online.</a:t>
            </a:r>
            <a:r>
              <a:rPr lang="es-ES_tradnl" altLang="es-ES">
                <a:solidFill>
                  <a:schemeClr val="tx1">
                    <a:lumMod val="85000"/>
                    <a:lumOff val="15000"/>
                  </a:schemeClr>
                </a:solidFill>
                <a:latin typeface="Verdana" panose="020B0604030504040204" pitchFamily="34" charset="0"/>
              </a:rPr>
              <a:t> </a:t>
            </a:r>
          </a:p>
          <a:p>
            <a:pPr eaLnBrk="1" fontAlgn="auto" hangingPunct="1">
              <a:lnSpc>
                <a:spcPct val="90000"/>
              </a:lnSpc>
              <a:buFontTx/>
              <a:buNone/>
              <a:defRPr/>
            </a:pPr>
            <a:r>
              <a:rPr lang="es-ES_tradnl" altLang="es-ES" sz="1800">
                <a:solidFill>
                  <a:schemeClr val="tx1">
                    <a:lumMod val="85000"/>
                    <a:lumOff val="15000"/>
                  </a:schemeClr>
                </a:solidFill>
                <a:latin typeface="Verdana" panose="020B0604030504040204" pitchFamily="34" charset="0"/>
              </a:rPr>
              <a:t>	</a:t>
            </a:r>
            <a:r>
              <a:rPr lang="es-ES_tradnl" altLang="es-ES" sz="1800" b="1">
                <a:solidFill>
                  <a:schemeClr val="tx1">
                    <a:lumMod val="85000"/>
                    <a:lumOff val="15000"/>
                  </a:schemeClr>
                </a:solidFill>
                <a:effectLst>
                  <a:outerShdw blurRad="38100" dist="38100" dir="2700000" algn="tl">
                    <a:srgbClr val="C0C0C0"/>
                  </a:outerShdw>
                </a:effectLst>
                <a:latin typeface="Verdana" panose="020B0604030504040204" pitchFamily="34" charset="0"/>
              </a:rPr>
              <a:t>(listas de correo, newsletters, foros, chat, etc.)</a:t>
            </a:r>
          </a:p>
          <a:p>
            <a:pPr eaLnBrk="1" fontAlgn="auto" hangingPunct="1">
              <a:lnSpc>
                <a:spcPct val="90000"/>
              </a:lnSpc>
              <a:buFontTx/>
              <a:buNone/>
              <a:defRPr/>
            </a:pPr>
            <a:endParaRPr lang="es-ES_tradnl" altLang="es-ES" sz="180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lnSpc>
                <a:spcPct val="90000"/>
              </a:lnSpc>
              <a:buFont typeface="Arial"/>
              <a:buChar char="•"/>
              <a:defRPr/>
            </a:pPr>
            <a:r>
              <a:rPr lang="es-ES_tradnl" altLang="es-ES" b="1">
                <a:solidFill>
                  <a:srgbClr val="9F2609"/>
                </a:solidFill>
                <a:effectLst>
                  <a:outerShdw blurRad="38100" dist="38100" dir="2700000" algn="tl">
                    <a:srgbClr val="C0C0C0"/>
                  </a:outerShdw>
                </a:effectLst>
                <a:latin typeface="Verdana" panose="020B0604030504040204" pitchFamily="34" charset="0"/>
              </a:rPr>
              <a:t>Publicidad y difusión</a:t>
            </a:r>
          </a:p>
          <a:p>
            <a:pPr eaLnBrk="1" fontAlgn="auto" hangingPunct="1">
              <a:lnSpc>
                <a:spcPct val="90000"/>
              </a:lnSpc>
              <a:buFontTx/>
              <a:buNone/>
              <a:defRPr/>
            </a:pPr>
            <a:r>
              <a:rPr lang="es-ES_tradnl" altLang="es-ES" sz="1800">
                <a:solidFill>
                  <a:schemeClr val="tx1">
                    <a:lumMod val="85000"/>
                    <a:lumOff val="15000"/>
                  </a:schemeClr>
                </a:solidFill>
                <a:latin typeface="Verdana" panose="020B0604030504040204" pitchFamily="34" charset="0"/>
              </a:rPr>
              <a:t>	</a:t>
            </a:r>
            <a:r>
              <a:rPr lang="es-ES_tradnl" altLang="es-ES" sz="1800" b="1">
                <a:solidFill>
                  <a:schemeClr val="tx1">
                    <a:lumMod val="85000"/>
                    <a:lumOff val="15000"/>
                  </a:schemeClr>
                </a:solidFill>
                <a:effectLst>
                  <a:outerShdw blurRad="38100" dist="38100" dir="2700000" algn="tl">
                    <a:srgbClr val="C0C0C0"/>
                  </a:outerShdw>
                </a:effectLst>
                <a:latin typeface="Verdana" panose="020B0604030504040204" pitchFamily="34" charset="0"/>
              </a:rPr>
              <a:t>(adware, Intersticial, Banners, Advertorial, cardware, merchandising digital, buscadores, etc.)</a:t>
            </a:r>
          </a:p>
          <a:p>
            <a:pPr eaLnBrk="1" fontAlgn="auto" hangingPunct="1">
              <a:lnSpc>
                <a:spcPct val="90000"/>
              </a:lnSpc>
              <a:buFontTx/>
              <a:buNone/>
              <a:defRPr/>
            </a:pPr>
            <a:endParaRPr lang="es-ES_tradnl" altLang="es-ES" sz="180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eaLnBrk="1" fontAlgn="auto" hangingPunct="1">
              <a:lnSpc>
                <a:spcPct val="90000"/>
              </a:lnSpc>
              <a:buFont typeface="Arial"/>
              <a:buChar char="•"/>
              <a:defRPr/>
            </a:pPr>
            <a:r>
              <a:rPr lang="es-ES_tradnl" altLang="es-ES" b="1">
                <a:solidFill>
                  <a:srgbClr val="9F2609"/>
                </a:solidFill>
                <a:effectLst>
                  <a:outerShdw blurRad="38100" dist="38100" dir="2700000" algn="tl">
                    <a:srgbClr val="C0C0C0"/>
                  </a:outerShdw>
                </a:effectLst>
                <a:latin typeface="Verdana" panose="020B0604030504040204" pitchFamily="34" charset="0"/>
              </a:rPr>
              <a:t>Alianzas</a:t>
            </a:r>
          </a:p>
          <a:p>
            <a:pPr eaLnBrk="1" fontAlgn="auto" hangingPunct="1">
              <a:lnSpc>
                <a:spcPct val="90000"/>
              </a:lnSpc>
              <a:buFontTx/>
              <a:buNone/>
              <a:defRPr/>
            </a:pPr>
            <a:r>
              <a:rPr lang="es-ES_tradnl" altLang="es-ES" sz="1800">
                <a:solidFill>
                  <a:schemeClr val="tx1">
                    <a:lumMod val="85000"/>
                    <a:lumOff val="15000"/>
                  </a:schemeClr>
                </a:solidFill>
                <a:latin typeface="Verdana" panose="020B0604030504040204" pitchFamily="34" charset="0"/>
              </a:rPr>
              <a:t>	</a:t>
            </a:r>
            <a:r>
              <a:rPr lang="es-ES_tradnl" altLang="es-ES" sz="1800" b="1">
                <a:solidFill>
                  <a:schemeClr val="tx1">
                    <a:lumMod val="85000"/>
                    <a:lumOff val="15000"/>
                  </a:schemeClr>
                </a:solidFill>
                <a:effectLst>
                  <a:outerShdw blurRad="38100" dist="38100" dir="2700000" algn="tl">
                    <a:srgbClr val="C0C0C0"/>
                  </a:outerShdw>
                </a:effectLst>
                <a:latin typeface="Verdana" panose="020B0604030504040204" pitchFamily="34" charset="0"/>
              </a:rPr>
              <a:t>(co-branding, programa de afiliados, programas de beneficios, etc.)</a:t>
            </a:r>
          </a:p>
          <a:p>
            <a:pPr eaLnBrk="1" fontAlgn="auto" hangingPunct="1">
              <a:lnSpc>
                <a:spcPct val="90000"/>
              </a:lnSpc>
              <a:buFontTx/>
              <a:buNone/>
              <a:defRPr/>
            </a:pPr>
            <a:endParaRPr lang="es-ES_tradnl" altLang="es-ES" sz="1600"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Una correcta estrategia, debe integrar estas alternativas</a:t>
            </a: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en función de los perfiles de nuestro público objetivo,</a:t>
            </a: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y de la potencialidad de explotación del canal web, según cual</a:t>
            </a: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sea nuestro negocio.</a:t>
            </a:r>
            <a:endParaRPr lang="es-ES" altLang="es-ES" sz="1600" b="1">
              <a:solidFill>
                <a:srgbClr val="9F2609"/>
              </a:solidFill>
              <a:effectLst>
                <a:outerShdw blurRad="38100" dist="38100" dir="2700000" algn="tl">
                  <a:srgbClr val="C0C0C0"/>
                </a:outerShdw>
              </a:effectLst>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12652"/>
                                        </p:tgtEl>
                                        <p:attrNameLst>
                                          <p:attrName>style.visibility</p:attrName>
                                        </p:attrNameLst>
                                      </p:cBhvr>
                                      <p:to>
                                        <p:strVal val="visible"/>
                                      </p:to>
                                    </p:set>
                                    <p:anim calcmode="lin" valueType="num">
                                      <p:cBhvr>
                                        <p:cTn id="7" dur="500" fill="hold"/>
                                        <p:tgtEl>
                                          <p:spTgt spid="112652"/>
                                        </p:tgtEl>
                                        <p:attrNameLst>
                                          <p:attrName>ppt_w</p:attrName>
                                        </p:attrNameLst>
                                      </p:cBhvr>
                                      <p:tavLst>
                                        <p:tav tm="0">
                                          <p:val>
                                            <p:fltVal val="0"/>
                                          </p:val>
                                        </p:tav>
                                        <p:tav tm="100000">
                                          <p:val>
                                            <p:strVal val="#ppt_w"/>
                                          </p:val>
                                        </p:tav>
                                      </p:tavLst>
                                    </p:anim>
                                    <p:anim calcmode="lin" valueType="num">
                                      <p:cBhvr>
                                        <p:cTn id="8" dur="500" fill="hold"/>
                                        <p:tgtEl>
                                          <p:spTgt spid="112652"/>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6" presetClass="entr" presetSubtype="26" fill="hold" grpId="0" nodeType="afterEffect">
                                  <p:stCondLst>
                                    <p:cond delay="0"/>
                                  </p:stCondLst>
                                  <p:childTnLst>
                                    <p:set>
                                      <p:cBhvr>
                                        <p:cTn id="11" dur="1" fill="hold">
                                          <p:stCondLst>
                                            <p:cond delay="0"/>
                                          </p:stCondLst>
                                        </p:cTn>
                                        <p:tgtEl>
                                          <p:spTgt spid="112653">
                                            <p:txEl>
                                              <p:pRg st="0" end="0"/>
                                            </p:txEl>
                                          </p:spTgt>
                                        </p:tgtEl>
                                        <p:attrNameLst>
                                          <p:attrName>style.visibility</p:attrName>
                                        </p:attrNameLst>
                                      </p:cBhvr>
                                      <p:to>
                                        <p:strVal val="visible"/>
                                      </p:to>
                                    </p:set>
                                    <p:animEffect transition="in" filter="barn(inHorizontal)">
                                      <p:cBhvr>
                                        <p:cTn id="12" dur="500"/>
                                        <p:tgtEl>
                                          <p:spTgt spid="112653">
                                            <p:txEl>
                                              <p:pRg st="0" end="0"/>
                                            </p:txEl>
                                          </p:spTgt>
                                        </p:tgtEl>
                                      </p:cBhvr>
                                    </p:animEffect>
                                  </p:childTnLst>
                                </p:cTn>
                              </p:par>
                            </p:childTnLst>
                          </p:cTn>
                        </p:par>
                        <p:par>
                          <p:cTn id="13" fill="hold" nodeType="afterGroup">
                            <p:stCondLst>
                              <p:cond delay="1000"/>
                            </p:stCondLst>
                            <p:childTnLst>
                              <p:par>
                                <p:cTn id="14" presetID="16" presetClass="entr" presetSubtype="26" fill="hold" grpId="0" nodeType="afterEffect">
                                  <p:stCondLst>
                                    <p:cond delay="0"/>
                                  </p:stCondLst>
                                  <p:childTnLst>
                                    <p:set>
                                      <p:cBhvr>
                                        <p:cTn id="15" dur="1" fill="hold">
                                          <p:stCondLst>
                                            <p:cond delay="0"/>
                                          </p:stCondLst>
                                        </p:cTn>
                                        <p:tgtEl>
                                          <p:spTgt spid="112653">
                                            <p:txEl>
                                              <p:pRg st="1" end="1"/>
                                            </p:txEl>
                                          </p:spTgt>
                                        </p:tgtEl>
                                        <p:attrNameLst>
                                          <p:attrName>style.visibility</p:attrName>
                                        </p:attrNameLst>
                                      </p:cBhvr>
                                      <p:to>
                                        <p:strVal val="visible"/>
                                      </p:to>
                                    </p:set>
                                    <p:animEffect transition="in" filter="barn(inHorizontal)">
                                      <p:cBhvr>
                                        <p:cTn id="16" dur="500"/>
                                        <p:tgtEl>
                                          <p:spTgt spid="112653">
                                            <p:txEl>
                                              <p:pRg st="1" end="1"/>
                                            </p:txEl>
                                          </p:spTgt>
                                        </p:tgtEl>
                                      </p:cBhvr>
                                    </p:animEffect>
                                  </p:childTnLst>
                                </p:cTn>
                              </p:par>
                            </p:childTnLst>
                          </p:cTn>
                        </p:par>
                        <p:par>
                          <p:cTn id="17" fill="hold" nodeType="afterGroup">
                            <p:stCondLst>
                              <p:cond delay="1500"/>
                            </p:stCondLst>
                            <p:childTnLst>
                              <p:par>
                                <p:cTn id="18" presetID="16" presetClass="entr" presetSubtype="26" fill="hold" grpId="0" nodeType="afterEffect">
                                  <p:stCondLst>
                                    <p:cond delay="0"/>
                                  </p:stCondLst>
                                  <p:childTnLst>
                                    <p:set>
                                      <p:cBhvr>
                                        <p:cTn id="19" dur="1" fill="hold">
                                          <p:stCondLst>
                                            <p:cond delay="0"/>
                                          </p:stCondLst>
                                        </p:cTn>
                                        <p:tgtEl>
                                          <p:spTgt spid="112653">
                                            <p:txEl>
                                              <p:pRg st="3" end="3"/>
                                            </p:txEl>
                                          </p:spTgt>
                                        </p:tgtEl>
                                        <p:attrNameLst>
                                          <p:attrName>style.visibility</p:attrName>
                                        </p:attrNameLst>
                                      </p:cBhvr>
                                      <p:to>
                                        <p:strVal val="visible"/>
                                      </p:to>
                                    </p:set>
                                    <p:animEffect transition="in" filter="barn(inHorizontal)">
                                      <p:cBhvr>
                                        <p:cTn id="20" dur="500"/>
                                        <p:tgtEl>
                                          <p:spTgt spid="112653">
                                            <p:txEl>
                                              <p:pRg st="3" end="3"/>
                                            </p:txEl>
                                          </p:spTgt>
                                        </p:tgtEl>
                                      </p:cBhvr>
                                    </p:animEffect>
                                  </p:childTnLst>
                                </p:cTn>
                              </p:par>
                            </p:childTnLst>
                          </p:cTn>
                        </p:par>
                        <p:par>
                          <p:cTn id="21" fill="hold" nodeType="afterGroup">
                            <p:stCondLst>
                              <p:cond delay="2000"/>
                            </p:stCondLst>
                            <p:childTnLst>
                              <p:par>
                                <p:cTn id="22" presetID="16" presetClass="entr" presetSubtype="26" fill="hold" grpId="0" nodeType="afterEffect">
                                  <p:stCondLst>
                                    <p:cond delay="0"/>
                                  </p:stCondLst>
                                  <p:childTnLst>
                                    <p:set>
                                      <p:cBhvr>
                                        <p:cTn id="23" dur="1" fill="hold">
                                          <p:stCondLst>
                                            <p:cond delay="0"/>
                                          </p:stCondLst>
                                        </p:cTn>
                                        <p:tgtEl>
                                          <p:spTgt spid="112653">
                                            <p:txEl>
                                              <p:pRg st="4" end="4"/>
                                            </p:txEl>
                                          </p:spTgt>
                                        </p:tgtEl>
                                        <p:attrNameLst>
                                          <p:attrName>style.visibility</p:attrName>
                                        </p:attrNameLst>
                                      </p:cBhvr>
                                      <p:to>
                                        <p:strVal val="visible"/>
                                      </p:to>
                                    </p:set>
                                    <p:animEffect transition="in" filter="barn(inHorizontal)">
                                      <p:cBhvr>
                                        <p:cTn id="24" dur="500"/>
                                        <p:tgtEl>
                                          <p:spTgt spid="112653">
                                            <p:txEl>
                                              <p:pRg st="4" end="4"/>
                                            </p:txEl>
                                          </p:spTgt>
                                        </p:tgtEl>
                                      </p:cBhvr>
                                    </p:animEffect>
                                  </p:childTnLst>
                                </p:cTn>
                              </p:par>
                            </p:childTnLst>
                          </p:cTn>
                        </p:par>
                        <p:par>
                          <p:cTn id="25" fill="hold" nodeType="afterGroup">
                            <p:stCondLst>
                              <p:cond delay="2500"/>
                            </p:stCondLst>
                            <p:childTnLst>
                              <p:par>
                                <p:cTn id="26" presetID="16" presetClass="entr" presetSubtype="26" fill="hold" grpId="0" nodeType="afterEffect">
                                  <p:stCondLst>
                                    <p:cond delay="0"/>
                                  </p:stCondLst>
                                  <p:childTnLst>
                                    <p:set>
                                      <p:cBhvr>
                                        <p:cTn id="27" dur="1" fill="hold">
                                          <p:stCondLst>
                                            <p:cond delay="0"/>
                                          </p:stCondLst>
                                        </p:cTn>
                                        <p:tgtEl>
                                          <p:spTgt spid="112653">
                                            <p:txEl>
                                              <p:pRg st="6" end="6"/>
                                            </p:txEl>
                                          </p:spTgt>
                                        </p:tgtEl>
                                        <p:attrNameLst>
                                          <p:attrName>style.visibility</p:attrName>
                                        </p:attrNameLst>
                                      </p:cBhvr>
                                      <p:to>
                                        <p:strVal val="visible"/>
                                      </p:to>
                                    </p:set>
                                    <p:animEffect transition="in" filter="barn(inHorizontal)">
                                      <p:cBhvr>
                                        <p:cTn id="28" dur="500"/>
                                        <p:tgtEl>
                                          <p:spTgt spid="112653">
                                            <p:txEl>
                                              <p:pRg st="6" end="6"/>
                                            </p:txEl>
                                          </p:spTgt>
                                        </p:tgtEl>
                                      </p:cBhvr>
                                    </p:animEffect>
                                  </p:childTnLst>
                                </p:cTn>
                              </p:par>
                            </p:childTnLst>
                          </p:cTn>
                        </p:par>
                        <p:par>
                          <p:cTn id="29" fill="hold" nodeType="afterGroup">
                            <p:stCondLst>
                              <p:cond delay="3000"/>
                            </p:stCondLst>
                            <p:childTnLst>
                              <p:par>
                                <p:cTn id="30" presetID="16" presetClass="entr" presetSubtype="26" fill="hold" grpId="0" nodeType="afterEffect">
                                  <p:stCondLst>
                                    <p:cond delay="0"/>
                                  </p:stCondLst>
                                  <p:childTnLst>
                                    <p:set>
                                      <p:cBhvr>
                                        <p:cTn id="31" dur="1" fill="hold">
                                          <p:stCondLst>
                                            <p:cond delay="0"/>
                                          </p:stCondLst>
                                        </p:cTn>
                                        <p:tgtEl>
                                          <p:spTgt spid="112653">
                                            <p:txEl>
                                              <p:pRg st="7" end="7"/>
                                            </p:txEl>
                                          </p:spTgt>
                                        </p:tgtEl>
                                        <p:attrNameLst>
                                          <p:attrName>style.visibility</p:attrName>
                                        </p:attrNameLst>
                                      </p:cBhvr>
                                      <p:to>
                                        <p:strVal val="visible"/>
                                      </p:to>
                                    </p:set>
                                    <p:animEffect transition="in" filter="barn(inHorizontal)">
                                      <p:cBhvr>
                                        <p:cTn id="32" dur="500"/>
                                        <p:tgtEl>
                                          <p:spTgt spid="112653">
                                            <p:txEl>
                                              <p:pRg st="7" end="7"/>
                                            </p:txEl>
                                          </p:spTgt>
                                        </p:tgtEl>
                                      </p:cBhvr>
                                    </p:animEffect>
                                  </p:childTnLst>
                                </p:cTn>
                              </p:par>
                            </p:childTnLst>
                          </p:cTn>
                        </p:par>
                        <p:par>
                          <p:cTn id="33" fill="hold" nodeType="afterGroup">
                            <p:stCondLst>
                              <p:cond delay="3500"/>
                            </p:stCondLst>
                            <p:childTnLst>
                              <p:par>
                                <p:cTn id="34" presetID="16" presetClass="entr" presetSubtype="26" fill="hold" grpId="0" nodeType="afterEffect">
                                  <p:stCondLst>
                                    <p:cond delay="0"/>
                                  </p:stCondLst>
                                  <p:childTnLst>
                                    <p:set>
                                      <p:cBhvr>
                                        <p:cTn id="35" dur="1" fill="hold">
                                          <p:stCondLst>
                                            <p:cond delay="0"/>
                                          </p:stCondLst>
                                        </p:cTn>
                                        <p:tgtEl>
                                          <p:spTgt spid="112653">
                                            <p:txEl>
                                              <p:pRg st="9" end="9"/>
                                            </p:txEl>
                                          </p:spTgt>
                                        </p:tgtEl>
                                        <p:attrNameLst>
                                          <p:attrName>style.visibility</p:attrName>
                                        </p:attrNameLst>
                                      </p:cBhvr>
                                      <p:to>
                                        <p:strVal val="visible"/>
                                      </p:to>
                                    </p:set>
                                    <p:animEffect transition="in" filter="barn(inHorizontal)">
                                      <p:cBhvr>
                                        <p:cTn id="36" dur="500"/>
                                        <p:tgtEl>
                                          <p:spTgt spid="112653">
                                            <p:txEl>
                                              <p:pRg st="9" end="9"/>
                                            </p:txEl>
                                          </p:spTgt>
                                        </p:tgtEl>
                                      </p:cBhvr>
                                    </p:animEffect>
                                  </p:childTnLst>
                                </p:cTn>
                              </p:par>
                            </p:childTnLst>
                          </p:cTn>
                        </p:par>
                        <p:par>
                          <p:cTn id="37" fill="hold" nodeType="afterGroup">
                            <p:stCondLst>
                              <p:cond delay="4000"/>
                            </p:stCondLst>
                            <p:childTnLst>
                              <p:par>
                                <p:cTn id="38" presetID="16" presetClass="entr" presetSubtype="26" fill="hold" grpId="0" nodeType="afterEffect">
                                  <p:stCondLst>
                                    <p:cond delay="0"/>
                                  </p:stCondLst>
                                  <p:childTnLst>
                                    <p:set>
                                      <p:cBhvr>
                                        <p:cTn id="39" dur="1" fill="hold">
                                          <p:stCondLst>
                                            <p:cond delay="0"/>
                                          </p:stCondLst>
                                        </p:cTn>
                                        <p:tgtEl>
                                          <p:spTgt spid="112653">
                                            <p:txEl>
                                              <p:pRg st="10" end="10"/>
                                            </p:txEl>
                                          </p:spTgt>
                                        </p:tgtEl>
                                        <p:attrNameLst>
                                          <p:attrName>style.visibility</p:attrName>
                                        </p:attrNameLst>
                                      </p:cBhvr>
                                      <p:to>
                                        <p:strVal val="visible"/>
                                      </p:to>
                                    </p:set>
                                    <p:animEffect transition="in" filter="barn(inHorizontal)">
                                      <p:cBhvr>
                                        <p:cTn id="40" dur="500"/>
                                        <p:tgtEl>
                                          <p:spTgt spid="112653">
                                            <p:txEl>
                                              <p:pRg st="10" end="10"/>
                                            </p:txEl>
                                          </p:spTgt>
                                        </p:tgtEl>
                                      </p:cBhvr>
                                    </p:animEffect>
                                  </p:childTnLst>
                                </p:cTn>
                              </p:par>
                            </p:childTnLst>
                          </p:cTn>
                        </p:par>
                        <p:par>
                          <p:cTn id="41" fill="hold" nodeType="afterGroup">
                            <p:stCondLst>
                              <p:cond delay="4500"/>
                            </p:stCondLst>
                            <p:childTnLst>
                              <p:par>
                                <p:cTn id="42" presetID="16" presetClass="entr" presetSubtype="26" fill="hold" grpId="0" nodeType="afterEffect">
                                  <p:stCondLst>
                                    <p:cond delay="0"/>
                                  </p:stCondLst>
                                  <p:childTnLst>
                                    <p:set>
                                      <p:cBhvr>
                                        <p:cTn id="43" dur="1" fill="hold">
                                          <p:stCondLst>
                                            <p:cond delay="0"/>
                                          </p:stCondLst>
                                        </p:cTn>
                                        <p:tgtEl>
                                          <p:spTgt spid="112653">
                                            <p:txEl>
                                              <p:pRg st="11" end="11"/>
                                            </p:txEl>
                                          </p:spTgt>
                                        </p:tgtEl>
                                        <p:attrNameLst>
                                          <p:attrName>style.visibility</p:attrName>
                                        </p:attrNameLst>
                                      </p:cBhvr>
                                      <p:to>
                                        <p:strVal val="visible"/>
                                      </p:to>
                                    </p:set>
                                    <p:animEffect transition="in" filter="barn(inHorizontal)">
                                      <p:cBhvr>
                                        <p:cTn id="44" dur="500"/>
                                        <p:tgtEl>
                                          <p:spTgt spid="112653">
                                            <p:txEl>
                                              <p:pRg st="11" end="11"/>
                                            </p:txEl>
                                          </p:spTgt>
                                        </p:tgtEl>
                                      </p:cBhvr>
                                    </p:animEffect>
                                  </p:childTnLst>
                                </p:cTn>
                              </p:par>
                            </p:childTnLst>
                          </p:cTn>
                        </p:par>
                        <p:par>
                          <p:cTn id="45" fill="hold" nodeType="afterGroup">
                            <p:stCondLst>
                              <p:cond delay="5000"/>
                            </p:stCondLst>
                            <p:childTnLst>
                              <p:par>
                                <p:cTn id="46" presetID="16" presetClass="entr" presetSubtype="26" fill="hold" grpId="0" nodeType="afterEffect">
                                  <p:stCondLst>
                                    <p:cond delay="0"/>
                                  </p:stCondLst>
                                  <p:childTnLst>
                                    <p:set>
                                      <p:cBhvr>
                                        <p:cTn id="47" dur="1" fill="hold">
                                          <p:stCondLst>
                                            <p:cond delay="0"/>
                                          </p:stCondLst>
                                        </p:cTn>
                                        <p:tgtEl>
                                          <p:spTgt spid="112653">
                                            <p:txEl>
                                              <p:pRg st="12" end="12"/>
                                            </p:txEl>
                                          </p:spTgt>
                                        </p:tgtEl>
                                        <p:attrNameLst>
                                          <p:attrName>style.visibility</p:attrName>
                                        </p:attrNameLst>
                                      </p:cBhvr>
                                      <p:to>
                                        <p:strVal val="visible"/>
                                      </p:to>
                                    </p:set>
                                    <p:animEffect transition="in" filter="barn(inHorizontal)">
                                      <p:cBhvr>
                                        <p:cTn id="48" dur="500"/>
                                        <p:tgtEl>
                                          <p:spTgt spid="11265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2" grpId="0" autoUpdateAnimBg="0"/>
      <p:bldP spid="112653"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7826" name="Picture 2" descr="ad2 copy">
            <a:extLst>
              <a:ext uri="{FF2B5EF4-FFF2-40B4-BE49-F238E27FC236}">
                <a16:creationId xmlns:a16="http://schemas.microsoft.com/office/drawing/2014/main" id="{E09A20E5-FB6E-4E49-8B3A-3D0E32154C1F}"/>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ext Box 6">
            <a:extLst>
              <a:ext uri="{FF2B5EF4-FFF2-40B4-BE49-F238E27FC236}">
                <a16:creationId xmlns:a16="http://schemas.microsoft.com/office/drawing/2014/main" id="{7B38EB9B-F6DD-4DB8-8B45-A3B6DF9080C6}"/>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4A2839C1-A009-4D59-8EC4-0D4A5A7119A7}" type="slidenum">
              <a:rPr lang="es-ES" altLang="es-ES"/>
              <a:pPr eaLnBrk="1" hangingPunct="1"/>
              <a:t>35</a:t>
            </a:fld>
            <a:endParaRPr lang="es-ES" altLang="es-ES"/>
          </a:p>
        </p:txBody>
      </p:sp>
      <p:sp>
        <p:nvSpPr>
          <p:cNvPr id="114699" name="Rectangle 11">
            <a:extLst>
              <a:ext uri="{FF2B5EF4-FFF2-40B4-BE49-F238E27FC236}">
                <a16:creationId xmlns:a16="http://schemas.microsoft.com/office/drawing/2014/main" id="{3A0A87BC-D62A-477A-84FF-3A6C54146718}"/>
              </a:ext>
            </a:extLst>
          </p:cNvPr>
          <p:cNvSpPr>
            <a:spLocks noGrp="1" noChangeArrowheads="1"/>
          </p:cNvSpPr>
          <p:nvPr>
            <p:ph type="title"/>
          </p:nvPr>
        </p:nvSpPr>
        <p:spPr>
          <a:xfrm>
            <a:off x="609600" y="4572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Ventajas del Marketing Digital</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114700" name="Rectangle 12">
            <a:extLst>
              <a:ext uri="{FF2B5EF4-FFF2-40B4-BE49-F238E27FC236}">
                <a16:creationId xmlns:a16="http://schemas.microsoft.com/office/drawing/2014/main" id="{2EBF3479-3921-4266-8183-449B3DE5BF66}"/>
              </a:ext>
            </a:extLst>
          </p:cNvPr>
          <p:cNvSpPr>
            <a:spLocks noGrp="1" noChangeArrowheads="1"/>
          </p:cNvSpPr>
          <p:nvPr>
            <p:ph idx="1"/>
          </p:nvPr>
        </p:nvSpPr>
        <p:spPr>
          <a:xfrm>
            <a:off x="533400" y="1295400"/>
            <a:ext cx="7924800" cy="4495800"/>
          </a:xfrm>
          <a:extLst>
            <a:ext uri="{909E8E84-426E-40DD-AFC4-6F175D3DCCD1}">
              <a14:hiddenFill xmlns:a14="http://schemas.microsoft.com/office/drawing/2010/main">
                <a:solidFill>
                  <a:srgbClr val="FFFFCC"/>
                </a:solidFill>
              </a14:hiddenFill>
            </a:ext>
          </a:extLst>
        </p:spPr>
        <p:txBody>
          <a:bodyPr rtlCol="0">
            <a:normAutofit fontScale="92500" lnSpcReduction="10000"/>
          </a:bodyPr>
          <a:lstStyle/>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Dinamismo</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Costo reducido</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Automatización</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Alta personalización</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Medición de resultados</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Retroalimentación</a:t>
            </a:r>
          </a:p>
          <a:p>
            <a:pPr algn="ctr" eaLnBrk="1" fontAlgn="auto" hangingPunct="1">
              <a:lnSpc>
                <a:spcPct val="90000"/>
              </a:lnSpc>
              <a:buFontTx/>
              <a:buNone/>
              <a:defRPr/>
            </a:pPr>
            <a:endParaRPr lang="es-ES_tradnl" altLang="es-ES" sz="1400"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En definitiva, estos resultan una serie de factores que incrementan</a:t>
            </a: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poderosamente las posibilidades de relación con el cliente,</a:t>
            </a: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pudiendo incorporar información sobre ellos para, en la medida</a:t>
            </a: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de lo posible, anticiparnos a sus necesidades o superar sus expectativas hacia nosotros o nuestros productos.</a:t>
            </a:r>
            <a:endParaRPr lang="es-ES" altLang="es-ES" sz="1600" b="1">
              <a:solidFill>
                <a:srgbClr val="9F2609"/>
              </a:solidFill>
              <a:effectLst>
                <a:outerShdw blurRad="38100" dist="38100" dir="2700000" algn="tl">
                  <a:srgbClr val="C0C0C0"/>
                </a:outerShdw>
              </a:effectLst>
              <a:latin typeface="Verdana" panose="020B060403050404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14699"/>
                                        </p:tgtEl>
                                        <p:attrNameLst>
                                          <p:attrName>style.visibility</p:attrName>
                                        </p:attrNameLst>
                                      </p:cBhvr>
                                      <p:to>
                                        <p:strVal val="visible"/>
                                      </p:to>
                                    </p:set>
                                    <p:anim calcmode="lin" valueType="num">
                                      <p:cBhvr>
                                        <p:cTn id="7" dur="500" fill="hold"/>
                                        <p:tgtEl>
                                          <p:spTgt spid="114699"/>
                                        </p:tgtEl>
                                        <p:attrNameLst>
                                          <p:attrName>ppt_w</p:attrName>
                                        </p:attrNameLst>
                                      </p:cBhvr>
                                      <p:tavLst>
                                        <p:tav tm="0">
                                          <p:val>
                                            <p:fltVal val="0"/>
                                          </p:val>
                                        </p:tav>
                                        <p:tav tm="100000">
                                          <p:val>
                                            <p:strVal val="#ppt_w"/>
                                          </p:val>
                                        </p:tav>
                                      </p:tavLst>
                                    </p:anim>
                                    <p:anim calcmode="lin" valueType="num">
                                      <p:cBhvr>
                                        <p:cTn id="8" dur="500" fill="hold"/>
                                        <p:tgtEl>
                                          <p:spTgt spid="114699"/>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6" presetClass="entr" presetSubtype="26" fill="hold" grpId="0" nodeType="afterEffect">
                                  <p:stCondLst>
                                    <p:cond delay="0"/>
                                  </p:stCondLst>
                                  <p:childTnLst>
                                    <p:set>
                                      <p:cBhvr>
                                        <p:cTn id="11" dur="1" fill="hold">
                                          <p:stCondLst>
                                            <p:cond delay="0"/>
                                          </p:stCondLst>
                                        </p:cTn>
                                        <p:tgtEl>
                                          <p:spTgt spid="114700">
                                            <p:txEl>
                                              <p:pRg st="0" end="0"/>
                                            </p:txEl>
                                          </p:spTgt>
                                        </p:tgtEl>
                                        <p:attrNameLst>
                                          <p:attrName>style.visibility</p:attrName>
                                        </p:attrNameLst>
                                      </p:cBhvr>
                                      <p:to>
                                        <p:strVal val="visible"/>
                                      </p:to>
                                    </p:set>
                                    <p:animEffect transition="in" filter="barn(inHorizontal)">
                                      <p:cBhvr>
                                        <p:cTn id="12" dur="500"/>
                                        <p:tgtEl>
                                          <p:spTgt spid="114700">
                                            <p:txEl>
                                              <p:pRg st="0" end="0"/>
                                            </p:txEl>
                                          </p:spTgt>
                                        </p:tgtEl>
                                      </p:cBhvr>
                                    </p:animEffect>
                                  </p:childTnLst>
                                </p:cTn>
                              </p:par>
                            </p:childTnLst>
                          </p:cTn>
                        </p:par>
                        <p:par>
                          <p:cTn id="13" fill="hold" nodeType="afterGroup">
                            <p:stCondLst>
                              <p:cond delay="1000"/>
                            </p:stCondLst>
                            <p:childTnLst>
                              <p:par>
                                <p:cTn id="14" presetID="16" presetClass="entr" presetSubtype="26" fill="hold" grpId="0" nodeType="afterEffect">
                                  <p:stCondLst>
                                    <p:cond delay="0"/>
                                  </p:stCondLst>
                                  <p:childTnLst>
                                    <p:set>
                                      <p:cBhvr>
                                        <p:cTn id="15" dur="1" fill="hold">
                                          <p:stCondLst>
                                            <p:cond delay="0"/>
                                          </p:stCondLst>
                                        </p:cTn>
                                        <p:tgtEl>
                                          <p:spTgt spid="114700">
                                            <p:txEl>
                                              <p:pRg st="1" end="1"/>
                                            </p:txEl>
                                          </p:spTgt>
                                        </p:tgtEl>
                                        <p:attrNameLst>
                                          <p:attrName>style.visibility</p:attrName>
                                        </p:attrNameLst>
                                      </p:cBhvr>
                                      <p:to>
                                        <p:strVal val="visible"/>
                                      </p:to>
                                    </p:set>
                                    <p:animEffect transition="in" filter="barn(inHorizontal)">
                                      <p:cBhvr>
                                        <p:cTn id="16" dur="500"/>
                                        <p:tgtEl>
                                          <p:spTgt spid="114700">
                                            <p:txEl>
                                              <p:pRg st="1" end="1"/>
                                            </p:txEl>
                                          </p:spTgt>
                                        </p:tgtEl>
                                      </p:cBhvr>
                                    </p:animEffect>
                                  </p:childTnLst>
                                </p:cTn>
                              </p:par>
                            </p:childTnLst>
                          </p:cTn>
                        </p:par>
                        <p:par>
                          <p:cTn id="17" fill="hold" nodeType="afterGroup">
                            <p:stCondLst>
                              <p:cond delay="1500"/>
                            </p:stCondLst>
                            <p:childTnLst>
                              <p:par>
                                <p:cTn id="18" presetID="16" presetClass="entr" presetSubtype="26" fill="hold" grpId="0" nodeType="afterEffect">
                                  <p:stCondLst>
                                    <p:cond delay="0"/>
                                  </p:stCondLst>
                                  <p:childTnLst>
                                    <p:set>
                                      <p:cBhvr>
                                        <p:cTn id="19" dur="1" fill="hold">
                                          <p:stCondLst>
                                            <p:cond delay="0"/>
                                          </p:stCondLst>
                                        </p:cTn>
                                        <p:tgtEl>
                                          <p:spTgt spid="114700">
                                            <p:txEl>
                                              <p:pRg st="2" end="2"/>
                                            </p:txEl>
                                          </p:spTgt>
                                        </p:tgtEl>
                                        <p:attrNameLst>
                                          <p:attrName>style.visibility</p:attrName>
                                        </p:attrNameLst>
                                      </p:cBhvr>
                                      <p:to>
                                        <p:strVal val="visible"/>
                                      </p:to>
                                    </p:set>
                                    <p:animEffect transition="in" filter="barn(inHorizontal)">
                                      <p:cBhvr>
                                        <p:cTn id="20" dur="500"/>
                                        <p:tgtEl>
                                          <p:spTgt spid="114700">
                                            <p:txEl>
                                              <p:pRg st="2" end="2"/>
                                            </p:txEl>
                                          </p:spTgt>
                                        </p:tgtEl>
                                      </p:cBhvr>
                                    </p:animEffect>
                                  </p:childTnLst>
                                </p:cTn>
                              </p:par>
                            </p:childTnLst>
                          </p:cTn>
                        </p:par>
                        <p:par>
                          <p:cTn id="21" fill="hold" nodeType="afterGroup">
                            <p:stCondLst>
                              <p:cond delay="2000"/>
                            </p:stCondLst>
                            <p:childTnLst>
                              <p:par>
                                <p:cTn id="22" presetID="16" presetClass="entr" presetSubtype="26" fill="hold" grpId="0" nodeType="afterEffect">
                                  <p:stCondLst>
                                    <p:cond delay="0"/>
                                  </p:stCondLst>
                                  <p:childTnLst>
                                    <p:set>
                                      <p:cBhvr>
                                        <p:cTn id="23" dur="1" fill="hold">
                                          <p:stCondLst>
                                            <p:cond delay="0"/>
                                          </p:stCondLst>
                                        </p:cTn>
                                        <p:tgtEl>
                                          <p:spTgt spid="114700">
                                            <p:txEl>
                                              <p:pRg st="3" end="3"/>
                                            </p:txEl>
                                          </p:spTgt>
                                        </p:tgtEl>
                                        <p:attrNameLst>
                                          <p:attrName>style.visibility</p:attrName>
                                        </p:attrNameLst>
                                      </p:cBhvr>
                                      <p:to>
                                        <p:strVal val="visible"/>
                                      </p:to>
                                    </p:set>
                                    <p:animEffect transition="in" filter="barn(inHorizontal)">
                                      <p:cBhvr>
                                        <p:cTn id="24" dur="500"/>
                                        <p:tgtEl>
                                          <p:spTgt spid="114700">
                                            <p:txEl>
                                              <p:pRg st="3" end="3"/>
                                            </p:txEl>
                                          </p:spTgt>
                                        </p:tgtEl>
                                      </p:cBhvr>
                                    </p:animEffect>
                                  </p:childTnLst>
                                </p:cTn>
                              </p:par>
                            </p:childTnLst>
                          </p:cTn>
                        </p:par>
                        <p:par>
                          <p:cTn id="25" fill="hold" nodeType="afterGroup">
                            <p:stCondLst>
                              <p:cond delay="2500"/>
                            </p:stCondLst>
                            <p:childTnLst>
                              <p:par>
                                <p:cTn id="26" presetID="16" presetClass="entr" presetSubtype="26" fill="hold" grpId="0" nodeType="afterEffect">
                                  <p:stCondLst>
                                    <p:cond delay="0"/>
                                  </p:stCondLst>
                                  <p:childTnLst>
                                    <p:set>
                                      <p:cBhvr>
                                        <p:cTn id="27" dur="1" fill="hold">
                                          <p:stCondLst>
                                            <p:cond delay="0"/>
                                          </p:stCondLst>
                                        </p:cTn>
                                        <p:tgtEl>
                                          <p:spTgt spid="114700">
                                            <p:txEl>
                                              <p:pRg st="4" end="4"/>
                                            </p:txEl>
                                          </p:spTgt>
                                        </p:tgtEl>
                                        <p:attrNameLst>
                                          <p:attrName>style.visibility</p:attrName>
                                        </p:attrNameLst>
                                      </p:cBhvr>
                                      <p:to>
                                        <p:strVal val="visible"/>
                                      </p:to>
                                    </p:set>
                                    <p:animEffect transition="in" filter="barn(inHorizontal)">
                                      <p:cBhvr>
                                        <p:cTn id="28" dur="500"/>
                                        <p:tgtEl>
                                          <p:spTgt spid="114700">
                                            <p:txEl>
                                              <p:pRg st="4" end="4"/>
                                            </p:txEl>
                                          </p:spTgt>
                                        </p:tgtEl>
                                      </p:cBhvr>
                                    </p:animEffect>
                                  </p:childTnLst>
                                </p:cTn>
                              </p:par>
                            </p:childTnLst>
                          </p:cTn>
                        </p:par>
                        <p:par>
                          <p:cTn id="29" fill="hold" nodeType="afterGroup">
                            <p:stCondLst>
                              <p:cond delay="3000"/>
                            </p:stCondLst>
                            <p:childTnLst>
                              <p:par>
                                <p:cTn id="30" presetID="16" presetClass="entr" presetSubtype="26" fill="hold" grpId="0" nodeType="afterEffect">
                                  <p:stCondLst>
                                    <p:cond delay="0"/>
                                  </p:stCondLst>
                                  <p:childTnLst>
                                    <p:set>
                                      <p:cBhvr>
                                        <p:cTn id="31" dur="1" fill="hold">
                                          <p:stCondLst>
                                            <p:cond delay="0"/>
                                          </p:stCondLst>
                                        </p:cTn>
                                        <p:tgtEl>
                                          <p:spTgt spid="114700">
                                            <p:txEl>
                                              <p:pRg st="5" end="5"/>
                                            </p:txEl>
                                          </p:spTgt>
                                        </p:tgtEl>
                                        <p:attrNameLst>
                                          <p:attrName>style.visibility</p:attrName>
                                        </p:attrNameLst>
                                      </p:cBhvr>
                                      <p:to>
                                        <p:strVal val="visible"/>
                                      </p:to>
                                    </p:set>
                                    <p:animEffect transition="in" filter="barn(inHorizontal)">
                                      <p:cBhvr>
                                        <p:cTn id="32" dur="500"/>
                                        <p:tgtEl>
                                          <p:spTgt spid="114700">
                                            <p:txEl>
                                              <p:pRg st="5" end="5"/>
                                            </p:txEl>
                                          </p:spTgt>
                                        </p:tgtEl>
                                      </p:cBhvr>
                                    </p:animEffect>
                                  </p:childTnLst>
                                </p:cTn>
                              </p:par>
                            </p:childTnLst>
                          </p:cTn>
                        </p:par>
                        <p:par>
                          <p:cTn id="33" fill="hold" nodeType="afterGroup">
                            <p:stCondLst>
                              <p:cond delay="3500"/>
                            </p:stCondLst>
                            <p:childTnLst>
                              <p:par>
                                <p:cTn id="34" presetID="16" presetClass="entr" presetSubtype="26" fill="hold" grpId="0" nodeType="afterEffect">
                                  <p:stCondLst>
                                    <p:cond delay="0"/>
                                  </p:stCondLst>
                                  <p:childTnLst>
                                    <p:set>
                                      <p:cBhvr>
                                        <p:cTn id="35" dur="1" fill="hold">
                                          <p:stCondLst>
                                            <p:cond delay="0"/>
                                          </p:stCondLst>
                                        </p:cTn>
                                        <p:tgtEl>
                                          <p:spTgt spid="114700">
                                            <p:txEl>
                                              <p:pRg st="7" end="7"/>
                                            </p:txEl>
                                          </p:spTgt>
                                        </p:tgtEl>
                                        <p:attrNameLst>
                                          <p:attrName>style.visibility</p:attrName>
                                        </p:attrNameLst>
                                      </p:cBhvr>
                                      <p:to>
                                        <p:strVal val="visible"/>
                                      </p:to>
                                    </p:set>
                                    <p:animEffect transition="in" filter="barn(inHorizontal)">
                                      <p:cBhvr>
                                        <p:cTn id="36" dur="500"/>
                                        <p:tgtEl>
                                          <p:spTgt spid="114700">
                                            <p:txEl>
                                              <p:pRg st="7" end="7"/>
                                            </p:txEl>
                                          </p:spTgt>
                                        </p:tgtEl>
                                      </p:cBhvr>
                                    </p:animEffect>
                                  </p:childTnLst>
                                </p:cTn>
                              </p:par>
                            </p:childTnLst>
                          </p:cTn>
                        </p:par>
                        <p:par>
                          <p:cTn id="37" fill="hold" nodeType="afterGroup">
                            <p:stCondLst>
                              <p:cond delay="4000"/>
                            </p:stCondLst>
                            <p:childTnLst>
                              <p:par>
                                <p:cTn id="38" presetID="16" presetClass="entr" presetSubtype="26" fill="hold" grpId="0" nodeType="afterEffect">
                                  <p:stCondLst>
                                    <p:cond delay="0"/>
                                  </p:stCondLst>
                                  <p:childTnLst>
                                    <p:set>
                                      <p:cBhvr>
                                        <p:cTn id="39" dur="1" fill="hold">
                                          <p:stCondLst>
                                            <p:cond delay="0"/>
                                          </p:stCondLst>
                                        </p:cTn>
                                        <p:tgtEl>
                                          <p:spTgt spid="114700">
                                            <p:txEl>
                                              <p:pRg st="8" end="8"/>
                                            </p:txEl>
                                          </p:spTgt>
                                        </p:tgtEl>
                                        <p:attrNameLst>
                                          <p:attrName>style.visibility</p:attrName>
                                        </p:attrNameLst>
                                      </p:cBhvr>
                                      <p:to>
                                        <p:strVal val="visible"/>
                                      </p:to>
                                    </p:set>
                                    <p:animEffect transition="in" filter="barn(inHorizontal)">
                                      <p:cBhvr>
                                        <p:cTn id="40" dur="500"/>
                                        <p:tgtEl>
                                          <p:spTgt spid="114700">
                                            <p:txEl>
                                              <p:pRg st="8" end="8"/>
                                            </p:txEl>
                                          </p:spTgt>
                                        </p:tgtEl>
                                      </p:cBhvr>
                                    </p:animEffect>
                                  </p:childTnLst>
                                </p:cTn>
                              </p:par>
                            </p:childTnLst>
                          </p:cTn>
                        </p:par>
                        <p:par>
                          <p:cTn id="41" fill="hold" nodeType="afterGroup">
                            <p:stCondLst>
                              <p:cond delay="4500"/>
                            </p:stCondLst>
                            <p:childTnLst>
                              <p:par>
                                <p:cTn id="42" presetID="16" presetClass="entr" presetSubtype="26" fill="hold" grpId="0" nodeType="afterEffect">
                                  <p:stCondLst>
                                    <p:cond delay="0"/>
                                  </p:stCondLst>
                                  <p:childTnLst>
                                    <p:set>
                                      <p:cBhvr>
                                        <p:cTn id="43" dur="1" fill="hold">
                                          <p:stCondLst>
                                            <p:cond delay="0"/>
                                          </p:stCondLst>
                                        </p:cTn>
                                        <p:tgtEl>
                                          <p:spTgt spid="114700">
                                            <p:txEl>
                                              <p:pRg st="9" end="9"/>
                                            </p:txEl>
                                          </p:spTgt>
                                        </p:tgtEl>
                                        <p:attrNameLst>
                                          <p:attrName>style.visibility</p:attrName>
                                        </p:attrNameLst>
                                      </p:cBhvr>
                                      <p:to>
                                        <p:strVal val="visible"/>
                                      </p:to>
                                    </p:set>
                                    <p:animEffect transition="in" filter="barn(inHorizontal)">
                                      <p:cBhvr>
                                        <p:cTn id="44" dur="500"/>
                                        <p:tgtEl>
                                          <p:spTgt spid="114700">
                                            <p:txEl>
                                              <p:pRg st="9" end="9"/>
                                            </p:txEl>
                                          </p:spTgt>
                                        </p:tgtEl>
                                      </p:cBhvr>
                                    </p:animEffect>
                                  </p:childTnLst>
                                </p:cTn>
                              </p:par>
                            </p:childTnLst>
                          </p:cTn>
                        </p:par>
                        <p:par>
                          <p:cTn id="45" fill="hold" nodeType="afterGroup">
                            <p:stCondLst>
                              <p:cond delay="5000"/>
                            </p:stCondLst>
                            <p:childTnLst>
                              <p:par>
                                <p:cTn id="46" presetID="16" presetClass="entr" presetSubtype="26" fill="hold" grpId="0" nodeType="afterEffect">
                                  <p:stCondLst>
                                    <p:cond delay="0"/>
                                  </p:stCondLst>
                                  <p:childTnLst>
                                    <p:set>
                                      <p:cBhvr>
                                        <p:cTn id="47" dur="1" fill="hold">
                                          <p:stCondLst>
                                            <p:cond delay="0"/>
                                          </p:stCondLst>
                                        </p:cTn>
                                        <p:tgtEl>
                                          <p:spTgt spid="114700">
                                            <p:txEl>
                                              <p:pRg st="10" end="10"/>
                                            </p:txEl>
                                          </p:spTgt>
                                        </p:tgtEl>
                                        <p:attrNameLst>
                                          <p:attrName>style.visibility</p:attrName>
                                        </p:attrNameLst>
                                      </p:cBhvr>
                                      <p:to>
                                        <p:strVal val="visible"/>
                                      </p:to>
                                    </p:set>
                                    <p:animEffect transition="in" filter="barn(inHorizontal)">
                                      <p:cBhvr>
                                        <p:cTn id="48" dur="500"/>
                                        <p:tgtEl>
                                          <p:spTgt spid="11470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9" grpId="0" autoUpdateAnimBg="0"/>
      <p:bldP spid="114700"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9874" name="Picture 1026" descr="ad2 copy">
            <a:extLst>
              <a:ext uri="{FF2B5EF4-FFF2-40B4-BE49-F238E27FC236}">
                <a16:creationId xmlns:a16="http://schemas.microsoft.com/office/drawing/2014/main" id="{AE90168C-F8E9-4608-9B95-EECBD0D393C1}"/>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ext Box 1030">
            <a:extLst>
              <a:ext uri="{FF2B5EF4-FFF2-40B4-BE49-F238E27FC236}">
                <a16:creationId xmlns:a16="http://schemas.microsoft.com/office/drawing/2014/main" id="{7D4C4137-F386-404A-A49F-EC8ECA0C2261}"/>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FF1758AF-06C8-412B-B787-16AFC37A65FB}" type="slidenum">
              <a:rPr lang="es-ES" altLang="es-ES"/>
              <a:pPr eaLnBrk="1" hangingPunct="1"/>
              <a:t>36</a:t>
            </a:fld>
            <a:endParaRPr lang="es-ES" altLang="es-ES"/>
          </a:p>
        </p:txBody>
      </p:sp>
      <p:sp>
        <p:nvSpPr>
          <p:cNvPr id="116747" name="Rectangle 1035">
            <a:extLst>
              <a:ext uri="{FF2B5EF4-FFF2-40B4-BE49-F238E27FC236}">
                <a16:creationId xmlns:a16="http://schemas.microsoft.com/office/drawing/2014/main" id="{980FADFE-AE21-41E4-82DA-4D9E2C74067A}"/>
              </a:ext>
            </a:extLst>
          </p:cNvPr>
          <p:cNvSpPr>
            <a:spLocks noGrp="1" noChangeArrowheads="1"/>
          </p:cNvSpPr>
          <p:nvPr>
            <p:ph type="title"/>
          </p:nvPr>
        </p:nvSpPr>
        <p:spPr>
          <a:xfrm>
            <a:off x="838200" y="381000"/>
            <a:ext cx="7620000" cy="10668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Focalización del Marketing Digital</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116748" name="Rectangle 1036">
            <a:extLst>
              <a:ext uri="{FF2B5EF4-FFF2-40B4-BE49-F238E27FC236}">
                <a16:creationId xmlns:a16="http://schemas.microsoft.com/office/drawing/2014/main" id="{F38DFC7C-F477-480F-B663-7C3BFABF6EB3}"/>
              </a:ext>
            </a:extLst>
          </p:cNvPr>
          <p:cNvSpPr>
            <a:spLocks noGrp="1" noChangeArrowheads="1"/>
          </p:cNvSpPr>
          <p:nvPr>
            <p:ph idx="1"/>
          </p:nvPr>
        </p:nvSpPr>
        <p:spPr>
          <a:xfrm>
            <a:off x="762000" y="1600200"/>
            <a:ext cx="7620000" cy="3886200"/>
          </a:xfrm>
          <a:extLst>
            <a:ext uri="{909E8E84-426E-40DD-AFC4-6F175D3DCCD1}">
              <a14:hiddenFill xmlns:a14="http://schemas.microsoft.com/office/drawing/2010/main">
                <a:solidFill>
                  <a:srgbClr val="FFFFCC"/>
                </a:solidFill>
              </a14:hiddenFill>
            </a:ext>
          </a:extLst>
        </p:spPr>
        <p:txBody>
          <a:bodyPr rtlCol="0">
            <a:normAutofit fontScale="92500" lnSpcReduction="10000"/>
          </a:bodyPr>
          <a:lstStyle/>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Medición de campañas</a:t>
            </a:r>
            <a:endParaRPr lang="es-E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Perfiles de navegantes</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Patrones de navegación</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Desarrollo de comunidades</a:t>
            </a:r>
          </a:p>
          <a:p>
            <a:pPr algn="ctr" eaLnBrk="1" fontAlgn="auto" hangingPunct="1">
              <a:lnSpc>
                <a:spcPct val="90000"/>
              </a:lnSpc>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Fidelización del navegante</a:t>
            </a:r>
          </a:p>
          <a:p>
            <a:pPr algn="ctr" eaLnBrk="1" fontAlgn="auto" hangingPunct="1">
              <a:lnSpc>
                <a:spcPct val="90000"/>
              </a:lnSpc>
              <a:buFontTx/>
              <a:buNone/>
              <a:defRPr/>
            </a:pPr>
            <a:endPar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lnSpc>
                <a:spcPct val="90000"/>
              </a:lnSpc>
              <a:buFontTx/>
              <a:buNone/>
              <a:defRPr/>
            </a:pPr>
            <a:r>
              <a:rPr lang="es-ES_tradnl" altLang="es-ES" sz="1600" b="1">
                <a:solidFill>
                  <a:srgbClr val="9F2609"/>
                </a:solidFill>
                <a:effectLst>
                  <a:outerShdw blurRad="38100" dist="38100" dir="2700000" algn="tl">
                    <a:srgbClr val="C0C0C0"/>
                  </a:outerShdw>
                </a:effectLst>
                <a:latin typeface="Verdana" panose="020B0604030504040204" pitchFamily="34" charset="0"/>
              </a:rPr>
              <a:t>La importancia de estos conceptos, no radica en su significado o su aplicación en forma independiente, sino en las combinaciones o integraciones que puedan hacerse entre ellos, para sacar el mayor provecho de la información, mejorando nuestra relación con los clientes.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16747"/>
                                        </p:tgtEl>
                                        <p:attrNameLst>
                                          <p:attrName>style.visibility</p:attrName>
                                        </p:attrNameLst>
                                      </p:cBhvr>
                                      <p:to>
                                        <p:strVal val="visible"/>
                                      </p:to>
                                    </p:set>
                                    <p:anim calcmode="lin" valueType="num">
                                      <p:cBhvr>
                                        <p:cTn id="7" dur="500" fill="hold"/>
                                        <p:tgtEl>
                                          <p:spTgt spid="116747"/>
                                        </p:tgtEl>
                                        <p:attrNameLst>
                                          <p:attrName>ppt_w</p:attrName>
                                        </p:attrNameLst>
                                      </p:cBhvr>
                                      <p:tavLst>
                                        <p:tav tm="0">
                                          <p:val>
                                            <p:fltVal val="0"/>
                                          </p:val>
                                        </p:tav>
                                        <p:tav tm="100000">
                                          <p:val>
                                            <p:strVal val="#ppt_w"/>
                                          </p:val>
                                        </p:tav>
                                      </p:tavLst>
                                    </p:anim>
                                    <p:anim calcmode="lin" valueType="num">
                                      <p:cBhvr>
                                        <p:cTn id="8" dur="500" fill="hold"/>
                                        <p:tgtEl>
                                          <p:spTgt spid="116747"/>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6748">
                                            <p:txEl>
                                              <p:pRg st="0" end="0"/>
                                            </p:txEl>
                                          </p:spTgt>
                                        </p:tgtEl>
                                        <p:attrNameLst>
                                          <p:attrName>style.visibility</p:attrName>
                                        </p:attrNameLst>
                                      </p:cBhvr>
                                      <p:to>
                                        <p:strVal val="visible"/>
                                      </p:to>
                                    </p:set>
                                    <p:anim calcmode="lin" valueType="num">
                                      <p:cBhvr additive="base">
                                        <p:cTn id="12" dur="500" fill="hold"/>
                                        <p:tgtEl>
                                          <p:spTgt spid="11674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16748">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16748">
                                            <p:txEl>
                                              <p:pRg st="1" end="1"/>
                                            </p:txEl>
                                          </p:spTgt>
                                        </p:tgtEl>
                                        <p:attrNameLst>
                                          <p:attrName>style.visibility</p:attrName>
                                        </p:attrNameLst>
                                      </p:cBhvr>
                                      <p:to>
                                        <p:strVal val="visible"/>
                                      </p:to>
                                    </p:set>
                                    <p:anim calcmode="lin" valueType="num">
                                      <p:cBhvr additive="base">
                                        <p:cTn id="17" dur="500" fill="hold"/>
                                        <p:tgtEl>
                                          <p:spTgt spid="116748">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16748">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6748">
                                            <p:txEl>
                                              <p:pRg st="2" end="2"/>
                                            </p:txEl>
                                          </p:spTgt>
                                        </p:tgtEl>
                                        <p:attrNameLst>
                                          <p:attrName>style.visibility</p:attrName>
                                        </p:attrNameLst>
                                      </p:cBhvr>
                                      <p:to>
                                        <p:strVal val="visible"/>
                                      </p:to>
                                    </p:set>
                                    <p:anim calcmode="lin" valueType="num">
                                      <p:cBhvr additive="base">
                                        <p:cTn id="22" dur="500" fill="hold"/>
                                        <p:tgtEl>
                                          <p:spTgt spid="116748">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16748">
                                            <p:txEl>
                                              <p:pRg st="2" end="2"/>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6748">
                                            <p:txEl>
                                              <p:pRg st="3" end="3"/>
                                            </p:txEl>
                                          </p:spTgt>
                                        </p:tgtEl>
                                        <p:attrNameLst>
                                          <p:attrName>style.visibility</p:attrName>
                                        </p:attrNameLst>
                                      </p:cBhvr>
                                      <p:to>
                                        <p:strVal val="visible"/>
                                      </p:to>
                                    </p:set>
                                    <p:anim calcmode="lin" valueType="num">
                                      <p:cBhvr additive="base">
                                        <p:cTn id="27" dur="500" fill="hold"/>
                                        <p:tgtEl>
                                          <p:spTgt spid="116748">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6748">
                                            <p:txEl>
                                              <p:pRg st="3" end="3"/>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6748">
                                            <p:txEl>
                                              <p:pRg st="4" end="4"/>
                                            </p:txEl>
                                          </p:spTgt>
                                        </p:tgtEl>
                                        <p:attrNameLst>
                                          <p:attrName>style.visibility</p:attrName>
                                        </p:attrNameLst>
                                      </p:cBhvr>
                                      <p:to>
                                        <p:strVal val="visible"/>
                                      </p:to>
                                    </p:set>
                                    <p:anim calcmode="lin" valueType="num">
                                      <p:cBhvr additive="base">
                                        <p:cTn id="32" dur="500" fill="hold"/>
                                        <p:tgtEl>
                                          <p:spTgt spid="116748">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116748">
                                            <p:txEl>
                                              <p:pRg st="4" end="4"/>
                                            </p:txEl>
                                          </p:spTgt>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16748">
                                            <p:txEl>
                                              <p:pRg st="6" end="6"/>
                                            </p:txEl>
                                          </p:spTgt>
                                        </p:tgtEl>
                                        <p:attrNameLst>
                                          <p:attrName>style.visibility</p:attrName>
                                        </p:attrNameLst>
                                      </p:cBhvr>
                                      <p:to>
                                        <p:strVal val="visible"/>
                                      </p:to>
                                    </p:set>
                                    <p:anim calcmode="lin" valueType="num">
                                      <p:cBhvr additive="base">
                                        <p:cTn id="37" dur="500" fill="hold"/>
                                        <p:tgtEl>
                                          <p:spTgt spid="116748">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6748">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7" grpId="0" autoUpdateAnimBg="0"/>
      <p:bldP spid="116748"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81922" name="Picture 1026" descr="ad2 copy">
            <a:extLst>
              <a:ext uri="{FF2B5EF4-FFF2-40B4-BE49-F238E27FC236}">
                <a16:creationId xmlns:a16="http://schemas.microsoft.com/office/drawing/2014/main" id="{2DB26501-B3BF-4096-B468-920330A94E22}"/>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 Box 1030">
            <a:extLst>
              <a:ext uri="{FF2B5EF4-FFF2-40B4-BE49-F238E27FC236}">
                <a16:creationId xmlns:a16="http://schemas.microsoft.com/office/drawing/2014/main" id="{15C38408-A9E4-418A-8FB7-1FBA838A437C}"/>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87C2BC3A-311D-42FF-A8C5-FDD90D4536E1}" type="slidenum">
              <a:rPr lang="es-ES" altLang="es-ES"/>
              <a:pPr eaLnBrk="1" hangingPunct="1"/>
              <a:t>37</a:t>
            </a:fld>
            <a:endParaRPr lang="es-ES" altLang="es-ES"/>
          </a:p>
        </p:txBody>
      </p:sp>
      <p:sp>
        <p:nvSpPr>
          <p:cNvPr id="118795" name="Rectangle 1035">
            <a:extLst>
              <a:ext uri="{FF2B5EF4-FFF2-40B4-BE49-F238E27FC236}">
                <a16:creationId xmlns:a16="http://schemas.microsoft.com/office/drawing/2014/main" id="{C1F4B82A-BBF9-4A27-89C6-48CA1A0E150D}"/>
              </a:ext>
            </a:extLst>
          </p:cNvPr>
          <p:cNvSpPr>
            <a:spLocks noGrp="1" noChangeArrowheads="1"/>
          </p:cNvSpPr>
          <p:nvPr>
            <p:ph type="title"/>
          </p:nvPr>
        </p:nvSpPr>
        <p:spPr>
          <a:xfrm>
            <a:off x="762000" y="533400"/>
            <a:ext cx="7772400" cy="9144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Soportes del Marketing Digital</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118796" name="Rectangle 1036">
            <a:extLst>
              <a:ext uri="{FF2B5EF4-FFF2-40B4-BE49-F238E27FC236}">
                <a16:creationId xmlns:a16="http://schemas.microsoft.com/office/drawing/2014/main" id="{B497B51A-53E9-4FE2-92EF-E9C591C0034C}"/>
              </a:ext>
            </a:extLst>
          </p:cNvPr>
          <p:cNvSpPr>
            <a:spLocks noGrp="1" noChangeArrowheads="1"/>
          </p:cNvSpPr>
          <p:nvPr>
            <p:ph idx="1"/>
          </p:nvPr>
        </p:nvSpPr>
        <p:spPr>
          <a:xfrm>
            <a:off x="685800" y="1600200"/>
            <a:ext cx="7772400" cy="4114800"/>
          </a:xfrm>
          <a:extLst>
            <a:ext uri="{909E8E84-426E-40DD-AFC4-6F175D3DCCD1}">
              <a14:hiddenFill xmlns:a14="http://schemas.microsoft.com/office/drawing/2010/main">
                <a:solidFill>
                  <a:srgbClr val="FFFFCC"/>
                </a:solidFill>
              </a14:hiddenFill>
            </a:ext>
          </a:extLst>
        </p:spPr>
        <p:txBody>
          <a:bodyPr rtlCol="0">
            <a:normAutofit lnSpcReduction="10000"/>
          </a:bodyPr>
          <a:lstStyle/>
          <a:p>
            <a:pPr algn="ctr" eaLnBrk="1" fontAlgn="auto" hangingPunct="1">
              <a:lnSpc>
                <a:spcPct val="90000"/>
              </a:lnSpc>
              <a:buFontTx/>
              <a:buNone/>
              <a:defRPr/>
            </a:pPr>
            <a:br>
              <a:rPr lang="en-US" altLang="es-ES" sz="2800" b="1">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Penetración social de Internet</a:t>
            </a:r>
            <a:b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Tecnología cada vez más precisa</a:t>
            </a:r>
            <a:b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Recursos simplificados</a:t>
            </a:r>
            <a:b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n-US"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Relación costo/beneficio mayor</a:t>
            </a:r>
          </a:p>
          <a:p>
            <a:pPr algn="ctr" eaLnBrk="1" fontAlgn="auto" hangingPunct="1">
              <a:lnSpc>
                <a:spcPct val="90000"/>
              </a:lnSpc>
              <a:buFontTx/>
              <a:buNone/>
              <a:defRPr/>
            </a:pPr>
            <a:endParaRPr lang="en-US" altLang="es-ES" sz="2800"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lnSpc>
                <a:spcPct val="90000"/>
              </a:lnSpc>
              <a:buFontTx/>
              <a:buNone/>
              <a:defRPr/>
            </a:pPr>
            <a:endParaRPr lang="en-US" altLang="es-ES" sz="2800"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lnSpc>
                <a:spcPct val="90000"/>
              </a:lnSpc>
              <a:buFontTx/>
              <a:buNone/>
              <a:defRPr/>
            </a:pPr>
            <a:r>
              <a:rPr lang="en-US" altLang="es-ES" sz="1600" b="1">
                <a:solidFill>
                  <a:srgbClr val="9F2609"/>
                </a:solidFill>
                <a:effectLst>
                  <a:outerShdw blurRad="38100" dist="38100" dir="2700000" algn="tl">
                    <a:srgbClr val="C0C0C0"/>
                  </a:outerShdw>
                </a:effectLst>
                <a:latin typeface="Verdana" panose="020B0604030504040204" pitchFamily="34" charset="0"/>
              </a:rPr>
              <a:t>Estas variables serán cada vez más “fuertes”, ya que es el camino</a:t>
            </a:r>
          </a:p>
          <a:p>
            <a:pPr algn="ctr" eaLnBrk="1" fontAlgn="auto" hangingPunct="1">
              <a:lnSpc>
                <a:spcPct val="90000"/>
              </a:lnSpc>
              <a:buFontTx/>
              <a:buNone/>
              <a:defRPr/>
            </a:pPr>
            <a:r>
              <a:rPr lang="en-US" altLang="es-ES" sz="1600" b="1">
                <a:solidFill>
                  <a:srgbClr val="9F2609"/>
                </a:solidFill>
                <a:effectLst>
                  <a:outerShdw blurRad="38100" dist="38100" dir="2700000" algn="tl">
                    <a:srgbClr val="C0C0C0"/>
                  </a:outerShdw>
                </a:effectLst>
                <a:latin typeface="Verdana" panose="020B0604030504040204" pitchFamily="34" charset="0"/>
              </a:rPr>
              <a:t>que está siguiendo naturalmente la evolución del mundo</a:t>
            </a:r>
          </a:p>
          <a:p>
            <a:pPr algn="ctr" eaLnBrk="1" fontAlgn="auto" hangingPunct="1">
              <a:lnSpc>
                <a:spcPct val="90000"/>
              </a:lnSpc>
              <a:buFontTx/>
              <a:buNone/>
              <a:defRPr/>
            </a:pPr>
            <a:r>
              <a:rPr lang="en-US" altLang="es-ES" sz="1600" b="1">
                <a:solidFill>
                  <a:srgbClr val="9F2609"/>
                </a:solidFill>
                <a:effectLst>
                  <a:outerShdw blurRad="38100" dist="38100" dir="2700000" algn="tl">
                    <a:srgbClr val="C0C0C0"/>
                  </a:outerShdw>
                </a:effectLst>
                <a:latin typeface="Verdana" panose="020B0604030504040204" pitchFamily="34" charset="0"/>
              </a:rPr>
              <a:t>cada vez más tecnologizado.</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18795"/>
                                        </p:tgtEl>
                                        <p:attrNameLst>
                                          <p:attrName>style.visibility</p:attrName>
                                        </p:attrNameLst>
                                      </p:cBhvr>
                                      <p:to>
                                        <p:strVal val="visible"/>
                                      </p:to>
                                    </p:set>
                                    <p:anim calcmode="lin" valueType="num">
                                      <p:cBhvr>
                                        <p:cTn id="7" dur="500" fill="hold"/>
                                        <p:tgtEl>
                                          <p:spTgt spid="118795"/>
                                        </p:tgtEl>
                                        <p:attrNameLst>
                                          <p:attrName>ppt_w</p:attrName>
                                        </p:attrNameLst>
                                      </p:cBhvr>
                                      <p:tavLst>
                                        <p:tav tm="0">
                                          <p:val>
                                            <p:fltVal val="0"/>
                                          </p:val>
                                        </p:tav>
                                        <p:tav tm="100000">
                                          <p:val>
                                            <p:strVal val="#ppt_w"/>
                                          </p:val>
                                        </p:tav>
                                      </p:tavLst>
                                    </p:anim>
                                    <p:anim calcmode="lin" valueType="num">
                                      <p:cBhvr>
                                        <p:cTn id="8" dur="500" fill="hold"/>
                                        <p:tgtEl>
                                          <p:spTgt spid="118795"/>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6" presetClass="entr" presetSubtype="26" fill="hold" grpId="0" nodeType="afterEffect">
                                  <p:stCondLst>
                                    <p:cond delay="0"/>
                                  </p:stCondLst>
                                  <p:childTnLst>
                                    <p:set>
                                      <p:cBhvr>
                                        <p:cTn id="11" dur="1" fill="hold">
                                          <p:stCondLst>
                                            <p:cond delay="0"/>
                                          </p:stCondLst>
                                        </p:cTn>
                                        <p:tgtEl>
                                          <p:spTgt spid="118796">
                                            <p:txEl>
                                              <p:pRg st="0" end="0"/>
                                            </p:txEl>
                                          </p:spTgt>
                                        </p:tgtEl>
                                        <p:attrNameLst>
                                          <p:attrName>style.visibility</p:attrName>
                                        </p:attrNameLst>
                                      </p:cBhvr>
                                      <p:to>
                                        <p:strVal val="visible"/>
                                      </p:to>
                                    </p:set>
                                    <p:animEffect transition="in" filter="barn(inHorizontal)">
                                      <p:cBhvr>
                                        <p:cTn id="12" dur="500"/>
                                        <p:tgtEl>
                                          <p:spTgt spid="118796">
                                            <p:txEl>
                                              <p:pRg st="0" end="0"/>
                                            </p:txEl>
                                          </p:spTgt>
                                        </p:tgtEl>
                                      </p:cBhvr>
                                    </p:animEffect>
                                  </p:childTnLst>
                                </p:cTn>
                              </p:par>
                            </p:childTnLst>
                          </p:cTn>
                        </p:par>
                        <p:par>
                          <p:cTn id="13" fill="hold" nodeType="afterGroup">
                            <p:stCondLst>
                              <p:cond delay="1000"/>
                            </p:stCondLst>
                            <p:childTnLst>
                              <p:par>
                                <p:cTn id="14" presetID="16" presetClass="entr" presetSubtype="26" fill="hold" grpId="0" nodeType="afterEffect">
                                  <p:stCondLst>
                                    <p:cond delay="0"/>
                                  </p:stCondLst>
                                  <p:childTnLst>
                                    <p:set>
                                      <p:cBhvr>
                                        <p:cTn id="15" dur="1" fill="hold">
                                          <p:stCondLst>
                                            <p:cond delay="0"/>
                                          </p:stCondLst>
                                        </p:cTn>
                                        <p:tgtEl>
                                          <p:spTgt spid="118796">
                                            <p:txEl>
                                              <p:pRg st="3" end="3"/>
                                            </p:txEl>
                                          </p:spTgt>
                                        </p:tgtEl>
                                        <p:attrNameLst>
                                          <p:attrName>style.visibility</p:attrName>
                                        </p:attrNameLst>
                                      </p:cBhvr>
                                      <p:to>
                                        <p:strVal val="visible"/>
                                      </p:to>
                                    </p:set>
                                    <p:animEffect transition="in" filter="barn(inHorizontal)">
                                      <p:cBhvr>
                                        <p:cTn id="16" dur="500"/>
                                        <p:tgtEl>
                                          <p:spTgt spid="118796">
                                            <p:txEl>
                                              <p:pRg st="3" end="3"/>
                                            </p:txEl>
                                          </p:spTgt>
                                        </p:tgtEl>
                                      </p:cBhvr>
                                    </p:animEffect>
                                  </p:childTnLst>
                                </p:cTn>
                              </p:par>
                            </p:childTnLst>
                          </p:cTn>
                        </p:par>
                        <p:par>
                          <p:cTn id="17" fill="hold" nodeType="afterGroup">
                            <p:stCondLst>
                              <p:cond delay="1500"/>
                            </p:stCondLst>
                            <p:childTnLst>
                              <p:par>
                                <p:cTn id="18" presetID="16" presetClass="entr" presetSubtype="26" fill="hold" grpId="0" nodeType="afterEffect">
                                  <p:stCondLst>
                                    <p:cond delay="0"/>
                                  </p:stCondLst>
                                  <p:childTnLst>
                                    <p:set>
                                      <p:cBhvr>
                                        <p:cTn id="19" dur="1" fill="hold">
                                          <p:stCondLst>
                                            <p:cond delay="0"/>
                                          </p:stCondLst>
                                        </p:cTn>
                                        <p:tgtEl>
                                          <p:spTgt spid="118796">
                                            <p:txEl>
                                              <p:pRg st="4" end="4"/>
                                            </p:txEl>
                                          </p:spTgt>
                                        </p:tgtEl>
                                        <p:attrNameLst>
                                          <p:attrName>style.visibility</p:attrName>
                                        </p:attrNameLst>
                                      </p:cBhvr>
                                      <p:to>
                                        <p:strVal val="visible"/>
                                      </p:to>
                                    </p:set>
                                    <p:animEffect transition="in" filter="barn(inHorizontal)">
                                      <p:cBhvr>
                                        <p:cTn id="20" dur="500"/>
                                        <p:tgtEl>
                                          <p:spTgt spid="118796">
                                            <p:txEl>
                                              <p:pRg st="4" end="4"/>
                                            </p:txEl>
                                          </p:spTgt>
                                        </p:tgtEl>
                                      </p:cBhvr>
                                    </p:animEffect>
                                  </p:childTnLst>
                                </p:cTn>
                              </p:par>
                            </p:childTnLst>
                          </p:cTn>
                        </p:par>
                        <p:par>
                          <p:cTn id="21" fill="hold" nodeType="afterGroup">
                            <p:stCondLst>
                              <p:cond delay="2000"/>
                            </p:stCondLst>
                            <p:childTnLst>
                              <p:par>
                                <p:cTn id="22" presetID="16" presetClass="entr" presetSubtype="26" fill="hold" grpId="0" nodeType="afterEffect">
                                  <p:stCondLst>
                                    <p:cond delay="0"/>
                                  </p:stCondLst>
                                  <p:childTnLst>
                                    <p:set>
                                      <p:cBhvr>
                                        <p:cTn id="23" dur="1" fill="hold">
                                          <p:stCondLst>
                                            <p:cond delay="0"/>
                                          </p:stCondLst>
                                        </p:cTn>
                                        <p:tgtEl>
                                          <p:spTgt spid="118796">
                                            <p:txEl>
                                              <p:pRg st="5" end="5"/>
                                            </p:txEl>
                                          </p:spTgt>
                                        </p:tgtEl>
                                        <p:attrNameLst>
                                          <p:attrName>style.visibility</p:attrName>
                                        </p:attrNameLst>
                                      </p:cBhvr>
                                      <p:to>
                                        <p:strVal val="visible"/>
                                      </p:to>
                                    </p:set>
                                    <p:animEffect transition="in" filter="barn(inHorizontal)">
                                      <p:cBhvr>
                                        <p:cTn id="24" dur="500"/>
                                        <p:tgtEl>
                                          <p:spTgt spid="11879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5" grpId="0" autoUpdateAnimBg="0"/>
      <p:bldP spid="118796"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83970" name="Picture 1026" descr="ad2 copy">
            <a:extLst>
              <a:ext uri="{FF2B5EF4-FFF2-40B4-BE49-F238E27FC236}">
                <a16:creationId xmlns:a16="http://schemas.microsoft.com/office/drawing/2014/main" id="{C5F59E32-6204-4FA6-99FD-12A927CD21CD}"/>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Text Box 1030">
            <a:extLst>
              <a:ext uri="{FF2B5EF4-FFF2-40B4-BE49-F238E27FC236}">
                <a16:creationId xmlns:a16="http://schemas.microsoft.com/office/drawing/2014/main" id="{E3A10D25-9A8C-4AD4-88E5-49C78623596D}"/>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9A72121F-C394-4D62-91B2-DEB48B69A44D}" type="slidenum">
              <a:rPr lang="es-ES" altLang="es-ES"/>
              <a:pPr eaLnBrk="1" hangingPunct="1"/>
              <a:t>38</a:t>
            </a:fld>
            <a:endParaRPr lang="es-ES" altLang="es-ES"/>
          </a:p>
        </p:txBody>
      </p:sp>
      <p:sp>
        <p:nvSpPr>
          <p:cNvPr id="120843" name="Rectangle 1035">
            <a:extLst>
              <a:ext uri="{FF2B5EF4-FFF2-40B4-BE49-F238E27FC236}">
                <a16:creationId xmlns:a16="http://schemas.microsoft.com/office/drawing/2014/main" id="{50996B6E-6426-4597-AC95-106A42663F7A}"/>
              </a:ext>
            </a:extLst>
          </p:cNvPr>
          <p:cNvSpPr>
            <a:spLocks noGrp="1" noChangeArrowheads="1"/>
          </p:cNvSpPr>
          <p:nvPr>
            <p:ph type="title"/>
          </p:nvPr>
        </p:nvSpPr>
        <p:spPr>
          <a:xfrm>
            <a:off x="457200" y="533400"/>
            <a:ext cx="8229600" cy="9906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a:solidFill>
                  <a:srgbClr val="9F2609"/>
                </a:solidFill>
                <a:effectLst>
                  <a:outerShdw blurRad="38100" dist="38100" dir="2700000" algn="tl">
                    <a:srgbClr val="C0C0C0"/>
                  </a:outerShdw>
                </a:effectLst>
                <a:latin typeface="Verdana" panose="020B0604030504040204" pitchFamily="34" charset="0"/>
              </a:rPr>
              <a:t>Obstáculos del Marketing Digital</a:t>
            </a:r>
            <a:endParaRPr lang="es-ES" altLang="es-ES" sz="2800">
              <a:solidFill>
                <a:srgbClr val="9F2609"/>
              </a:solidFill>
              <a:effectLst>
                <a:outerShdw blurRad="38100" dist="38100" dir="2700000" algn="tl">
                  <a:srgbClr val="C0C0C0"/>
                </a:outerShdw>
              </a:effectLst>
              <a:latin typeface="Verdana" panose="020B0604030504040204" pitchFamily="34" charset="0"/>
            </a:endParaRPr>
          </a:p>
        </p:txBody>
      </p:sp>
      <p:sp>
        <p:nvSpPr>
          <p:cNvPr id="120844" name="Rectangle 1036">
            <a:extLst>
              <a:ext uri="{FF2B5EF4-FFF2-40B4-BE49-F238E27FC236}">
                <a16:creationId xmlns:a16="http://schemas.microsoft.com/office/drawing/2014/main" id="{6EB4DA7B-85E8-4725-9779-B5C50D6E894F}"/>
              </a:ext>
            </a:extLst>
          </p:cNvPr>
          <p:cNvSpPr>
            <a:spLocks noGrp="1" noChangeArrowheads="1"/>
          </p:cNvSpPr>
          <p:nvPr>
            <p:ph idx="1"/>
          </p:nvPr>
        </p:nvSpPr>
        <p:spPr>
          <a:xfrm>
            <a:off x="457200" y="1676400"/>
            <a:ext cx="8229600" cy="3810000"/>
          </a:xfrm>
          <a:extLst>
            <a:ext uri="{909E8E84-426E-40DD-AFC4-6F175D3DCCD1}">
              <a14:hiddenFill xmlns:a14="http://schemas.microsoft.com/office/drawing/2010/main">
                <a:solidFill>
                  <a:srgbClr val="FFFFCC"/>
                </a:solidFill>
              </a14:hiddenFill>
            </a:ext>
          </a:extLst>
        </p:spPr>
        <p:txBody>
          <a:bodyPr rtlCol="0">
            <a:normAutofit/>
          </a:bodyPr>
          <a:lstStyle/>
          <a:p>
            <a:pPr algn="ctr" eaLnBrk="1" fontAlgn="auto" hangingPunct="1">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SPAM</a:t>
            </a:r>
          </a:p>
          <a:p>
            <a:pPr algn="ctr" eaLnBrk="1" fontAlgn="auto" hangingPunct="1">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NETZAPING</a:t>
            </a:r>
            <a:b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b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SATURACIÓN DE INFORMACIÓN</a:t>
            </a:r>
          </a:p>
          <a:p>
            <a:pPr algn="ctr" eaLnBrk="1" fontAlgn="auto" hangingPunct="1">
              <a:buFontTx/>
              <a:buNone/>
              <a:defRPr/>
            </a:pPr>
            <a:r>
              <a:rPr lang="es-ES_tradnl" altLang="es-ES" sz="2800">
                <a:solidFill>
                  <a:schemeClr val="tx1">
                    <a:lumMod val="85000"/>
                    <a:lumOff val="15000"/>
                  </a:schemeClr>
                </a:solidFill>
                <a:effectLst>
                  <a:outerShdw blurRad="38100" dist="38100" dir="2700000" algn="tl">
                    <a:srgbClr val="C0C0C0"/>
                  </a:outerShdw>
                </a:effectLst>
                <a:latin typeface="Verdana" panose="020B0604030504040204" pitchFamily="34" charset="0"/>
              </a:rPr>
              <a:t>INFONESIA</a:t>
            </a:r>
          </a:p>
          <a:p>
            <a:pPr algn="ctr" eaLnBrk="1" fontAlgn="auto" hangingPunct="1">
              <a:buFontTx/>
              <a:buNone/>
              <a:defRPr/>
            </a:pPr>
            <a:endParaRPr lang="es-ES_tradnl" altLang="es-ES" b="1">
              <a:solidFill>
                <a:schemeClr val="tx1">
                  <a:lumMod val="85000"/>
                  <a:lumOff val="15000"/>
                </a:schemeClr>
              </a:solidFill>
              <a:effectLst>
                <a:outerShdw blurRad="38100" dist="38100" dir="2700000" algn="tl">
                  <a:srgbClr val="C0C0C0"/>
                </a:outerShdw>
              </a:effectLst>
              <a:latin typeface="Verdana" panose="020B0604030504040204" pitchFamily="34" charset="0"/>
            </a:endParaRPr>
          </a:p>
          <a:p>
            <a:pPr algn="ctr" eaLnBrk="1" fontAlgn="auto" hangingPunct="1">
              <a:buFontTx/>
              <a:buNone/>
              <a:defRPr/>
            </a:pPr>
            <a:r>
              <a:rPr lang="en-US" altLang="es-ES" sz="1600" b="1">
                <a:solidFill>
                  <a:srgbClr val="9F2609"/>
                </a:solidFill>
                <a:effectLst>
                  <a:outerShdw blurRad="38100" dist="38100" dir="2700000" algn="tl">
                    <a:srgbClr val="C0C0C0"/>
                  </a:outerShdw>
                </a:effectLst>
                <a:latin typeface="Verdana" panose="020B0604030504040204" pitchFamily="34" charset="0"/>
              </a:rPr>
              <a:t>Estos son algunos de los peligros y la contracara de esta evolución.</a:t>
            </a:r>
          </a:p>
          <a:p>
            <a:pPr algn="ctr" eaLnBrk="1" fontAlgn="auto" hangingPunct="1">
              <a:buFontTx/>
              <a:buNone/>
              <a:defRPr/>
            </a:pPr>
            <a:r>
              <a:rPr lang="en-US" altLang="es-ES" sz="1600" b="1">
                <a:solidFill>
                  <a:srgbClr val="9F2609"/>
                </a:solidFill>
                <a:effectLst>
                  <a:outerShdw blurRad="38100" dist="38100" dir="2700000" algn="tl">
                    <a:srgbClr val="C0C0C0"/>
                  </a:outerShdw>
                </a:effectLst>
                <a:latin typeface="Verdana" panose="020B0604030504040204" pitchFamily="34" charset="0"/>
              </a:rPr>
              <a:t>Tendremos que ser cada vez más precisos para dar en el blanco,</a:t>
            </a:r>
          </a:p>
          <a:p>
            <a:pPr algn="ctr" eaLnBrk="1" fontAlgn="auto" hangingPunct="1">
              <a:buFontTx/>
              <a:buNone/>
              <a:defRPr/>
            </a:pPr>
            <a:r>
              <a:rPr lang="en-US" altLang="es-ES" sz="1600" b="1">
                <a:solidFill>
                  <a:srgbClr val="9F2609"/>
                </a:solidFill>
                <a:effectLst>
                  <a:outerShdw blurRad="38100" dist="38100" dir="2700000" algn="tl">
                    <a:srgbClr val="C0C0C0"/>
                  </a:outerShdw>
                </a:effectLst>
                <a:latin typeface="Verdana" panose="020B0604030504040204" pitchFamily="34" charset="0"/>
              </a:rPr>
              <a:t>y captar la atención de nuestros clientes.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0843"/>
                                        </p:tgtEl>
                                        <p:attrNameLst>
                                          <p:attrName>style.visibility</p:attrName>
                                        </p:attrNameLst>
                                      </p:cBhvr>
                                      <p:to>
                                        <p:strVal val="visible"/>
                                      </p:to>
                                    </p:set>
                                    <p:anim calcmode="lin" valueType="num">
                                      <p:cBhvr>
                                        <p:cTn id="7" dur="500" fill="hold"/>
                                        <p:tgtEl>
                                          <p:spTgt spid="120843"/>
                                        </p:tgtEl>
                                        <p:attrNameLst>
                                          <p:attrName>ppt_w</p:attrName>
                                        </p:attrNameLst>
                                      </p:cBhvr>
                                      <p:tavLst>
                                        <p:tav tm="0">
                                          <p:val>
                                            <p:fltVal val="0"/>
                                          </p:val>
                                        </p:tav>
                                        <p:tav tm="100000">
                                          <p:val>
                                            <p:strVal val="#ppt_w"/>
                                          </p:val>
                                        </p:tav>
                                      </p:tavLst>
                                    </p:anim>
                                    <p:anim calcmode="lin" valueType="num">
                                      <p:cBhvr>
                                        <p:cTn id="8" dur="500" fill="hold"/>
                                        <p:tgtEl>
                                          <p:spTgt spid="120843"/>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0844">
                                            <p:txEl>
                                              <p:pRg st="0" end="0"/>
                                            </p:txEl>
                                          </p:spTgt>
                                        </p:tgtEl>
                                        <p:attrNameLst>
                                          <p:attrName>style.visibility</p:attrName>
                                        </p:attrNameLst>
                                      </p:cBhvr>
                                      <p:to>
                                        <p:strVal val="visible"/>
                                      </p:to>
                                    </p:set>
                                    <p:animEffect transition="in" filter="slide(fromBottom)">
                                      <p:cBhvr>
                                        <p:cTn id="12" dur="500"/>
                                        <p:tgtEl>
                                          <p:spTgt spid="120844">
                                            <p:txEl>
                                              <p:pRg st="0" end="0"/>
                                            </p:txEl>
                                          </p:spTgt>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20844">
                                            <p:txEl>
                                              <p:pRg st="1" end="1"/>
                                            </p:txEl>
                                          </p:spTgt>
                                        </p:tgtEl>
                                        <p:attrNameLst>
                                          <p:attrName>style.visibility</p:attrName>
                                        </p:attrNameLst>
                                      </p:cBhvr>
                                      <p:to>
                                        <p:strVal val="visible"/>
                                      </p:to>
                                    </p:set>
                                    <p:animEffect transition="in" filter="slide(fromBottom)">
                                      <p:cBhvr>
                                        <p:cTn id="16" dur="500"/>
                                        <p:tgtEl>
                                          <p:spTgt spid="120844">
                                            <p:txEl>
                                              <p:pRg st="1" end="1"/>
                                            </p:txEl>
                                          </p:spTgt>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20844">
                                            <p:txEl>
                                              <p:pRg st="2" end="2"/>
                                            </p:txEl>
                                          </p:spTgt>
                                        </p:tgtEl>
                                        <p:attrNameLst>
                                          <p:attrName>style.visibility</p:attrName>
                                        </p:attrNameLst>
                                      </p:cBhvr>
                                      <p:to>
                                        <p:strVal val="visible"/>
                                      </p:to>
                                    </p:set>
                                    <p:animEffect transition="in" filter="slide(fromBottom)">
                                      <p:cBhvr>
                                        <p:cTn id="20" dur="500"/>
                                        <p:tgtEl>
                                          <p:spTgt spid="120844">
                                            <p:txEl>
                                              <p:pRg st="2" end="2"/>
                                            </p:txEl>
                                          </p:spTgt>
                                        </p:tgtEl>
                                      </p:cBhvr>
                                    </p:animEffect>
                                  </p:childTnLst>
                                </p:cTn>
                              </p:par>
                            </p:childTnLst>
                          </p:cTn>
                        </p:par>
                        <p:par>
                          <p:cTn id="21" fill="hold" nodeType="afterGroup">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120844">
                                            <p:txEl>
                                              <p:pRg st="4" end="4"/>
                                            </p:txEl>
                                          </p:spTgt>
                                        </p:tgtEl>
                                        <p:attrNameLst>
                                          <p:attrName>style.visibility</p:attrName>
                                        </p:attrNameLst>
                                      </p:cBhvr>
                                      <p:to>
                                        <p:strVal val="visible"/>
                                      </p:to>
                                    </p:set>
                                    <p:animEffect transition="in" filter="slide(fromBottom)">
                                      <p:cBhvr>
                                        <p:cTn id="24" dur="500"/>
                                        <p:tgtEl>
                                          <p:spTgt spid="120844">
                                            <p:txEl>
                                              <p:pRg st="4" end="4"/>
                                            </p:txEl>
                                          </p:spTgt>
                                        </p:tgtEl>
                                      </p:cBhvr>
                                    </p:animEffect>
                                  </p:childTnLst>
                                </p:cTn>
                              </p:par>
                            </p:childTnLst>
                          </p:cTn>
                        </p:par>
                        <p:par>
                          <p:cTn id="25" fill="hold" nodeType="afterGroup">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120844">
                                            <p:txEl>
                                              <p:pRg st="5" end="5"/>
                                            </p:txEl>
                                          </p:spTgt>
                                        </p:tgtEl>
                                        <p:attrNameLst>
                                          <p:attrName>style.visibility</p:attrName>
                                        </p:attrNameLst>
                                      </p:cBhvr>
                                      <p:to>
                                        <p:strVal val="visible"/>
                                      </p:to>
                                    </p:set>
                                    <p:animEffect transition="in" filter="slide(fromBottom)">
                                      <p:cBhvr>
                                        <p:cTn id="28" dur="500"/>
                                        <p:tgtEl>
                                          <p:spTgt spid="120844">
                                            <p:txEl>
                                              <p:pRg st="5" end="5"/>
                                            </p:txEl>
                                          </p:spTgt>
                                        </p:tgtEl>
                                      </p:cBhvr>
                                    </p:animEffect>
                                  </p:childTnLst>
                                </p:cTn>
                              </p:par>
                            </p:childTnLst>
                          </p:cTn>
                        </p:par>
                        <p:par>
                          <p:cTn id="29" fill="hold" nodeType="afterGroup">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120844">
                                            <p:txEl>
                                              <p:pRg st="6" end="6"/>
                                            </p:txEl>
                                          </p:spTgt>
                                        </p:tgtEl>
                                        <p:attrNameLst>
                                          <p:attrName>style.visibility</p:attrName>
                                        </p:attrNameLst>
                                      </p:cBhvr>
                                      <p:to>
                                        <p:strVal val="visible"/>
                                      </p:to>
                                    </p:set>
                                    <p:animEffect transition="in" filter="slide(fromBottom)">
                                      <p:cBhvr>
                                        <p:cTn id="32" dur="500"/>
                                        <p:tgtEl>
                                          <p:spTgt spid="1208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3" grpId="0" autoUpdateAnimBg="0"/>
      <p:bldP spid="120844"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86018" name="Picture 2" descr="ad2 copy">
            <a:extLst>
              <a:ext uri="{FF2B5EF4-FFF2-40B4-BE49-F238E27FC236}">
                <a16:creationId xmlns:a16="http://schemas.microsoft.com/office/drawing/2014/main" id="{52B829D7-84DA-45DD-86B8-2ADCC15FAFAB}"/>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ext Box 6">
            <a:extLst>
              <a:ext uri="{FF2B5EF4-FFF2-40B4-BE49-F238E27FC236}">
                <a16:creationId xmlns:a16="http://schemas.microsoft.com/office/drawing/2014/main" id="{74FD0589-84C4-4DE6-A2B4-8E890273CC22}"/>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49DEA445-3FE5-47F4-9E01-5F09885A92AF}" type="slidenum">
              <a:rPr lang="es-ES" altLang="es-ES"/>
              <a:pPr eaLnBrk="1" hangingPunct="1"/>
              <a:t>39</a:t>
            </a:fld>
            <a:endParaRPr lang="es-ES" altLang="es-ES"/>
          </a:p>
        </p:txBody>
      </p:sp>
      <p:sp>
        <p:nvSpPr>
          <p:cNvPr id="88071" name="Rectangle 7">
            <a:extLst>
              <a:ext uri="{FF2B5EF4-FFF2-40B4-BE49-F238E27FC236}">
                <a16:creationId xmlns:a16="http://schemas.microsoft.com/office/drawing/2014/main" id="{6D0C62DA-D378-4491-9AC9-5E78F8D1B571}"/>
              </a:ext>
            </a:extLst>
          </p:cNvPr>
          <p:cNvSpPr>
            <a:spLocks noGrp="1" noChangeArrowheads="1"/>
          </p:cNvSpPr>
          <p:nvPr>
            <p:ph type="title"/>
          </p:nvPr>
        </p:nvSpPr>
        <p:spPr>
          <a:xfrm>
            <a:off x="762000" y="381000"/>
            <a:ext cx="7772400" cy="838200"/>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400" b="1">
                <a:solidFill>
                  <a:srgbClr val="9F2609"/>
                </a:solidFill>
                <a:effectLst>
                  <a:outerShdw blurRad="38100" dist="38100" dir="2700000" algn="tl">
                    <a:srgbClr val="C0C0C0"/>
                  </a:outerShdw>
                </a:effectLst>
                <a:latin typeface="Verdana" panose="020B0604030504040204" pitchFamily="34" charset="0"/>
              </a:rPr>
              <a:t>Leyes y enunciados de la Nueva Economía</a:t>
            </a:r>
            <a:endParaRPr lang="es-ES" altLang="es-ES" sz="2400" b="1">
              <a:solidFill>
                <a:srgbClr val="9F2609"/>
              </a:solidFill>
              <a:effectLst>
                <a:outerShdw blurRad="38100" dist="38100" dir="2700000" algn="tl">
                  <a:srgbClr val="C0C0C0"/>
                </a:outerShdw>
              </a:effectLst>
              <a:latin typeface="Verdana" panose="020B0604030504040204" pitchFamily="34" charset="0"/>
            </a:endParaRPr>
          </a:p>
        </p:txBody>
      </p:sp>
      <p:sp>
        <p:nvSpPr>
          <p:cNvPr id="88072" name="Rectangle 8">
            <a:extLst>
              <a:ext uri="{FF2B5EF4-FFF2-40B4-BE49-F238E27FC236}">
                <a16:creationId xmlns:a16="http://schemas.microsoft.com/office/drawing/2014/main" id="{9B953513-6421-42AF-9CD1-5AE19A9B20D9}"/>
              </a:ext>
            </a:extLst>
          </p:cNvPr>
          <p:cNvSpPr>
            <a:spLocks noChangeArrowheads="1"/>
          </p:cNvSpPr>
          <p:nvPr/>
        </p:nvSpPr>
        <p:spPr bwMode="auto">
          <a:xfrm>
            <a:off x="304800" y="1447800"/>
            <a:ext cx="8534400" cy="762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Ley de Metcalfe: Valor exponencial de las redes.</a:t>
            </a:r>
          </a:p>
          <a:p>
            <a:pPr eaLnBrk="1" hangingPunct="1">
              <a:spcBef>
                <a:spcPct val="20000"/>
              </a:spcBef>
              <a:defRPr/>
            </a:pP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“El valor de una Red, es igual a la raíz “n” de su crecimiento”.</a:t>
            </a:r>
          </a:p>
        </p:txBody>
      </p:sp>
      <p:sp>
        <p:nvSpPr>
          <p:cNvPr id="88073" name="Rectangle 9">
            <a:extLst>
              <a:ext uri="{FF2B5EF4-FFF2-40B4-BE49-F238E27FC236}">
                <a16:creationId xmlns:a16="http://schemas.microsoft.com/office/drawing/2014/main" id="{6F08E0FE-CB6C-4D3C-8397-7F6EF072CA32}"/>
              </a:ext>
            </a:extLst>
          </p:cNvPr>
          <p:cNvSpPr>
            <a:spLocks noChangeArrowheads="1"/>
          </p:cNvSpPr>
          <p:nvPr/>
        </p:nvSpPr>
        <p:spPr bwMode="auto">
          <a:xfrm>
            <a:off x="-76200" y="2209800"/>
            <a:ext cx="8534400" cy="9906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Ley de Moore: Tendencia a costo cero.</a:t>
            </a:r>
          </a:p>
          <a:p>
            <a:pPr eaLnBrk="1" hangingPunct="1">
              <a:spcBef>
                <a:spcPct val="20000"/>
              </a:spcBef>
              <a:defRPr/>
            </a:pP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“El valor de la tecnología duplica su capacidad manteniendo su valor cada 18 meses”.</a:t>
            </a:r>
          </a:p>
        </p:txBody>
      </p:sp>
      <p:sp>
        <p:nvSpPr>
          <p:cNvPr id="88074" name="Rectangle 10">
            <a:extLst>
              <a:ext uri="{FF2B5EF4-FFF2-40B4-BE49-F238E27FC236}">
                <a16:creationId xmlns:a16="http://schemas.microsoft.com/office/drawing/2014/main" id="{FE576113-FB09-46C2-A652-35DEC7FD6D6C}"/>
              </a:ext>
            </a:extLst>
          </p:cNvPr>
          <p:cNvSpPr>
            <a:spLocks noChangeArrowheads="1"/>
          </p:cNvSpPr>
          <p:nvPr/>
        </p:nvSpPr>
        <p:spPr bwMode="auto">
          <a:xfrm>
            <a:off x="0" y="3276600"/>
            <a:ext cx="8534400" cy="1143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Ley de Fractura: </a:t>
            </a:r>
          </a:p>
          <a:p>
            <a:pPr eaLnBrk="1" hangingPunct="1">
              <a:spcBef>
                <a:spcPct val="20000"/>
              </a:spcBef>
              <a:defRPr/>
            </a:pP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“Los sistemas sociales, políticos y económicos cambian en forma incremental; la tecnología lo hace de modo exponencial (por Ley de Moore y de Metcalfe).</a:t>
            </a:r>
          </a:p>
        </p:txBody>
      </p:sp>
      <p:sp>
        <p:nvSpPr>
          <p:cNvPr id="88075" name="Rectangle 11">
            <a:extLst>
              <a:ext uri="{FF2B5EF4-FFF2-40B4-BE49-F238E27FC236}">
                <a16:creationId xmlns:a16="http://schemas.microsoft.com/office/drawing/2014/main" id="{7DE538DB-3C12-4252-B338-529568CFF8F8}"/>
              </a:ext>
            </a:extLst>
          </p:cNvPr>
          <p:cNvSpPr>
            <a:spLocks noChangeArrowheads="1"/>
          </p:cNvSpPr>
          <p:nvPr/>
        </p:nvSpPr>
        <p:spPr bwMode="auto">
          <a:xfrm>
            <a:off x="0" y="4648200"/>
            <a:ext cx="8534400" cy="1143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defRPr/>
            </a:pPr>
            <a:r>
              <a:rPr lang="es-ES_tradnl" altLang="es-ES" sz="1800" b="1">
                <a:solidFill>
                  <a:srgbClr val="666666"/>
                </a:solidFill>
                <a:effectLst>
                  <a:outerShdw blurRad="38100" dist="38100" dir="2700000" algn="tl">
                    <a:srgbClr val="C0C0C0"/>
                  </a:outerShdw>
                </a:effectLst>
                <a:latin typeface="Verdana" panose="020B0604030504040204" pitchFamily="34" charset="0"/>
                <a:cs typeface="Times New Roman" panose="02020603050405020304" pitchFamily="18" charset="0"/>
              </a:rPr>
              <a:t>    Ley de Reducción de Firmas: </a:t>
            </a:r>
          </a:p>
          <a:p>
            <a:pPr eaLnBrk="1" hangingPunct="1">
              <a:spcBef>
                <a:spcPct val="20000"/>
              </a:spcBef>
              <a:defRPr/>
            </a:pPr>
            <a:r>
              <a:rPr lang="es-ES_tradnl" altLang="es-ES" sz="1800">
                <a:solidFill>
                  <a:srgbClr val="000000"/>
                </a:solidFill>
                <a:effectLst>
                  <a:outerShdw blurRad="38100" dist="38100" dir="2700000" algn="tl">
                    <a:srgbClr val="C0C0C0"/>
                  </a:outerShdw>
                </a:effectLst>
                <a:latin typeface="Verdana" panose="020B0604030504040204" pitchFamily="34" charset="0"/>
                <a:cs typeface="Times New Roman" panose="02020603050405020304" pitchFamily="18" charset="0"/>
              </a:rPr>
              <a:t>    “El costo de transacción, al reducirse permite que se produzcan fenómenos de tercerización, agrupamiento temporal y desintermediación.”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88071"/>
                                        </p:tgtEl>
                                        <p:attrNameLst>
                                          <p:attrName>style.visibility</p:attrName>
                                        </p:attrNameLst>
                                      </p:cBhvr>
                                      <p:to>
                                        <p:strVal val="visible"/>
                                      </p:to>
                                    </p:set>
                                    <p:anim calcmode="lin" valueType="num">
                                      <p:cBhvr>
                                        <p:cTn id="7" dur="500" fill="hold"/>
                                        <p:tgtEl>
                                          <p:spTgt spid="88071"/>
                                        </p:tgtEl>
                                        <p:attrNameLst>
                                          <p:attrName>ppt_w</p:attrName>
                                        </p:attrNameLst>
                                      </p:cBhvr>
                                      <p:tavLst>
                                        <p:tav tm="0">
                                          <p:val>
                                            <p:fltVal val="0"/>
                                          </p:val>
                                        </p:tav>
                                        <p:tav tm="100000">
                                          <p:val>
                                            <p:strVal val="#ppt_w"/>
                                          </p:val>
                                        </p:tav>
                                      </p:tavLst>
                                    </p:anim>
                                    <p:anim calcmode="lin" valueType="num">
                                      <p:cBhvr>
                                        <p:cTn id="8" dur="500" fill="hold"/>
                                        <p:tgtEl>
                                          <p:spTgt spid="88071"/>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500"/>
                            </p:stCondLst>
                            <p:childTnLst>
                              <p:par>
                                <p:cTn id="10" presetID="18" presetClass="entr" presetSubtype="6" fill="hold" grpId="0" nodeType="afterEffect">
                                  <p:stCondLst>
                                    <p:cond delay="0"/>
                                  </p:stCondLst>
                                  <p:childTnLst>
                                    <p:set>
                                      <p:cBhvr>
                                        <p:cTn id="11" dur="1" fill="hold">
                                          <p:stCondLst>
                                            <p:cond delay="0"/>
                                          </p:stCondLst>
                                        </p:cTn>
                                        <p:tgtEl>
                                          <p:spTgt spid="88072">
                                            <p:txEl>
                                              <p:pRg st="0" end="0"/>
                                            </p:txEl>
                                          </p:spTgt>
                                        </p:tgtEl>
                                        <p:attrNameLst>
                                          <p:attrName>style.visibility</p:attrName>
                                        </p:attrNameLst>
                                      </p:cBhvr>
                                      <p:to>
                                        <p:strVal val="visible"/>
                                      </p:to>
                                    </p:set>
                                    <p:animEffect transition="in" filter="strips(downRight)">
                                      <p:cBhvr>
                                        <p:cTn id="12" dur="500"/>
                                        <p:tgtEl>
                                          <p:spTgt spid="88072">
                                            <p:txEl>
                                              <p:pRg st="0" end="0"/>
                                            </p:txEl>
                                          </p:spTgt>
                                        </p:tgtEl>
                                      </p:cBhvr>
                                    </p:animEffect>
                                  </p:childTnLst>
                                </p:cTn>
                              </p:par>
                            </p:childTnLst>
                          </p:cTn>
                        </p:par>
                        <p:par>
                          <p:cTn id="13" fill="hold" nodeType="afterGroup">
                            <p:stCondLst>
                              <p:cond delay="2000"/>
                            </p:stCondLst>
                            <p:childTnLst>
                              <p:par>
                                <p:cTn id="14" presetID="18" presetClass="entr" presetSubtype="6" fill="hold" grpId="0" nodeType="afterEffect">
                                  <p:stCondLst>
                                    <p:cond delay="0"/>
                                  </p:stCondLst>
                                  <p:childTnLst>
                                    <p:set>
                                      <p:cBhvr>
                                        <p:cTn id="15" dur="1" fill="hold">
                                          <p:stCondLst>
                                            <p:cond delay="0"/>
                                          </p:stCondLst>
                                        </p:cTn>
                                        <p:tgtEl>
                                          <p:spTgt spid="88072">
                                            <p:txEl>
                                              <p:pRg st="1" end="1"/>
                                            </p:txEl>
                                          </p:spTgt>
                                        </p:tgtEl>
                                        <p:attrNameLst>
                                          <p:attrName>style.visibility</p:attrName>
                                        </p:attrNameLst>
                                      </p:cBhvr>
                                      <p:to>
                                        <p:strVal val="visible"/>
                                      </p:to>
                                    </p:set>
                                    <p:animEffect transition="in" filter="strips(downRight)">
                                      <p:cBhvr>
                                        <p:cTn id="16" dur="500"/>
                                        <p:tgtEl>
                                          <p:spTgt spid="88072">
                                            <p:txEl>
                                              <p:pRg st="1" end="1"/>
                                            </p:txEl>
                                          </p:spTgt>
                                        </p:tgtEl>
                                      </p:cBhvr>
                                    </p:animEffect>
                                  </p:childTnLst>
                                </p:cTn>
                              </p:par>
                            </p:childTnLst>
                          </p:cTn>
                        </p:par>
                        <p:par>
                          <p:cTn id="17" fill="hold" nodeType="afterGroup">
                            <p:stCondLst>
                              <p:cond delay="2500"/>
                            </p:stCondLst>
                            <p:childTnLst>
                              <p:par>
                                <p:cTn id="18" presetID="18" presetClass="entr" presetSubtype="6" fill="hold" grpId="0" nodeType="afterEffect">
                                  <p:stCondLst>
                                    <p:cond delay="0"/>
                                  </p:stCondLst>
                                  <p:childTnLst>
                                    <p:set>
                                      <p:cBhvr>
                                        <p:cTn id="19" dur="1" fill="hold">
                                          <p:stCondLst>
                                            <p:cond delay="0"/>
                                          </p:stCondLst>
                                        </p:cTn>
                                        <p:tgtEl>
                                          <p:spTgt spid="88073">
                                            <p:txEl>
                                              <p:pRg st="0" end="0"/>
                                            </p:txEl>
                                          </p:spTgt>
                                        </p:tgtEl>
                                        <p:attrNameLst>
                                          <p:attrName>style.visibility</p:attrName>
                                        </p:attrNameLst>
                                      </p:cBhvr>
                                      <p:to>
                                        <p:strVal val="visible"/>
                                      </p:to>
                                    </p:set>
                                    <p:animEffect transition="in" filter="strips(downRight)">
                                      <p:cBhvr>
                                        <p:cTn id="20" dur="500"/>
                                        <p:tgtEl>
                                          <p:spTgt spid="88073">
                                            <p:txEl>
                                              <p:pRg st="0" end="0"/>
                                            </p:txEl>
                                          </p:spTgt>
                                        </p:tgtEl>
                                      </p:cBhvr>
                                    </p:animEffect>
                                  </p:childTnLst>
                                </p:cTn>
                              </p:par>
                            </p:childTnLst>
                          </p:cTn>
                        </p:par>
                        <p:par>
                          <p:cTn id="21" fill="hold" nodeType="afterGroup">
                            <p:stCondLst>
                              <p:cond delay="3000"/>
                            </p:stCondLst>
                            <p:childTnLst>
                              <p:par>
                                <p:cTn id="22" presetID="18" presetClass="entr" presetSubtype="6" fill="hold" grpId="0" nodeType="afterEffect">
                                  <p:stCondLst>
                                    <p:cond delay="0"/>
                                  </p:stCondLst>
                                  <p:childTnLst>
                                    <p:set>
                                      <p:cBhvr>
                                        <p:cTn id="23" dur="1" fill="hold">
                                          <p:stCondLst>
                                            <p:cond delay="0"/>
                                          </p:stCondLst>
                                        </p:cTn>
                                        <p:tgtEl>
                                          <p:spTgt spid="88073">
                                            <p:txEl>
                                              <p:pRg st="1" end="1"/>
                                            </p:txEl>
                                          </p:spTgt>
                                        </p:tgtEl>
                                        <p:attrNameLst>
                                          <p:attrName>style.visibility</p:attrName>
                                        </p:attrNameLst>
                                      </p:cBhvr>
                                      <p:to>
                                        <p:strVal val="visible"/>
                                      </p:to>
                                    </p:set>
                                    <p:animEffect transition="in" filter="strips(downRight)">
                                      <p:cBhvr>
                                        <p:cTn id="24" dur="500"/>
                                        <p:tgtEl>
                                          <p:spTgt spid="88073">
                                            <p:txEl>
                                              <p:pRg st="1" end="1"/>
                                            </p:txEl>
                                          </p:spTgt>
                                        </p:tgtEl>
                                      </p:cBhvr>
                                    </p:animEffect>
                                  </p:childTnLst>
                                </p:cTn>
                              </p:par>
                            </p:childTnLst>
                          </p:cTn>
                        </p:par>
                        <p:par>
                          <p:cTn id="25" fill="hold" nodeType="afterGroup">
                            <p:stCondLst>
                              <p:cond delay="3500"/>
                            </p:stCondLst>
                            <p:childTnLst>
                              <p:par>
                                <p:cTn id="26" presetID="18" presetClass="entr" presetSubtype="6" fill="hold" grpId="0" nodeType="afterEffect">
                                  <p:stCondLst>
                                    <p:cond delay="0"/>
                                  </p:stCondLst>
                                  <p:childTnLst>
                                    <p:set>
                                      <p:cBhvr>
                                        <p:cTn id="27" dur="1" fill="hold">
                                          <p:stCondLst>
                                            <p:cond delay="0"/>
                                          </p:stCondLst>
                                        </p:cTn>
                                        <p:tgtEl>
                                          <p:spTgt spid="88074">
                                            <p:txEl>
                                              <p:pRg st="0" end="0"/>
                                            </p:txEl>
                                          </p:spTgt>
                                        </p:tgtEl>
                                        <p:attrNameLst>
                                          <p:attrName>style.visibility</p:attrName>
                                        </p:attrNameLst>
                                      </p:cBhvr>
                                      <p:to>
                                        <p:strVal val="visible"/>
                                      </p:to>
                                    </p:set>
                                    <p:animEffect transition="in" filter="strips(downRight)">
                                      <p:cBhvr>
                                        <p:cTn id="28" dur="500"/>
                                        <p:tgtEl>
                                          <p:spTgt spid="88074">
                                            <p:txEl>
                                              <p:pRg st="0" end="0"/>
                                            </p:txEl>
                                          </p:spTgt>
                                        </p:tgtEl>
                                      </p:cBhvr>
                                    </p:animEffect>
                                  </p:childTnLst>
                                </p:cTn>
                              </p:par>
                            </p:childTnLst>
                          </p:cTn>
                        </p:par>
                        <p:par>
                          <p:cTn id="29" fill="hold" nodeType="afterGroup">
                            <p:stCondLst>
                              <p:cond delay="4000"/>
                            </p:stCondLst>
                            <p:childTnLst>
                              <p:par>
                                <p:cTn id="30" presetID="18" presetClass="entr" presetSubtype="6" fill="hold" grpId="0" nodeType="afterEffect">
                                  <p:stCondLst>
                                    <p:cond delay="0"/>
                                  </p:stCondLst>
                                  <p:childTnLst>
                                    <p:set>
                                      <p:cBhvr>
                                        <p:cTn id="31" dur="1" fill="hold">
                                          <p:stCondLst>
                                            <p:cond delay="0"/>
                                          </p:stCondLst>
                                        </p:cTn>
                                        <p:tgtEl>
                                          <p:spTgt spid="88074">
                                            <p:txEl>
                                              <p:pRg st="1" end="1"/>
                                            </p:txEl>
                                          </p:spTgt>
                                        </p:tgtEl>
                                        <p:attrNameLst>
                                          <p:attrName>style.visibility</p:attrName>
                                        </p:attrNameLst>
                                      </p:cBhvr>
                                      <p:to>
                                        <p:strVal val="visible"/>
                                      </p:to>
                                    </p:set>
                                    <p:animEffect transition="in" filter="strips(downRight)">
                                      <p:cBhvr>
                                        <p:cTn id="32" dur="500"/>
                                        <p:tgtEl>
                                          <p:spTgt spid="88074">
                                            <p:txEl>
                                              <p:pRg st="1" end="1"/>
                                            </p:txEl>
                                          </p:spTgt>
                                        </p:tgtEl>
                                      </p:cBhvr>
                                    </p:animEffect>
                                  </p:childTnLst>
                                </p:cTn>
                              </p:par>
                            </p:childTnLst>
                          </p:cTn>
                        </p:par>
                        <p:par>
                          <p:cTn id="33" fill="hold" nodeType="afterGroup">
                            <p:stCondLst>
                              <p:cond delay="4500"/>
                            </p:stCondLst>
                            <p:childTnLst>
                              <p:par>
                                <p:cTn id="34" presetID="18" presetClass="entr" presetSubtype="6" fill="hold" grpId="0" nodeType="afterEffect">
                                  <p:stCondLst>
                                    <p:cond delay="0"/>
                                  </p:stCondLst>
                                  <p:childTnLst>
                                    <p:set>
                                      <p:cBhvr>
                                        <p:cTn id="35" dur="1" fill="hold">
                                          <p:stCondLst>
                                            <p:cond delay="0"/>
                                          </p:stCondLst>
                                        </p:cTn>
                                        <p:tgtEl>
                                          <p:spTgt spid="88075">
                                            <p:txEl>
                                              <p:pRg st="0" end="0"/>
                                            </p:txEl>
                                          </p:spTgt>
                                        </p:tgtEl>
                                        <p:attrNameLst>
                                          <p:attrName>style.visibility</p:attrName>
                                        </p:attrNameLst>
                                      </p:cBhvr>
                                      <p:to>
                                        <p:strVal val="visible"/>
                                      </p:to>
                                    </p:set>
                                    <p:animEffect transition="in" filter="strips(downRight)">
                                      <p:cBhvr>
                                        <p:cTn id="36" dur="500"/>
                                        <p:tgtEl>
                                          <p:spTgt spid="88075">
                                            <p:txEl>
                                              <p:pRg st="0" end="0"/>
                                            </p:txEl>
                                          </p:spTgt>
                                        </p:tgtEl>
                                      </p:cBhvr>
                                    </p:animEffect>
                                  </p:childTnLst>
                                </p:cTn>
                              </p:par>
                            </p:childTnLst>
                          </p:cTn>
                        </p:par>
                        <p:par>
                          <p:cTn id="37" fill="hold" nodeType="afterGroup">
                            <p:stCondLst>
                              <p:cond delay="5000"/>
                            </p:stCondLst>
                            <p:childTnLst>
                              <p:par>
                                <p:cTn id="38" presetID="18" presetClass="entr" presetSubtype="6" fill="hold" grpId="0" nodeType="afterEffect">
                                  <p:stCondLst>
                                    <p:cond delay="0"/>
                                  </p:stCondLst>
                                  <p:childTnLst>
                                    <p:set>
                                      <p:cBhvr>
                                        <p:cTn id="39" dur="1" fill="hold">
                                          <p:stCondLst>
                                            <p:cond delay="0"/>
                                          </p:stCondLst>
                                        </p:cTn>
                                        <p:tgtEl>
                                          <p:spTgt spid="88075">
                                            <p:txEl>
                                              <p:pRg st="1" end="1"/>
                                            </p:txEl>
                                          </p:spTgt>
                                        </p:tgtEl>
                                        <p:attrNameLst>
                                          <p:attrName>style.visibility</p:attrName>
                                        </p:attrNameLst>
                                      </p:cBhvr>
                                      <p:to>
                                        <p:strVal val="visible"/>
                                      </p:to>
                                    </p:set>
                                    <p:animEffect transition="in" filter="strips(downRight)">
                                      <p:cBhvr>
                                        <p:cTn id="40" dur="500"/>
                                        <p:tgtEl>
                                          <p:spTgt spid="88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1" grpId="0" autoUpdateAnimBg="0"/>
      <p:bldP spid="88072" grpId="0" build="p" autoUpdateAnimBg="0" advAuto="0"/>
      <p:bldP spid="88073" grpId="0" build="p" autoUpdateAnimBg="0" advAuto="0"/>
      <p:bldP spid="88074" grpId="0" build="p" autoUpdateAnimBg="0" advAuto="0"/>
      <p:bldP spid="88075"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90114" name="Picture 2" descr="ad2 copy">
            <a:extLst>
              <a:ext uri="{FF2B5EF4-FFF2-40B4-BE49-F238E27FC236}">
                <a16:creationId xmlns:a16="http://schemas.microsoft.com/office/drawing/2014/main" id="{3A49EB8C-1E08-4197-B97D-216060CF4D56}"/>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69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Text Box 6">
            <a:extLst>
              <a:ext uri="{FF2B5EF4-FFF2-40B4-BE49-F238E27FC236}">
                <a16:creationId xmlns:a16="http://schemas.microsoft.com/office/drawing/2014/main" id="{B72E6C99-05BE-4927-9434-34BE93ABA891}"/>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D31A3734-BD92-4F70-8D3B-7EF3F585E814}" type="slidenum">
              <a:rPr lang="es-ES" altLang="es-ES"/>
              <a:pPr eaLnBrk="1" hangingPunct="1"/>
              <a:t>40</a:t>
            </a:fld>
            <a:endParaRPr lang="es-ES" altLang="es-ES"/>
          </a:p>
        </p:txBody>
      </p:sp>
      <p:sp>
        <p:nvSpPr>
          <p:cNvPr id="522247" name="Rectangle 7">
            <a:extLst>
              <a:ext uri="{FF2B5EF4-FFF2-40B4-BE49-F238E27FC236}">
                <a16:creationId xmlns:a16="http://schemas.microsoft.com/office/drawing/2014/main" id="{76413CB7-828B-453D-A9F3-5AF225450840}"/>
              </a:ext>
            </a:extLst>
          </p:cNvPr>
          <p:cNvSpPr>
            <a:spLocks noGrp="1" noChangeArrowheads="1"/>
          </p:cNvSpPr>
          <p:nvPr>
            <p:ph type="title"/>
          </p:nvPr>
        </p:nvSpPr>
        <p:spPr>
          <a:xfrm>
            <a:off x="395288" y="-100013"/>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Fidelizar los clientes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90117" name="Text Box 8">
            <a:extLst>
              <a:ext uri="{FF2B5EF4-FFF2-40B4-BE49-F238E27FC236}">
                <a16:creationId xmlns:a16="http://schemas.microsoft.com/office/drawing/2014/main" id="{4216B66B-AC7B-46CC-8F2E-E8B3C8EC15E0}"/>
              </a:ext>
            </a:extLst>
          </p:cNvPr>
          <p:cNvSpPr txBox="1">
            <a:spLocks noChangeArrowheads="1"/>
          </p:cNvSpPr>
          <p:nvPr/>
        </p:nvSpPr>
        <p:spPr bwMode="auto">
          <a:xfrm>
            <a:off x="684213" y="1700213"/>
            <a:ext cx="7632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endParaRPr lang="es-ES" altLang="es-ES" sz="1800"/>
          </a:p>
        </p:txBody>
      </p:sp>
      <p:sp>
        <p:nvSpPr>
          <p:cNvPr id="522249" name="Text Box 9">
            <a:extLst>
              <a:ext uri="{FF2B5EF4-FFF2-40B4-BE49-F238E27FC236}">
                <a16:creationId xmlns:a16="http://schemas.microsoft.com/office/drawing/2014/main" id="{571050C9-FE90-45A0-B13A-03505DFCF1E2}"/>
              </a:ext>
            </a:extLst>
          </p:cNvPr>
          <p:cNvSpPr txBox="1">
            <a:spLocks noChangeArrowheads="1"/>
          </p:cNvSpPr>
          <p:nvPr/>
        </p:nvSpPr>
        <p:spPr bwMode="auto">
          <a:xfrm>
            <a:off x="250825" y="692150"/>
            <a:ext cx="864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s-ES" altLang="es-ES" sz="1800" b="1">
                <a:effectLst>
                  <a:outerShdw blurRad="38100" dist="38100" dir="2700000" algn="tl">
                    <a:srgbClr val="C0C0C0"/>
                  </a:outerShdw>
                </a:effectLst>
              </a:rPr>
              <a:t>¿Por qué se van los clientes?	</a:t>
            </a:r>
            <a:endParaRPr lang="es-ES" altLang="es-ES" sz="1800">
              <a:solidFill>
                <a:srgbClr val="9F2609"/>
              </a:solidFill>
              <a:effectLst>
                <a:outerShdw blurRad="38100" dist="38100" dir="2700000" algn="tl">
                  <a:srgbClr val="C0C0C0"/>
                </a:outerShdw>
              </a:effectLst>
            </a:endParaRPr>
          </a:p>
        </p:txBody>
      </p:sp>
      <p:pic>
        <p:nvPicPr>
          <p:cNvPr id="90119" name="Picture 17">
            <a:extLst>
              <a:ext uri="{FF2B5EF4-FFF2-40B4-BE49-F238E27FC236}">
                <a16:creationId xmlns:a16="http://schemas.microsoft.com/office/drawing/2014/main" id="{5E71E8E7-2548-4E92-834A-DB45AC0A65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2" y="1484312"/>
            <a:ext cx="9168472" cy="453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22247"/>
                                        </p:tgtEl>
                                        <p:attrNameLst>
                                          <p:attrName>style.visibility</p:attrName>
                                        </p:attrNameLst>
                                      </p:cBhvr>
                                      <p:to>
                                        <p:strVal val="visible"/>
                                      </p:to>
                                    </p:set>
                                    <p:anim calcmode="lin" valueType="num">
                                      <p:cBhvr>
                                        <p:cTn id="7" dur="500" fill="hold"/>
                                        <p:tgtEl>
                                          <p:spTgt spid="522247"/>
                                        </p:tgtEl>
                                        <p:attrNameLst>
                                          <p:attrName>ppt_w</p:attrName>
                                        </p:attrNameLst>
                                      </p:cBhvr>
                                      <p:tavLst>
                                        <p:tav tm="0">
                                          <p:val>
                                            <p:fltVal val="0"/>
                                          </p:val>
                                        </p:tav>
                                        <p:tav tm="100000">
                                          <p:val>
                                            <p:strVal val="#ppt_w"/>
                                          </p:val>
                                        </p:tav>
                                      </p:tavLst>
                                    </p:anim>
                                    <p:anim calcmode="lin" valueType="num">
                                      <p:cBhvr>
                                        <p:cTn id="8" dur="500" fill="hold"/>
                                        <p:tgtEl>
                                          <p:spTgt spid="52224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7"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62" name="Text Box 6">
            <a:extLst>
              <a:ext uri="{FF2B5EF4-FFF2-40B4-BE49-F238E27FC236}">
                <a16:creationId xmlns:a16="http://schemas.microsoft.com/office/drawing/2014/main" id="{ABECD454-F737-4E14-9A71-50E930D51204}"/>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AAA643E2-F440-43AF-B10C-F86F5E22B980}" type="slidenum">
              <a:rPr lang="es-ES" altLang="es-ES"/>
              <a:pPr eaLnBrk="1" hangingPunct="1"/>
              <a:t>41</a:t>
            </a:fld>
            <a:endParaRPr lang="es-ES" altLang="es-ES"/>
          </a:p>
        </p:txBody>
      </p:sp>
      <p:sp>
        <p:nvSpPr>
          <p:cNvPr id="524295" name="Rectangle 7">
            <a:extLst>
              <a:ext uri="{FF2B5EF4-FFF2-40B4-BE49-F238E27FC236}">
                <a16:creationId xmlns:a16="http://schemas.microsoft.com/office/drawing/2014/main" id="{104281FE-BB67-4F5E-BFF0-E9828203A2A7}"/>
              </a:ext>
            </a:extLst>
          </p:cNvPr>
          <p:cNvSpPr>
            <a:spLocks noGrp="1" noChangeArrowheads="1"/>
          </p:cNvSpPr>
          <p:nvPr>
            <p:ph type="title"/>
          </p:nvPr>
        </p:nvSpPr>
        <p:spPr>
          <a:xfrm>
            <a:off x="395288" y="-100013"/>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Fidelizar los clientes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92164" name="Text Box 8">
            <a:extLst>
              <a:ext uri="{FF2B5EF4-FFF2-40B4-BE49-F238E27FC236}">
                <a16:creationId xmlns:a16="http://schemas.microsoft.com/office/drawing/2014/main" id="{7313E476-C154-4489-B306-D3C24DEEE772}"/>
              </a:ext>
            </a:extLst>
          </p:cNvPr>
          <p:cNvSpPr txBox="1">
            <a:spLocks noChangeArrowheads="1"/>
          </p:cNvSpPr>
          <p:nvPr/>
        </p:nvSpPr>
        <p:spPr bwMode="auto">
          <a:xfrm>
            <a:off x="684213" y="1700213"/>
            <a:ext cx="7632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endParaRPr lang="es-ES" altLang="es-ES" sz="1800"/>
          </a:p>
        </p:txBody>
      </p:sp>
      <p:sp>
        <p:nvSpPr>
          <p:cNvPr id="524297" name="Text Box 9">
            <a:extLst>
              <a:ext uri="{FF2B5EF4-FFF2-40B4-BE49-F238E27FC236}">
                <a16:creationId xmlns:a16="http://schemas.microsoft.com/office/drawing/2014/main" id="{8E55F3DD-2D3F-4311-BE1D-FABA54A323CC}"/>
              </a:ext>
            </a:extLst>
          </p:cNvPr>
          <p:cNvSpPr txBox="1">
            <a:spLocks noChangeArrowheads="1"/>
          </p:cNvSpPr>
          <p:nvPr/>
        </p:nvSpPr>
        <p:spPr bwMode="auto">
          <a:xfrm>
            <a:off x="250825" y="692150"/>
            <a:ext cx="864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				</a:t>
            </a:r>
            <a:endParaRPr lang="es-ES" altLang="es-ES" sz="1800">
              <a:solidFill>
                <a:srgbClr val="9F2609"/>
              </a:solidFill>
              <a:effectLst>
                <a:outerShdw blurRad="38100" dist="38100" dir="2700000" algn="tl">
                  <a:srgbClr val="C0C0C0"/>
                </a:outerShdw>
              </a:effectLst>
            </a:endParaRPr>
          </a:p>
        </p:txBody>
      </p:sp>
      <p:sp>
        <p:nvSpPr>
          <p:cNvPr id="524299" name="Text Box 11">
            <a:extLst>
              <a:ext uri="{FF2B5EF4-FFF2-40B4-BE49-F238E27FC236}">
                <a16:creationId xmlns:a16="http://schemas.microsoft.com/office/drawing/2014/main" id="{12F6C436-8B4C-46C1-A56C-01CDFBB3DE1B}"/>
              </a:ext>
            </a:extLst>
          </p:cNvPr>
          <p:cNvSpPr txBox="1">
            <a:spLocks noChangeArrowheads="1"/>
          </p:cNvSpPr>
          <p:nvPr/>
        </p:nvSpPr>
        <p:spPr bwMode="auto">
          <a:xfrm>
            <a:off x="468313" y="1193800"/>
            <a:ext cx="8135937"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s-ES" altLang="es-ES" sz="1800" b="1">
                <a:effectLst>
                  <a:outerShdw blurRad="38100" dist="38100" dir="2700000" algn="tl">
                    <a:srgbClr val="C0C0C0"/>
                  </a:outerShdw>
                </a:effectLst>
              </a:rPr>
              <a:t>Favoreciendo la interacción y comunicación</a:t>
            </a:r>
            <a:br>
              <a:rPr lang="es-ES" altLang="es-ES" sz="1800" b="1">
                <a:effectLst>
                  <a:outerShdw blurRad="38100" dist="38100" dir="2700000" algn="tl">
                    <a:srgbClr val="C0C0C0"/>
                  </a:outerShdw>
                </a:effectLst>
              </a:rPr>
            </a:br>
            <a:r>
              <a:rPr lang="es-ES" altLang="es-ES" sz="1800">
                <a:effectLst>
                  <a:outerShdw blurRad="38100" dist="38100" dir="2700000" algn="tl">
                    <a:srgbClr val="C0C0C0"/>
                  </a:outerShdw>
                </a:effectLst>
              </a:rPr>
              <a:t>(programas de puntaje, encuestas, sorteos, quejas, fotos, etc.)</a:t>
            </a:r>
          </a:p>
          <a:p>
            <a:pPr eaLnBrk="1" hangingPunct="1">
              <a:defRPr/>
            </a:pPr>
            <a:endParaRPr lang="es-ES" altLang="es-ES" sz="1800">
              <a:effectLst>
                <a:outerShdw blurRad="38100" dist="38100" dir="2700000" algn="tl">
                  <a:srgbClr val="C0C0C0"/>
                </a:outerShdw>
              </a:effectLst>
            </a:endParaRPr>
          </a:p>
          <a:p>
            <a:pPr eaLnBrk="1" hangingPunct="1">
              <a:buFontTx/>
              <a:buChar char="-"/>
              <a:defRPr/>
            </a:pPr>
            <a:endParaRPr lang="es-ES" altLang="es-ES" sz="1800" b="1">
              <a:effectLst>
                <a:outerShdw blurRad="38100" dist="38100" dir="2700000" algn="tl">
                  <a:srgbClr val="C0C0C0"/>
                </a:outerShdw>
              </a:effectLst>
            </a:endParaRPr>
          </a:p>
          <a:p>
            <a:pPr eaLnBrk="1" hangingPunct="1">
              <a:defRPr/>
            </a:pPr>
            <a:endParaRPr lang="es-ES" altLang="es-ES" sz="1800" b="1">
              <a:effectLst>
                <a:outerShdw blurRad="38100" dist="38100" dir="2700000" algn="tl">
                  <a:srgbClr val="C0C0C0"/>
                </a:outerShdw>
              </a:effectLst>
            </a:endParaRPr>
          </a:p>
          <a:p>
            <a:pPr algn="ctr" eaLnBrk="1" hangingPunct="1">
              <a:defRPr/>
            </a:pPr>
            <a:r>
              <a:rPr lang="es-ES" altLang="es-ES" sz="1800" b="1">
                <a:effectLst>
                  <a:outerShdw blurRad="38100" dist="38100" dir="2700000" algn="tl">
                    <a:srgbClr val="C0C0C0"/>
                  </a:outerShdw>
                </a:effectLst>
              </a:rPr>
              <a:t>Aprovechando los “momentos de la verdad”</a:t>
            </a:r>
            <a:br>
              <a:rPr lang="es-ES" altLang="es-ES" sz="1800" b="1">
                <a:effectLst>
                  <a:outerShdw blurRad="38100" dist="38100" dir="2700000" algn="tl">
                    <a:srgbClr val="C0C0C0"/>
                  </a:outerShdw>
                </a:effectLst>
              </a:rPr>
            </a:br>
            <a:r>
              <a:rPr lang="es-ES" altLang="es-ES" sz="1800" b="1">
                <a:effectLst>
                  <a:outerShdw blurRad="38100" dist="38100" dir="2700000" algn="tl">
                    <a:srgbClr val="C0C0C0"/>
                  </a:outerShdw>
                </a:effectLst>
              </a:rPr>
              <a:t>en la web o en el mundo real</a:t>
            </a:r>
            <a:br>
              <a:rPr lang="es-ES" altLang="es-ES" sz="1800" b="1">
                <a:effectLst>
                  <a:outerShdw blurRad="38100" dist="38100" dir="2700000" algn="tl">
                    <a:srgbClr val="C0C0C0"/>
                  </a:outerShdw>
                </a:effectLst>
              </a:rPr>
            </a:br>
            <a:r>
              <a:rPr lang="es-ES" altLang="es-ES" sz="1800">
                <a:effectLst>
                  <a:outerShdw blurRad="38100" dist="38100" dir="2700000" algn="tl">
                    <a:srgbClr val="C0C0C0"/>
                  </a:outerShdw>
                </a:effectLst>
              </a:rPr>
              <a:t>(factores temporales, estacionales, emocionales, etc.)</a:t>
            </a:r>
          </a:p>
          <a:p>
            <a:pPr algn="ctr" eaLnBrk="1" hangingPunct="1">
              <a:defRPr/>
            </a:pPr>
            <a:endParaRPr lang="es-ES" altLang="es-ES" sz="1800">
              <a:effectLst>
                <a:outerShdw blurRad="38100" dist="38100" dir="2700000" algn="tl">
                  <a:srgbClr val="C0C0C0"/>
                </a:outerShdw>
              </a:effectLst>
            </a:endParaRPr>
          </a:p>
          <a:p>
            <a:pPr algn="ctr" eaLnBrk="1" hangingPunct="1">
              <a:defRPr/>
            </a:pPr>
            <a:endParaRPr lang="es-ES" altLang="es-ES" sz="1800">
              <a:effectLst>
                <a:outerShdw blurRad="38100" dist="38100" dir="2700000" algn="tl">
                  <a:srgbClr val="C0C0C0"/>
                </a:outerShdw>
              </a:effectLst>
            </a:endParaRPr>
          </a:p>
          <a:p>
            <a:pPr algn="ctr" eaLnBrk="1" hangingPunct="1">
              <a:defRPr/>
            </a:pPr>
            <a:endParaRPr lang="es-ES" altLang="es-ES" sz="1800">
              <a:effectLst>
                <a:outerShdw blurRad="38100" dist="38100" dir="2700000" algn="tl">
                  <a:srgbClr val="C0C0C0"/>
                </a:outerShdw>
              </a:effectLst>
            </a:endParaRPr>
          </a:p>
          <a:p>
            <a:pPr algn="ctr" eaLnBrk="1" hangingPunct="1">
              <a:defRPr/>
            </a:pPr>
            <a:r>
              <a:rPr lang="es-ES" altLang="es-ES" sz="1800" b="1">
                <a:effectLst>
                  <a:outerShdw blurRad="38100" dist="38100" dir="2700000" algn="tl">
                    <a:srgbClr val="C0C0C0"/>
                  </a:outerShdw>
                </a:effectLst>
              </a:rPr>
              <a:t>Retroalimentación</a:t>
            </a:r>
          </a:p>
        </p:txBody>
      </p:sp>
      <p:sp>
        <p:nvSpPr>
          <p:cNvPr id="92167" name="Line 12">
            <a:extLst>
              <a:ext uri="{FF2B5EF4-FFF2-40B4-BE49-F238E27FC236}">
                <a16:creationId xmlns:a16="http://schemas.microsoft.com/office/drawing/2014/main" id="{2D4590BE-EEBB-4C39-B4AC-54A50D2DEF37}"/>
              </a:ext>
            </a:extLst>
          </p:cNvPr>
          <p:cNvSpPr>
            <a:spLocks noChangeShapeType="1"/>
          </p:cNvSpPr>
          <p:nvPr/>
        </p:nvSpPr>
        <p:spPr bwMode="auto">
          <a:xfrm>
            <a:off x="4500563" y="1917700"/>
            <a:ext cx="0" cy="5032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4301" name="Text Box 13">
            <a:extLst>
              <a:ext uri="{FF2B5EF4-FFF2-40B4-BE49-F238E27FC236}">
                <a16:creationId xmlns:a16="http://schemas.microsoft.com/office/drawing/2014/main" id="{F20C73D9-8BC9-40F3-910B-FBCA4C26F003}"/>
              </a:ext>
            </a:extLst>
          </p:cNvPr>
          <p:cNvSpPr txBox="1">
            <a:spLocks noChangeArrowheads="1"/>
          </p:cNvSpPr>
          <p:nvPr/>
        </p:nvSpPr>
        <p:spPr bwMode="auto">
          <a:xfrm>
            <a:off x="395288" y="4818063"/>
            <a:ext cx="8424862"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s-ES" altLang="es-ES" sz="1800">
                <a:effectLst>
                  <a:outerShdw blurRad="38100" dist="38100" dir="2700000" algn="tl">
                    <a:srgbClr val="C0C0C0"/>
                  </a:outerShdw>
                </a:effectLst>
              </a:rPr>
              <a:t>Los momentos de la verdad son aquellas ocasiones en que el cliente precisa de la empresa o sus servicios, y los juzga según el trato recibido.</a:t>
            </a:r>
          </a:p>
        </p:txBody>
      </p:sp>
      <p:sp>
        <p:nvSpPr>
          <p:cNvPr id="92169" name="Line 14">
            <a:extLst>
              <a:ext uri="{FF2B5EF4-FFF2-40B4-BE49-F238E27FC236}">
                <a16:creationId xmlns:a16="http://schemas.microsoft.com/office/drawing/2014/main" id="{95A02E50-D935-4FE8-AFD1-718A67872051}"/>
              </a:ext>
            </a:extLst>
          </p:cNvPr>
          <p:cNvSpPr>
            <a:spLocks noChangeShapeType="1"/>
          </p:cNvSpPr>
          <p:nvPr/>
        </p:nvSpPr>
        <p:spPr bwMode="auto">
          <a:xfrm>
            <a:off x="4500563" y="3573463"/>
            <a:ext cx="0" cy="5032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524303" name="Text Box 15">
            <a:extLst>
              <a:ext uri="{FF2B5EF4-FFF2-40B4-BE49-F238E27FC236}">
                <a16:creationId xmlns:a16="http://schemas.microsoft.com/office/drawing/2014/main" id="{CE8A59B7-E863-4634-9B38-FAF683C3F838}"/>
              </a:ext>
            </a:extLst>
          </p:cNvPr>
          <p:cNvSpPr txBox="1">
            <a:spLocks noChangeArrowheads="1"/>
          </p:cNvSpPr>
          <p:nvPr/>
        </p:nvSpPr>
        <p:spPr bwMode="auto">
          <a:xfrm>
            <a:off x="1331913" y="549275"/>
            <a:ext cx="66452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¿Cómo fidelizar  a través de los medios digitales?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24295"/>
                                        </p:tgtEl>
                                        <p:attrNameLst>
                                          <p:attrName>style.visibility</p:attrName>
                                        </p:attrNameLst>
                                      </p:cBhvr>
                                      <p:to>
                                        <p:strVal val="visible"/>
                                      </p:to>
                                    </p:set>
                                    <p:anim calcmode="lin" valueType="num">
                                      <p:cBhvr>
                                        <p:cTn id="7" dur="500" fill="hold"/>
                                        <p:tgtEl>
                                          <p:spTgt spid="524295"/>
                                        </p:tgtEl>
                                        <p:attrNameLst>
                                          <p:attrName>ppt_w</p:attrName>
                                        </p:attrNameLst>
                                      </p:cBhvr>
                                      <p:tavLst>
                                        <p:tav tm="0">
                                          <p:val>
                                            <p:fltVal val="0"/>
                                          </p:val>
                                        </p:tav>
                                        <p:tav tm="100000">
                                          <p:val>
                                            <p:strVal val="#ppt_w"/>
                                          </p:val>
                                        </p:tav>
                                      </p:tavLst>
                                    </p:anim>
                                    <p:anim calcmode="lin" valueType="num">
                                      <p:cBhvr>
                                        <p:cTn id="8" dur="500" fill="hold"/>
                                        <p:tgtEl>
                                          <p:spTgt spid="52429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5"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94210" name="Picture 2" descr="ad2 copy">
            <a:extLst>
              <a:ext uri="{FF2B5EF4-FFF2-40B4-BE49-F238E27FC236}">
                <a16:creationId xmlns:a16="http://schemas.microsoft.com/office/drawing/2014/main" id="{10EEAF50-3D60-48A8-9EDD-C8CED6EB830F}"/>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Text Box 6">
            <a:extLst>
              <a:ext uri="{FF2B5EF4-FFF2-40B4-BE49-F238E27FC236}">
                <a16:creationId xmlns:a16="http://schemas.microsoft.com/office/drawing/2014/main" id="{F427431D-F0A0-4396-BFD4-7DF50431062C}"/>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50D6FB7E-0663-4027-9D03-4D9EB1F28675}" type="slidenum">
              <a:rPr lang="es-ES" altLang="es-ES"/>
              <a:pPr eaLnBrk="1" hangingPunct="1"/>
              <a:t>42</a:t>
            </a:fld>
            <a:endParaRPr lang="es-ES" altLang="es-ES"/>
          </a:p>
        </p:txBody>
      </p:sp>
      <p:sp>
        <p:nvSpPr>
          <p:cNvPr id="518151" name="Rectangle 7">
            <a:extLst>
              <a:ext uri="{FF2B5EF4-FFF2-40B4-BE49-F238E27FC236}">
                <a16:creationId xmlns:a16="http://schemas.microsoft.com/office/drawing/2014/main" id="{894C87A3-D38D-411E-BE21-4B59AB309D9E}"/>
              </a:ext>
            </a:extLst>
          </p:cNvPr>
          <p:cNvSpPr>
            <a:spLocks noGrp="1" noChangeArrowheads="1"/>
          </p:cNvSpPr>
          <p:nvPr>
            <p:ph type="title"/>
          </p:nvPr>
        </p:nvSpPr>
        <p:spPr>
          <a:xfrm>
            <a:off x="395288" y="-100013"/>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Reglas y conceptos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518152" name="Text Box 8">
            <a:extLst>
              <a:ext uri="{FF2B5EF4-FFF2-40B4-BE49-F238E27FC236}">
                <a16:creationId xmlns:a16="http://schemas.microsoft.com/office/drawing/2014/main" id="{94AF190A-1AEA-4BC4-A47C-9092D3411939}"/>
              </a:ext>
            </a:extLst>
          </p:cNvPr>
          <p:cNvSpPr txBox="1">
            <a:spLocks noChangeArrowheads="1"/>
          </p:cNvSpPr>
          <p:nvPr/>
        </p:nvSpPr>
        <p:spPr bwMode="auto">
          <a:xfrm>
            <a:off x="539750" y="698500"/>
            <a:ext cx="7920038"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Paradojas de la realidad y los mercados actuales</a:t>
            </a:r>
          </a:p>
          <a:p>
            <a:pPr eaLnBrk="1" hangingPunct="1">
              <a:defRPr/>
            </a:pPr>
            <a:endParaRPr lang="es-ES" altLang="es-ES" sz="1800" b="1">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Tenemos mucho para escoger, pero no tenemos tiempo para hacerlo.</a:t>
            </a:r>
          </a:p>
          <a:p>
            <a:pPr eaLnBrk="1" hangingPunct="1">
              <a:defRPr/>
            </a:pPr>
            <a:endParaRPr lang="es-ES" altLang="es-ES" sz="1800">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El nivel de vida y bienestar aumenta, aunque cada vez nos quejemos más de las cosas.</a:t>
            </a:r>
          </a:p>
          <a:p>
            <a:pPr eaLnBrk="1" hangingPunct="1">
              <a:buFontTx/>
              <a:buChar char="-"/>
              <a:defRPr/>
            </a:pPr>
            <a:endParaRPr lang="es-ES" altLang="es-ES" sz="1800">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Requerimos cada vez más servicios/productos personalizados, aunque rechazamos  la intrusión en nuestra vida personal.</a:t>
            </a:r>
          </a:p>
          <a:p>
            <a:pPr eaLnBrk="1" hangingPunct="1">
              <a:buFontTx/>
              <a:buChar char="-"/>
              <a:defRPr/>
            </a:pPr>
            <a:endParaRPr lang="es-ES" altLang="es-ES" sz="1800">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El Know – How y la capacidad de los empleados es cada vez más importante para la empresa, a pesar de que el empleo es cada vez mas inestable y temporal.</a:t>
            </a:r>
          </a:p>
          <a:p>
            <a:pPr eaLnBrk="1" hangingPunct="1">
              <a:buFontTx/>
              <a:buChar char="-"/>
              <a:defRPr/>
            </a:pPr>
            <a:endParaRPr lang="es-ES" altLang="es-ES" sz="1800">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La importancia o el “valor de vida de un cliente” es cada vez mayor, aunque cada vez proliferan más las relaciones comerciales a corto plazo o promocionales.</a:t>
            </a:r>
            <a:endParaRPr lang="es-ES" altLang="es-ES" sz="180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18151"/>
                                        </p:tgtEl>
                                        <p:attrNameLst>
                                          <p:attrName>style.visibility</p:attrName>
                                        </p:attrNameLst>
                                      </p:cBhvr>
                                      <p:to>
                                        <p:strVal val="visible"/>
                                      </p:to>
                                    </p:set>
                                    <p:anim calcmode="lin" valueType="num">
                                      <p:cBhvr>
                                        <p:cTn id="7" dur="500" fill="hold"/>
                                        <p:tgtEl>
                                          <p:spTgt spid="518151"/>
                                        </p:tgtEl>
                                        <p:attrNameLst>
                                          <p:attrName>ppt_w</p:attrName>
                                        </p:attrNameLst>
                                      </p:cBhvr>
                                      <p:tavLst>
                                        <p:tav tm="0">
                                          <p:val>
                                            <p:fltVal val="0"/>
                                          </p:val>
                                        </p:tav>
                                        <p:tav tm="100000">
                                          <p:val>
                                            <p:strVal val="#ppt_w"/>
                                          </p:val>
                                        </p:tav>
                                      </p:tavLst>
                                    </p:anim>
                                    <p:anim calcmode="lin" valueType="num">
                                      <p:cBhvr>
                                        <p:cTn id="8" dur="500" fill="hold"/>
                                        <p:tgtEl>
                                          <p:spTgt spid="5181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5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96258" name="Picture 2" descr="ad2 copy">
            <a:extLst>
              <a:ext uri="{FF2B5EF4-FFF2-40B4-BE49-F238E27FC236}">
                <a16:creationId xmlns:a16="http://schemas.microsoft.com/office/drawing/2014/main" id="{CEE29F17-6491-4D4F-9B25-40D5105DB444}"/>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 Box 6">
            <a:extLst>
              <a:ext uri="{FF2B5EF4-FFF2-40B4-BE49-F238E27FC236}">
                <a16:creationId xmlns:a16="http://schemas.microsoft.com/office/drawing/2014/main" id="{224D9E4A-1614-4FA6-A9D6-97CDAA2688CC}"/>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92D1404B-C595-4979-A5E5-E4ACF2879CFF}" type="slidenum">
              <a:rPr lang="es-ES" altLang="es-ES"/>
              <a:pPr eaLnBrk="1" hangingPunct="1"/>
              <a:t>43</a:t>
            </a:fld>
            <a:endParaRPr lang="es-ES" altLang="es-ES"/>
          </a:p>
        </p:txBody>
      </p:sp>
      <p:sp>
        <p:nvSpPr>
          <p:cNvPr id="540679" name="Rectangle 7">
            <a:extLst>
              <a:ext uri="{FF2B5EF4-FFF2-40B4-BE49-F238E27FC236}">
                <a16:creationId xmlns:a16="http://schemas.microsoft.com/office/drawing/2014/main" id="{5B961596-68A9-411A-A7C1-4A67403B7F06}"/>
              </a:ext>
            </a:extLst>
          </p:cNvPr>
          <p:cNvSpPr>
            <a:spLocks noGrp="1" noChangeArrowheads="1"/>
          </p:cNvSpPr>
          <p:nvPr>
            <p:ph type="title"/>
          </p:nvPr>
        </p:nvSpPr>
        <p:spPr>
          <a:xfrm>
            <a:off x="395288" y="-100013"/>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Reglas y conceptos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540680" name="Text Box 8">
            <a:extLst>
              <a:ext uri="{FF2B5EF4-FFF2-40B4-BE49-F238E27FC236}">
                <a16:creationId xmlns:a16="http://schemas.microsoft.com/office/drawing/2014/main" id="{A13C9A71-533E-4F6A-92E8-A44D1E130033}"/>
              </a:ext>
            </a:extLst>
          </p:cNvPr>
          <p:cNvSpPr txBox="1">
            <a:spLocks noChangeArrowheads="1"/>
          </p:cNvSpPr>
          <p:nvPr/>
        </p:nvSpPr>
        <p:spPr bwMode="auto">
          <a:xfrm>
            <a:off x="323850" y="698500"/>
            <a:ext cx="8424863"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¿En que le sirve Internet a la Empresa?</a:t>
            </a:r>
          </a:p>
          <a:p>
            <a:pPr eaLnBrk="1" hangingPunct="1">
              <a:defRPr/>
            </a:pPr>
            <a:endParaRPr lang="es-ES" altLang="es-ES" sz="1800" b="1">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Mejorar la competitividad</a:t>
            </a:r>
          </a:p>
          <a:p>
            <a:pPr eaLnBrk="1" hangingPunct="1">
              <a:defRPr/>
            </a:pPr>
            <a:endParaRPr lang="es-ES" altLang="es-ES" sz="1800">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El desarrollo de un sitio web, solo constituye el aprovechamiento de un 10% de la potencialidad de Internet como medio de gestión.</a:t>
            </a:r>
          </a:p>
          <a:p>
            <a:pPr eaLnBrk="1" hangingPunct="1">
              <a:buFontTx/>
              <a:buChar char="-"/>
              <a:defRPr/>
            </a:pPr>
            <a:endParaRPr lang="es-ES" altLang="es-ES" sz="1800">
              <a:effectLst>
                <a:outerShdw blurRad="38100" dist="38100" dir="2700000" algn="tl">
                  <a:srgbClr val="C0C0C0"/>
                </a:outerShdw>
              </a:effectLst>
            </a:endParaRPr>
          </a:p>
          <a:p>
            <a:pPr eaLnBrk="1" hangingPunct="1">
              <a:defRPr/>
            </a:pPr>
            <a:r>
              <a:rPr lang="es-ES" altLang="es-ES" sz="1800" b="1">
                <a:effectLst>
                  <a:outerShdw blurRad="38100" dist="38100" dir="2700000" algn="tl">
                    <a:srgbClr val="C0C0C0"/>
                  </a:outerShdw>
                </a:effectLst>
              </a:rPr>
              <a:t>Metodología para incrementar las posibilidades de éxito empresarial empleando Internet.</a:t>
            </a:r>
            <a:r>
              <a:rPr lang="es-ES" altLang="es-ES" sz="1800">
                <a:effectLst>
                  <a:outerShdw blurRad="38100" dist="38100" dir="2700000" algn="tl">
                    <a:srgbClr val="C0C0C0"/>
                  </a:outerShdw>
                </a:effectLst>
              </a:rPr>
              <a:t> </a:t>
            </a:r>
            <a:br>
              <a:rPr lang="es-ES" altLang="es-ES" sz="1800">
                <a:effectLst>
                  <a:outerShdw blurRad="38100" dist="38100" dir="2700000" algn="tl">
                    <a:srgbClr val="C0C0C0"/>
                  </a:outerShdw>
                </a:effectLst>
              </a:rPr>
            </a:br>
            <a:br>
              <a:rPr lang="es-ES" altLang="es-ES" sz="1800">
                <a:effectLst>
                  <a:outerShdw blurRad="38100" dist="38100" dir="2700000" algn="tl">
                    <a:srgbClr val="C0C0C0"/>
                  </a:outerShdw>
                </a:effectLst>
              </a:rPr>
            </a:br>
            <a:r>
              <a:rPr lang="es-ES" altLang="es-ES" sz="1800">
                <a:effectLst>
                  <a:outerShdw blurRad="38100" dist="38100" dir="2700000" algn="tl">
                    <a:srgbClr val="C0C0C0"/>
                  </a:outerShdw>
                </a:effectLst>
              </a:rPr>
              <a:t>- Cómo se relaciona con sus clientes y proveedores. </a:t>
            </a:r>
          </a:p>
          <a:p>
            <a:pPr eaLnBrk="1" hangingPunct="1">
              <a:defRPr/>
            </a:pPr>
            <a:r>
              <a:rPr lang="es-ES" altLang="es-ES" sz="1800">
                <a:effectLst>
                  <a:outerShdw blurRad="38100" dist="38100" dir="2700000" algn="tl">
                    <a:srgbClr val="C0C0C0"/>
                  </a:outerShdw>
                </a:effectLst>
              </a:rPr>
              <a:t>- Estudio de sus procesos.</a:t>
            </a:r>
          </a:p>
          <a:p>
            <a:pPr eaLnBrk="1" hangingPunct="1">
              <a:defRPr/>
            </a:pPr>
            <a:r>
              <a:rPr lang="es-ES" altLang="es-ES" sz="1800">
                <a:effectLst>
                  <a:outerShdw blurRad="38100" dist="38100" dir="2700000" algn="tl">
                    <a:srgbClr val="C0C0C0"/>
                  </a:outerShdw>
                </a:effectLst>
              </a:rPr>
              <a:t>- Situación tecnológica en cuanto a Internet y sistemas de información.</a:t>
            </a:r>
          </a:p>
          <a:p>
            <a:pPr eaLnBrk="1" hangingPunct="1">
              <a:defRPr/>
            </a:pPr>
            <a:r>
              <a:rPr lang="es-ES" altLang="es-ES" sz="1800">
                <a:effectLst>
                  <a:outerShdw blurRad="38100" dist="38100" dir="2700000" algn="tl">
                    <a:srgbClr val="C0C0C0"/>
                  </a:outerShdw>
                </a:effectLst>
              </a:rPr>
              <a:t>- Conocimientos al respecto de las nuevas tecnologías</a:t>
            </a:r>
            <a:r>
              <a:rPr lang="es-ES" altLang="es-ES"/>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40679"/>
                                        </p:tgtEl>
                                        <p:attrNameLst>
                                          <p:attrName>style.visibility</p:attrName>
                                        </p:attrNameLst>
                                      </p:cBhvr>
                                      <p:to>
                                        <p:strVal val="visible"/>
                                      </p:to>
                                    </p:set>
                                    <p:anim calcmode="lin" valueType="num">
                                      <p:cBhvr>
                                        <p:cTn id="7" dur="500" fill="hold"/>
                                        <p:tgtEl>
                                          <p:spTgt spid="540679"/>
                                        </p:tgtEl>
                                        <p:attrNameLst>
                                          <p:attrName>ppt_w</p:attrName>
                                        </p:attrNameLst>
                                      </p:cBhvr>
                                      <p:tavLst>
                                        <p:tav tm="0">
                                          <p:val>
                                            <p:fltVal val="0"/>
                                          </p:val>
                                        </p:tav>
                                        <p:tav tm="100000">
                                          <p:val>
                                            <p:strVal val="#ppt_w"/>
                                          </p:val>
                                        </p:tav>
                                      </p:tavLst>
                                    </p:anim>
                                    <p:anim calcmode="lin" valueType="num">
                                      <p:cBhvr>
                                        <p:cTn id="8" dur="500" fill="hold"/>
                                        <p:tgtEl>
                                          <p:spTgt spid="54067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98306" name="Picture 2" descr="ad2 copy">
            <a:extLst>
              <a:ext uri="{FF2B5EF4-FFF2-40B4-BE49-F238E27FC236}">
                <a16:creationId xmlns:a16="http://schemas.microsoft.com/office/drawing/2014/main" id="{628BE9C7-8F1F-4E78-BAFE-EDB5DCEFDDFA}"/>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Text Box 6">
            <a:extLst>
              <a:ext uri="{FF2B5EF4-FFF2-40B4-BE49-F238E27FC236}">
                <a16:creationId xmlns:a16="http://schemas.microsoft.com/office/drawing/2014/main" id="{3A8BB9D2-6072-4C1E-A494-AF47DCB14EB9}"/>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A32279C9-1D66-4571-9A1B-896E548D6F6E}" type="slidenum">
              <a:rPr lang="es-ES" altLang="es-ES"/>
              <a:pPr eaLnBrk="1" hangingPunct="1"/>
              <a:t>44</a:t>
            </a:fld>
            <a:endParaRPr lang="es-ES" altLang="es-ES"/>
          </a:p>
        </p:txBody>
      </p:sp>
      <p:sp>
        <p:nvSpPr>
          <p:cNvPr id="516103" name="Rectangle 7">
            <a:extLst>
              <a:ext uri="{FF2B5EF4-FFF2-40B4-BE49-F238E27FC236}">
                <a16:creationId xmlns:a16="http://schemas.microsoft.com/office/drawing/2014/main" id="{A222977D-0723-41DF-B2F3-19D67E3B3F0E}"/>
              </a:ext>
            </a:extLst>
          </p:cNvPr>
          <p:cNvSpPr>
            <a:spLocks noGrp="1" noChangeArrowheads="1"/>
          </p:cNvSpPr>
          <p:nvPr>
            <p:ph type="title"/>
          </p:nvPr>
        </p:nvSpPr>
        <p:spPr>
          <a:xfrm>
            <a:off x="395288" y="-100013"/>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Reglas y conceptos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516104" name="Text Box 8">
            <a:extLst>
              <a:ext uri="{FF2B5EF4-FFF2-40B4-BE49-F238E27FC236}">
                <a16:creationId xmlns:a16="http://schemas.microsoft.com/office/drawing/2014/main" id="{03CB6B4B-713B-44D9-BD69-2814D4602320}"/>
              </a:ext>
            </a:extLst>
          </p:cNvPr>
          <p:cNvSpPr txBox="1">
            <a:spLocks noChangeArrowheads="1"/>
          </p:cNvSpPr>
          <p:nvPr/>
        </p:nvSpPr>
        <p:spPr bwMode="auto">
          <a:xfrm>
            <a:off x="323850" y="457200"/>
            <a:ext cx="8569325" cy="549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Internet como:			    Su  valor es:</a:t>
            </a:r>
          </a:p>
          <a:p>
            <a:pPr eaLnBrk="1" hangingPunct="1">
              <a:defRPr/>
            </a:pPr>
            <a:endParaRPr lang="es-ES" altLang="es-ES" sz="1800" b="1">
              <a:effectLst>
                <a:outerShdw blurRad="38100" dist="38100" dir="2700000" algn="tl">
                  <a:srgbClr val="C0C0C0"/>
                </a:outerShdw>
              </a:effectLst>
            </a:endParaRPr>
          </a:p>
          <a:p>
            <a:pPr eaLnBrk="1" hangingPunct="1">
              <a:buFontTx/>
              <a:buChar char="-"/>
              <a:defRPr/>
            </a:pPr>
            <a:r>
              <a:rPr lang="es-ES" altLang="es-ES" sz="1800" b="1"/>
              <a:t> </a:t>
            </a:r>
            <a:r>
              <a:rPr lang="es-ES" altLang="es-ES" sz="1800">
                <a:effectLst>
                  <a:outerShdw blurRad="38100" dist="38100" dir="2700000" algn="tl">
                    <a:srgbClr val="C0C0C0"/>
                  </a:outerShdw>
                </a:effectLst>
              </a:rPr>
              <a:t>Canal de comunicación                   =    servicios al cliente</a:t>
            </a:r>
          </a:p>
          <a:p>
            <a:pPr eaLnBrk="1" hangingPunct="1">
              <a:buFontTx/>
              <a:buChar char="-"/>
              <a:defRPr/>
            </a:pPr>
            <a:r>
              <a:rPr lang="es-ES" altLang="es-ES" sz="1800">
                <a:effectLst>
                  <a:outerShdw blurRad="38100" dist="38100" dir="2700000" algn="tl">
                    <a:srgbClr val="C0C0C0"/>
                  </a:outerShdw>
                </a:effectLst>
              </a:rPr>
              <a:t> Canal de búsqueda de información   =   autonomía del usuario</a:t>
            </a:r>
          </a:p>
          <a:p>
            <a:pPr eaLnBrk="1" hangingPunct="1">
              <a:buFontTx/>
              <a:buChar char="-"/>
              <a:defRPr/>
            </a:pPr>
            <a:r>
              <a:rPr lang="es-ES" altLang="es-ES" sz="1800">
                <a:effectLst>
                  <a:outerShdw blurRad="38100" dist="38100" dir="2700000" algn="tl">
                    <a:srgbClr val="C0C0C0"/>
                  </a:outerShdw>
                </a:effectLst>
              </a:rPr>
              <a:t> Canal de Gestión                            =    negocios</a:t>
            </a:r>
          </a:p>
          <a:p>
            <a:pPr eaLnBrk="1" hangingPunct="1">
              <a:defRPr/>
            </a:pPr>
            <a:endParaRPr lang="es-ES" altLang="es-ES" sz="1800"/>
          </a:p>
          <a:p>
            <a:pPr algn="ctr" eaLnBrk="1" hangingPunct="1">
              <a:defRPr/>
            </a:pPr>
            <a:r>
              <a:rPr lang="es-ES" altLang="es-ES" sz="1800" b="1">
                <a:effectLst>
                  <a:outerShdw blurRad="38100" dist="38100" dir="2700000" algn="tl">
                    <a:srgbClr val="C0C0C0"/>
                  </a:outerShdw>
                </a:effectLst>
              </a:rPr>
              <a:t>En base a estos conceptos… cómo crear valor para fidelizar y captar nuevos clientes?</a:t>
            </a:r>
          </a:p>
          <a:p>
            <a:pPr eaLnBrk="1" hangingPunct="1">
              <a:defRPr/>
            </a:pPr>
            <a:br>
              <a:rPr lang="es-ES" altLang="es-ES" sz="1800" b="1">
                <a:effectLst>
                  <a:outerShdw blurRad="38100" dist="38100" dir="2700000" algn="tl">
                    <a:srgbClr val="C0C0C0"/>
                  </a:outerShdw>
                </a:effectLst>
              </a:rPr>
            </a:br>
            <a:r>
              <a:rPr lang="es-ES" altLang="es-ES" sz="1800" b="1">
                <a:effectLst>
                  <a:outerShdw blurRad="38100" dist="38100" dir="2700000" algn="tl">
                    <a:srgbClr val="C0C0C0"/>
                  </a:outerShdw>
                </a:effectLst>
              </a:rPr>
              <a:t>El cliente vale para mi porque:</a:t>
            </a:r>
            <a:br>
              <a:rPr lang="es-ES" altLang="es-ES" sz="1800" b="1">
                <a:effectLst>
                  <a:outerShdw blurRad="38100" dist="38100" dir="2700000" algn="tl">
                    <a:srgbClr val="C0C0C0"/>
                  </a:outerShdw>
                </a:effectLst>
              </a:rPr>
            </a:br>
            <a:r>
              <a:rPr lang="es-ES" altLang="es-ES" sz="1800"/>
              <a:t>- </a:t>
            </a:r>
            <a:r>
              <a:rPr lang="es-ES" altLang="es-ES" sz="1800">
                <a:effectLst>
                  <a:outerShdw blurRad="38100" dist="38100" dir="2700000" algn="tl">
                    <a:srgbClr val="C0C0C0"/>
                  </a:outerShdw>
                </a:effectLst>
              </a:rPr>
              <a:t>me puede comprar más que a otras marcas de la misma categoría.</a:t>
            </a:r>
          </a:p>
          <a:p>
            <a:pPr eaLnBrk="1" hangingPunct="1">
              <a:buFontTx/>
              <a:buChar char="-"/>
              <a:defRPr/>
            </a:pPr>
            <a:r>
              <a:rPr lang="es-ES" altLang="es-ES" sz="1800">
                <a:effectLst>
                  <a:outerShdw blurRad="38100" dist="38100" dir="2700000" algn="tl">
                    <a:srgbClr val="C0C0C0"/>
                  </a:outerShdw>
                </a:effectLst>
              </a:rPr>
              <a:t> Me puede comprar durante más tiempo a lo largo de su vida.</a:t>
            </a:r>
          </a:p>
          <a:p>
            <a:pPr eaLnBrk="1" hangingPunct="1">
              <a:buFontTx/>
              <a:buChar char="-"/>
              <a:defRPr/>
            </a:pPr>
            <a:r>
              <a:rPr lang="es-ES" altLang="es-ES" sz="1800">
                <a:effectLst>
                  <a:outerShdw blurRad="38100" dist="38100" dir="2700000" algn="tl">
                    <a:srgbClr val="C0C0C0"/>
                  </a:outerShdw>
                </a:effectLst>
              </a:rPr>
              <a:t> Me puede referir el mayor número de clientes posibles.</a:t>
            </a:r>
          </a:p>
          <a:p>
            <a:pPr eaLnBrk="1" hangingPunct="1">
              <a:buFontTx/>
              <a:buChar char="-"/>
              <a:defRPr/>
            </a:pPr>
            <a:endParaRPr lang="es-ES" altLang="es-ES" sz="1800">
              <a:effectLst>
                <a:outerShdw blurRad="38100" dist="38100" dir="2700000" algn="tl">
                  <a:srgbClr val="C0C0C0"/>
                </a:outerShdw>
              </a:effectLst>
            </a:endParaRPr>
          </a:p>
          <a:p>
            <a:pPr algn="ctr" eaLnBrk="1" hangingPunct="1">
              <a:defRPr/>
            </a:pPr>
            <a:r>
              <a:rPr lang="es-ES" altLang="es-ES" sz="1800" i="1">
                <a:effectLst>
                  <a:outerShdw blurRad="38100" dist="38100" dir="2700000" algn="tl">
                    <a:srgbClr val="C0C0C0"/>
                  </a:outerShdw>
                </a:effectLst>
              </a:rPr>
              <a:t>“Si fidelizar a las instituciones es algo del pasado, si cada individuo está casado con su agenda particular, si cada persona está creando su realidad individual, entonces hay que ir donde está el individuo…La fidelidad a las marcas ha muerto, la fidelidad a los clientes esta viva y coleando…”</a:t>
            </a:r>
          </a:p>
          <a:p>
            <a:pPr algn="ctr" eaLnBrk="1" hangingPunct="1">
              <a:defRPr/>
            </a:pPr>
            <a:r>
              <a:rPr lang="es-ES" altLang="es-ES" i="1">
                <a:effectLst>
                  <a:outerShdw blurRad="38100" dist="38100" dir="2700000" algn="tl">
                    <a:srgbClr val="C0C0C0"/>
                  </a:outerShdw>
                </a:effectLst>
              </a:rPr>
              <a:t>(El Delta del Año 500. James Taylor y Watts Wacker)</a:t>
            </a:r>
            <a:endParaRPr lang="es-ES" altLang="es-ES" sz="1800" i="1">
              <a:effectLst>
                <a:outerShdw blurRad="38100" dist="38100" dir="2700000" algn="tl">
                  <a:srgbClr val="C0C0C0"/>
                </a:outerShdw>
              </a:effectLst>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16103"/>
                                        </p:tgtEl>
                                        <p:attrNameLst>
                                          <p:attrName>style.visibility</p:attrName>
                                        </p:attrNameLst>
                                      </p:cBhvr>
                                      <p:to>
                                        <p:strVal val="visible"/>
                                      </p:to>
                                    </p:set>
                                    <p:anim calcmode="lin" valueType="num">
                                      <p:cBhvr>
                                        <p:cTn id="7" dur="500" fill="hold"/>
                                        <p:tgtEl>
                                          <p:spTgt spid="516103"/>
                                        </p:tgtEl>
                                        <p:attrNameLst>
                                          <p:attrName>ppt_w</p:attrName>
                                        </p:attrNameLst>
                                      </p:cBhvr>
                                      <p:tavLst>
                                        <p:tav tm="0">
                                          <p:val>
                                            <p:fltVal val="0"/>
                                          </p:val>
                                        </p:tav>
                                        <p:tav tm="100000">
                                          <p:val>
                                            <p:strVal val="#ppt_w"/>
                                          </p:val>
                                        </p:tav>
                                      </p:tavLst>
                                    </p:anim>
                                    <p:anim calcmode="lin" valueType="num">
                                      <p:cBhvr>
                                        <p:cTn id="8" dur="500" fill="hold"/>
                                        <p:tgtEl>
                                          <p:spTgt spid="51610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3"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00354" name="Picture 2" descr="ad2 copy">
            <a:extLst>
              <a:ext uri="{FF2B5EF4-FFF2-40B4-BE49-F238E27FC236}">
                <a16:creationId xmlns:a16="http://schemas.microsoft.com/office/drawing/2014/main" id="{B1077365-1979-40B1-9739-A35B0C69C1F6}"/>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Text Box 6">
            <a:extLst>
              <a:ext uri="{FF2B5EF4-FFF2-40B4-BE49-F238E27FC236}">
                <a16:creationId xmlns:a16="http://schemas.microsoft.com/office/drawing/2014/main" id="{D61AACFF-AC73-4CC1-AAC1-00B679BF53D2}"/>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3C4B8DE1-C63A-4A21-89B2-7D3639D0AD8C}" type="slidenum">
              <a:rPr lang="es-ES" altLang="es-ES"/>
              <a:pPr eaLnBrk="1" hangingPunct="1"/>
              <a:t>45</a:t>
            </a:fld>
            <a:endParaRPr lang="es-ES" altLang="es-ES"/>
          </a:p>
        </p:txBody>
      </p:sp>
      <p:sp>
        <p:nvSpPr>
          <p:cNvPr id="526343" name="Rectangle 7">
            <a:extLst>
              <a:ext uri="{FF2B5EF4-FFF2-40B4-BE49-F238E27FC236}">
                <a16:creationId xmlns:a16="http://schemas.microsoft.com/office/drawing/2014/main" id="{B49A9E90-8184-4AEA-B132-CF0ACB54C9EA}"/>
              </a:ext>
            </a:extLst>
          </p:cNvPr>
          <p:cNvSpPr>
            <a:spLocks noGrp="1" noChangeArrowheads="1"/>
          </p:cNvSpPr>
          <p:nvPr>
            <p:ph type="title"/>
          </p:nvPr>
        </p:nvSpPr>
        <p:spPr>
          <a:xfrm>
            <a:off x="395288" y="-100013"/>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Reglas y conceptos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526344" name="Text Box 8">
            <a:extLst>
              <a:ext uri="{FF2B5EF4-FFF2-40B4-BE49-F238E27FC236}">
                <a16:creationId xmlns:a16="http://schemas.microsoft.com/office/drawing/2014/main" id="{566B9047-DE36-4AE2-8AE7-6FACB56D2D1B}"/>
              </a:ext>
            </a:extLst>
          </p:cNvPr>
          <p:cNvSpPr txBox="1">
            <a:spLocks noChangeArrowheads="1"/>
          </p:cNvSpPr>
          <p:nvPr/>
        </p:nvSpPr>
        <p:spPr bwMode="auto">
          <a:xfrm>
            <a:off x="323850" y="841375"/>
            <a:ext cx="8569325"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¿Qué cosas funcionan en materia de fidelización?</a:t>
            </a:r>
          </a:p>
          <a:p>
            <a:pPr eaLnBrk="1" hangingPunct="1">
              <a:defRPr/>
            </a:pPr>
            <a:endParaRPr lang="es-ES" altLang="es-ES" sz="1800" b="1">
              <a:effectLst>
                <a:outerShdw blurRad="38100" dist="38100" dir="2700000" algn="tl">
                  <a:srgbClr val="C0C0C0"/>
                </a:outerShdw>
              </a:effectLst>
            </a:endParaRPr>
          </a:p>
          <a:p>
            <a:pPr eaLnBrk="1" hangingPunct="1">
              <a:defRPr/>
            </a:pPr>
            <a:r>
              <a:rPr lang="es-ES" altLang="es-ES" sz="1800">
                <a:effectLst>
                  <a:outerShdw blurRad="38100" dist="38100" dir="2700000" algn="tl">
                    <a:srgbClr val="C0C0C0"/>
                  </a:outerShdw>
                </a:effectLst>
              </a:rPr>
              <a:t>Todo aquello que pueda producir ventajas y beneficios para el cliente.</a:t>
            </a:r>
            <a:br>
              <a:rPr lang="es-ES" altLang="es-ES" sz="1800">
                <a:effectLst>
                  <a:outerShdw blurRad="38100" dist="38100" dir="2700000" algn="tl">
                    <a:srgbClr val="C0C0C0"/>
                  </a:outerShdw>
                </a:effectLst>
              </a:rPr>
            </a:br>
            <a:br>
              <a:rPr lang="es-ES" altLang="es-ES" sz="1800">
                <a:effectLst>
                  <a:outerShdw blurRad="38100" dist="38100" dir="2700000" algn="tl">
                    <a:srgbClr val="C0C0C0"/>
                  </a:outerShdw>
                </a:effectLst>
              </a:rPr>
            </a:br>
            <a:r>
              <a:rPr lang="es-ES" altLang="es-ES" sz="1800">
                <a:effectLst>
                  <a:outerShdw blurRad="38100" dist="38100" dir="2700000" algn="tl">
                    <a:srgbClr val="C0C0C0"/>
                  </a:outerShdw>
                </a:effectLst>
              </a:rPr>
              <a:t>Se debe tener en cuenta el equilibrio entre beneficios emocionales/racionales y el corto/largo plazo.</a:t>
            </a:r>
          </a:p>
          <a:p>
            <a:pPr eaLnBrk="1" hangingPunct="1">
              <a:defRPr/>
            </a:pPr>
            <a:endParaRPr lang="es-ES" altLang="es-ES" sz="1800">
              <a:effectLst>
                <a:outerShdw blurRad="38100" dist="38100" dir="2700000" algn="tl">
                  <a:srgbClr val="C0C0C0"/>
                </a:outerShdw>
              </a:effectLst>
            </a:endParaRPr>
          </a:p>
          <a:p>
            <a:pPr eaLnBrk="1" hangingPunct="1">
              <a:defRPr/>
            </a:pPr>
            <a:r>
              <a:rPr lang="es-ES" altLang="es-ES" sz="1800" b="1">
                <a:effectLst>
                  <a:outerShdw blurRad="38100" dist="38100" dir="2700000" algn="tl">
                    <a:srgbClr val="C0C0C0"/>
                  </a:outerShdw>
                </a:effectLst>
              </a:rPr>
              <a:t>Beneficios:</a:t>
            </a:r>
          </a:p>
          <a:p>
            <a:pPr eaLnBrk="1" hangingPunct="1">
              <a:defRPr/>
            </a:pPr>
            <a:br>
              <a:rPr lang="es-ES" altLang="es-ES" sz="1800">
                <a:effectLst>
                  <a:outerShdw blurRad="38100" dist="38100" dir="2700000" algn="tl">
                    <a:srgbClr val="C0C0C0"/>
                  </a:outerShdw>
                </a:effectLst>
              </a:rPr>
            </a:br>
            <a:r>
              <a:rPr lang="es-ES" altLang="es-ES" sz="1800">
                <a:effectLst>
                  <a:outerShdw blurRad="38100" dist="38100" dir="2700000" algn="tl">
                    <a:srgbClr val="C0C0C0"/>
                  </a:outerShdw>
                </a:effectLst>
              </a:rPr>
              <a:t>- Emocional		- Ahorro		- Facil de iniciar </a:t>
            </a:r>
          </a:p>
          <a:p>
            <a:pPr eaLnBrk="1" hangingPunct="1">
              <a:buFontTx/>
              <a:buChar char="-"/>
              <a:defRPr/>
            </a:pPr>
            <a:r>
              <a:rPr lang="es-ES" altLang="es-ES" sz="1800">
                <a:effectLst>
                  <a:outerShdw blurRad="38100" dist="38100" dir="2700000" algn="tl">
                    <a:srgbClr val="C0C0C0"/>
                  </a:outerShdw>
                </a:effectLst>
              </a:rPr>
              <a:t> Decisión correcta	- Agradecimiento	- Compartir con otros</a:t>
            </a:r>
          </a:p>
          <a:p>
            <a:pPr eaLnBrk="1" hangingPunct="1">
              <a:buFontTx/>
              <a:buChar char="-"/>
              <a:defRPr/>
            </a:pPr>
            <a:r>
              <a:rPr lang="es-ES" altLang="es-ES" sz="1800">
                <a:effectLst>
                  <a:outerShdw blurRad="38100" dist="38100" dir="2700000" algn="tl">
                    <a:srgbClr val="C0C0C0"/>
                  </a:outerShdw>
                </a:effectLst>
              </a:rPr>
              <a:t> Sentirse apreciado	- creación de patrim.	- Solidez</a:t>
            </a:r>
          </a:p>
          <a:p>
            <a:pPr eaLnBrk="1" hangingPunct="1">
              <a:buFontTx/>
              <a:buChar char="-"/>
              <a:defRPr/>
            </a:pPr>
            <a:endParaRPr lang="es-ES" altLang="es-ES" sz="1800">
              <a:effectLst>
                <a:outerShdw blurRad="38100" dist="38100" dir="2700000" algn="tl">
                  <a:srgbClr val="C0C0C0"/>
                </a:outerShdw>
              </a:effectLst>
            </a:endParaRPr>
          </a:p>
          <a:p>
            <a:pPr eaLnBrk="1" hangingPunct="1">
              <a:defRPr/>
            </a:pPr>
            <a:r>
              <a:rPr lang="es-ES" altLang="es-ES" sz="1800" b="1">
                <a:effectLst>
                  <a:outerShdw blurRad="38100" dist="38100" dir="2700000" algn="tl">
                    <a:srgbClr val="C0C0C0"/>
                  </a:outerShdw>
                </a:effectLst>
              </a:rPr>
              <a:t>Ventajas:</a:t>
            </a:r>
          </a:p>
          <a:p>
            <a:pPr eaLnBrk="1" hangingPunct="1">
              <a:defRPr/>
            </a:pPr>
            <a:endParaRPr lang="es-ES" altLang="es-ES" sz="1800" b="1">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Trato preferente	- upgrades sin cargo	- ofertas o descuentos</a:t>
            </a:r>
          </a:p>
          <a:p>
            <a:pPr eaLnBrk="1" hangingPunct="1">
              <a:buFontTx/>
              <a:buChar char="-"/>
              <a:defRPr/>
            </a:pPr>
            <a:r>
              <a:rPr lang="es-ES" altLang="es-ES" sz="1800">
                <a:effectLst>
                  <a:outerShdw blurRad="38100" dist="38100" dir="2700000" algn="tl">
                    <a:srgbClr val="C0C0C0"/>
                  </a:outerShdw>
                </a:effectLst>
              </a:rPr>
              <a:t> Servicios		- Asistencia		- Asesoramiento</a:t>
            </a:r>
          </a:p>
          <a:p>
            <a:pPr eaLnBrk="1" hangingPunct="1">
              <a:buFontTx/>
              <a:buChar char="-"/>
              <a:defRPr/>
            </a:pPr>
            <a:r>
              <a:rPr lang="es-ES" altLang="es-ES" sz="1800">
                <a:effectLst>
                  <a:outerShdw blurRad="38100" dist="38100" dir="2700000" algn="tl">
                    <a:srgbClr val="C0C0C0"/>
                  </a:outerShdw>
                </a:effectLst>
              </a:rPr>
              <a:t> Eventos		- Publicaciones		- Regalos/viajes/dinero</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26343"/>
                                        </p:tgtEl>
                                        <p:attrNameLst>
                                          <p:attrName>style.visibility</p:attrName>
                                        </p:attrNameLst>
                                      </p:cBhvr>
                                      <p:to>
                                        <p:strVal val="visible"/>
                                      </p:to>
                                    </p:set>
                                    <p:anim calcmode="lin" valueType="num">
                                      <p:cBhvr>
                                        <p:cTn id="7" dur="500" fill="hold"/>
                                        <p:tgtEl>
                                          <p:spTgt spid="526343"/>
                                        </p:tgtEl>
                                        <p:attrNameLst>
                                          <p:attrName>ppt_w</p:attrName>
                                        </p:attrNameLst>
                                      </p:cBhvr>
                                      <p:tavLst>
                                        <p:tav tm="0">
                                          <p:val>
                                            <p:fltVal val="0"/>
                                          </p:val>
                                        </p:tav>
                                        <p:tav tm="100000">
                                          <p:val>
                                            <p:strVal val="#ppt_w"/>
                                          </p:val>
                                        </p:tav>
                                      </p:tavLst>
                                    </p:anim>
                                    <p:anim calcmode="lin" valueType="num">
                                      <p:cBhvr>
                                        <p:cTn id="8" dur="500" fill="hold"/>
                                        <p:tgtEl>
                                          <p:spTgt spid="52634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3"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02402" name="Picture 2" descr="ad2 copy">
            <a:extLst>
              <a:ext uri="{FF2B5EF4-FFF2-40B4-BE49-F238E27FC236}">
                <a16:creationId xmlns:a16="http://schemas.microsoft.com/office/drawing/2014/main" id="{C6C66FA0-8C93-4B74-AC78-9A858C01F9CD}"/>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Text Box 6">
            <a:extLst>
              <a:ext uri="{FF2B5EF4-FFF2-40B4-BE49-F238E27FC236}">
                <a16:creationId xmlns:a16="http://schemas.microsoft.com/office/drawing/2014/main" id="{7CA8CE51-DA8D-4AF8-83E8-F7CAEF618444}"/>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943ED3C3-BDB1-42FF-9BAA-98E04454009D}" type="slidenum">
              <a:rPr lang="es-ES" altLang="es-ES"/>
              <a:pPr eaLnBrk="1" hangingPunct="1"/>
              <a:t>46</a:t>
            </a:fld>
            <a:endParaRPr lang="es-ES" altLang="es-ES"/>
          </a:p>
        </p:txBody>
      </p:sp>
      <p:sp>
        <p:nvSpPr>
          <p:cNvPr id="532487" name="Rectangle 7">
            <a:extLst>
              <a:ext uri="{FF2B5EF4-FFF2-40B4-BE49-F238E27FC236}">
                <a16:creationId xmlns:a16="http://schemas.microsoft.com/office/drawing/2014/main" id="{D86719E9-37AD-4275-B3A2-9894B93EA887}"/>
              </a:ext>
            </a:extLst>
          </p:cNvPr>
          <p:cNvSpPr>
            <a:spLocks noGrp="1" noChangeArrowheads="1"/>
          </p:cNvSpPr>
          <p:nvPr>
            <p:ph type="title"/>
          </p:nvPr>
        </p:nvSpPr>
        <p:spPr>
          <a:xfrm>
            <a:off x="395288" y="-242888"/>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La Fidelización por la base de datos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532488" name="Text Box 8">
            <a:extLst>
              <a:ext uri="{FF2B5EF4-FFF2-40B4-BE49-F238E27FC236}">
                <a16:creationId xmlns:a16="http://schemas.microsoft.com/office/drawing/2014/main" id="{C610EA66-A68A-4453-A330-B0684D0902E1}"/>
              </a:ext>
            </a:extLst>
          </p:cNvPr>
          <p:cNvSpPr txBox="1">
            <a:spLocks noChangeArrowheads="1"/>
          </p:cNvSpPr>
          <p:nvPr/>
        </p:nvSpPr>
        <p:spPr bwMode="auto">
          <a:xfrm>
            <a:off x="250825" y="549275"/>
            <a:ext cx="8569325"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¿Cuál es el valor de una base de datos?</a:t>
            </a:r>
            <a:br>
              <a:rPr lang="es-ES" altLang="es-ES" sz="1800">
                <a:effectLst>
                  <a:outerShdw blurRad="38100" dist="38100" dir="2700000" algn="tl">
                    <a:srgbClr val="C0C0C0"/>
                  </a:outerShdw>
                </a:effectLst>
              </a:rPr>
            </a:br>
            <a:br>
              <a:rPr lang="es-ES" altLang="es-ES" sz="1800">
                <a:effectLst>
                  <a:outerShdw blurRad="38100" dist="38100" dir="2700000" algn="tl">
                    <a:srgbClr val="C0C0C0"/>
                  </a:outerShdw>
                </a:effectLst>
              </a:rPr>
            </a:br>
            <a:r>
              <a:rPr lang="es-ES" altLang="es-ES" sz="1800">
                <a:effectLst>
                  <a:outerShdw blurRad="38100" dist="38100" dir="2700000" algn="tl">
                    <a:srgbClr val="C0C0C0"/>
                  </a:outerShdw>
                </a:effectLst>
              </a:rPr>
              <a:t>El mayor valor de una base de datos como herramienta de fidelización, radica en la posibilidad de utilizar la información y la tecnología, como recurso estratégico para construir una relación personalizada con nuestro cliente, en un mercado masivo.</a:t>
            </a:r>
          </a:p>
          <a:p>
            <a:pPr eaLnBrk="1" hangingPunct="1">
              <a:defRPr/>
            </a:pPr>
            <a:endParaRPr lang="es-ES" altLang="es-ES" sz="1800">
              <a:effectLst>
                <a:outerShdw blurRad="38100" dist="38100" dir="2700000" algn="tl">
                  <a:srgbClr val="C0C0C0"/>
                </a:outerShdw>
              </a:effectLst>
            </a:endParaRPr>
          </a:p>
          <a:p>
            <a:pPr eaLnBrk="1" hangingPunct="1">
              <a:defRPr/>
            </a:pPr>
            <a:endParaRPr lang="es-ES" altLang="es-ES" sz="1800" b="1">
              <a:effectLst>
                <a:outerShdw blurRad="38100" dist="38100" dir="2700000" algn="tl">
                  <a:srgbClr val="C0C0C0"/>
                </a:outerShdw>
              </a:effectLst>
            </a:endParaRPr>
          </a:p>
          <a:p>
            <a:pPr eaLnBrk="1" hangingPunct="1">
              <a:defRPr/>
            </a:pPr>
            <a:endParaRPr lang="es-ES" altLang="es-ES" sz="1800" b="1">
              <a:effectLst>
                <a:outerShdw blurRad="38100" dist="38100" dir="2700000" algn="tl">
                  <a:srgbClr val="C0C0C0"/>
                </a:outerShdw>
              </a:effectLst>
            </a:endParaRPr>
          </a:p>
          <a:p>
            <a:pPr eaLnBrk="1" hangingPunct="1">
              <a:defRPr/>
            </a:pPr>
            <a:r>
              <a:rPr lang="es-ES" altLang="es-ES" sz="1800" b="1">
                <a:effectLst>
                  <a:outerShdw blurRad="38100" dist="38100" dir="2700000" algn="tl">
                    <a:srgbClr val="C0C0C0"/>
                  </a:outerShdw>
                </a:effectLst>
              </a:rPr>
              <a:t>Cuestiones claves en la Fidelización</a:t>
            </a:r>
          </a:p>
          <a:p>
            <a:pPr eaLnBrk="1" hangingPunct="1">
              <a:defRPr/>
            </a:pPr>
            <a:endParaRPr lang="es-ES" altLang="es-ES" sz="1800" b="1">
              <a:effectLst>
                <a:outerShdw blurRad="38100" dist="38100" dir="2700000" algn="tl">
                  <a:srgbClr val="C0C0C0"/>
                </a:outerShdw>
              </a:effectLst>
            </a:endParaRPr>
          </a:p>
          <a:p>
            <a:pPr eaLnBrk="1" hangingPunct="1">
              <a:defRPr/>
            </a:pPr>
            <a:r>
              <a:rPr lang="es-ES" altLang="es-ES" sz="2400" b="1">
                <a:effectLst>
                  <a:outerShdw blurRad="38100" dist="38100" dir="2700000" algn="tl">
                    <a:srgbClr val="C0C0C0"/>
                  </a:outerShdw>
                </a:effectLst>
              </a:rPr>
              <a:t>I.R.M.E.</a:t>
            </a:r>
          </a:p>
        </p:txBody>
      </p:sp>
      <p:sp>
        <p:nvSpPr>
          <p:cNvPr id="532489" name="Text Box 9">
            <a:extLst>
              <a:ext uri="{FF2B5EF4-FFF2-40B4-BE49-F238E27FC236}">
                <a16:creationId xmlns:a16="http://schemas.microsoft.com/office/drawing/2014/main" id="{D25BE018-A954-4CF0-BA92-3055BF25FA70}"/>
              </a:ext>
            </a:extLst>
          </p:cNvPr>
          <p:cNvSpPr txBox="1">
            <a:spLocks noChangeArrowheads="1"/>
          </p:cNvSpPr>
          <p:nvPr/>
        </p:nvSpPr>
        <p:spPr bwMode="auto">
          <a:xfrm>
            <a:off x="323850" y="4292600"/>
            <a:ext cx="26828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buFontTx/>
              <a:buChar char="-"/>
              <a:defRPr/>
            </a:pPr>
            <a:r>
              <a:rPr lang="es-ES" altLang="es-ES" sz="1800" b="1">
                <a:effectLst>
                  <a:outerShdw blurRad="38100" dist="38100" dir="2700000" algn="tl">
                    <a:srgbClr val="C0C0C0"/>
                  </a:outerShdw>
                </a:effectLst>
              </a:rPr>
              <a:t> Identificar</a:t>
            </a:r>
          </a:p>
          <a:p>
            <a:pPr eaLnBrk="1" hangingPunct="1">
              <a:buFontTx/>
              <a:buChar char="-"/>
              <a:defRPr/>
            </a:pPr>
            <a:r>
              <a:rPr lang="es-ES" altLang="es-ES" sz="1800" b="1">
                <a:effectLst>
                  <a:outerShdw blurRad="38100" dist="38100" dir="2700000" algn="tl">
                    <a:srgbClr val="C0C0C0"/>
                  </a:outerShdw>
                </a:effectLst>
              </a:rPr>
              <a:t> Reconocer</a:t>
            </a:r>
          </a:p>
          <a:p>
            <a:pPr eaLnBrk="1" hangingPunct="1">
              <a:buFontTx/>
              <a:buChar char="-"/>
              <a:defRPr/>
            </a:pPr>
            <a:r>
              <a:rPr lang="es-ES" altLang="es-ES" sz="1800" b="1">
                <a:effectLst>
                  <a:outerShdw blurRad="38100" dist="38100" dir="2700000" algn="tl">
                    <a:srgbClr val="C0C0C0"/>
                  </a:outerShdw>
                </a:effectLst>
              </a:rPr>
              <a:t> Mejorar</a:t>
            </a:r>
          </a:p>
          <a:p>
            <a:pPr eaLnBrk="1" hangingPunct="1">
              <a:buFontTx/>
              <a:buChar char="-"/>
              <a:defRPr/>
            </a:pPr>
            <a:r>
              <a:rPr lang="es-ES" altLang="es-ES" sz="1800" b="1">
                <a:effectLst>
                  <a:outerShdw blurRad="38100" dist="38100" dir="2700000" algn="tl">
                    <a:srgbClr val="C0C0C0"/>
                  </a:outerShdw>
                </a:effectLst>
              </a:rPr>
              <a:t> Evaluar</a:t>
            </a:r>
          </a:p>
        </p:txBody>
      </p:sp>
      <p:sp>
        <p:nvSpPr>
          <p:cNvPr id="532490" name="Text Box 10">
            <a:extLst>
              <a:ext uri="{FF2B5EF4-FFF2-40B4-BE49-F238E27FC236}">
                <a16:creationId xmlns:a16="http://schemas.microsoft.com/office/drawing/2014/main" id="{B116FE31-47BF-4354-A26F-1817BD5B7716}"/>
              </a:ext>
            </a:extLst>
          </p:cNvPr>
          <p:cNvSpPr txBox="1">
            <a:spLocks noChangeArrowheads="1"/>
          </p:cNvSpPr>
          <p:nvPr/>
        </p:nvSpPr>
        <p:spPr bwMode="auto">
          <a:xfrm>
            <a:off x="3805238" y="3573463"/>
            <a:ext cx="4986337"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s-ES" altLang="es-ES" sz="2400" b="1">
                <a:effectLst>
                  <a:outerShdw blurRad="38100" dist="38100" dir="2700000" algn="tl">
                    <a:srgbClr val="C0C0C0"/>
                  </a:outerShdw>
                </a:effectLst>
              </a:rPr>
              <a:t>4 F</a:t>
            </a:r>
          </a:p>
          <a:p>
            <a:pPr eaLnBrk="1" hangingPunct="1">
              <a:defRPr/>
            </a:pPr>
            <a:endParaRPr lang="es-ES" altLang="es-ES" sz="2400" b="1">
              <a:effectLst>
                <a:outerShdw blurRad="38100" dist="38100" dir="2700000" algn="tl">
                  <a:srgbClr val="C0C0C0"/>
                </a:outerShdw>
              </a:effectLst>
            </a:endParaRPr>
          </a:p>
          <a:p>
            <a:pPr eaLnBrk="1" hangingPunct="1">
              <a:buFontTx/>
              <a:buChar char="-"/>
              <a:defRPr/>
            </a:pPr>
            <a:r>
              <a:rPr lang="es-ES" altLang="es-ES" sz="1800" b="1">
                <a:effectLst>
                  <a:outerShdw blurRad="38100" dist="38100" dir="2700000" algn="tl">
                    <a:srgbClr val="C0C0C0"/>
                  </a:outerShdw>
                </a:effectLst>
              </a:rPr>
              <a:t> Flujo </a:t>
            </a:r>
            <a:r>
              <a:rPr lang="es-ES" altLang="es-ES" sz="1800">
                <a:effectLst>
                  <a:outerShdw blurRad="38100" dist="38100" dir="2700000" algn="tl">
                    <a:srgbClr val="C0C0C0"/>
                  </a:outerShdw>
                </a:effectLst>
              </a:rPr>
              <a:t>(experiencia interactiva de valor )</a:t>
            </a:r>
          </a:p>
          <a:p>
            <a:pPr eaLnBrk="1" hangingPunct="1">
              <a:buFontTx/>
              <a:buChar char="-"/>
              <a:defRPr/>
            </a:pPr>
            <a:r>
              <a:rPr lang="es-ES" altLang="es-ES" sz="1800" b="1">
                <a:effectLst>
                  <a:outerShdw blurRad="38100" dist="38100" dir="2700000" algn="tl">
                    <a:srgbClr val="C0C0C0"/>
                  </a:outerShdw>
                </a:effectLst>
              </a:rPr>
              <a:t> Funcionalidad </a:t>
            </a:r>
            <a:r>
              <a:rPr lang="es-ES" altLang="es-ES" sz="1800">
                <a:effectLst>
                  <a:outerShdw blurRad="38100" dist="38100" dir="2700000" algn="tl">
                    <a:srgbClr val="C0C0C0"/>
                  </a:outerShdw>
                </a:effectLst>
              </a:rPr>
              <a:t>(continuidad del flujo)</a:t>
            </a:r>
          </a:p>
          <a:p>
            <a:pPr eaLnBrk="1" hangingPunct="1">
              <a:buFontTx/>
              <a:buChar char="-"/>
              <a:defRPr/>
            </a:pPr>
            <a:r>
              <a:rPr lang="es-ES" altLang="es-ES" sz="1800" b="1">
                <a:effectLst>
                  <a:outerShdw blurRad="38100" dist="38100" dir="2700000" algn="tl">
                    <a:srgbClr val="C0C0C0"/>
                  </a:outerShdw>
                </a:effectLst>
              </a:rPr>
              <a:t> Feedback </a:t>
            </a:r>
            <a:r>
              <a:rPr lang="es-ES" altLang="es-ES" sz="1800">
                <a:effectLst>
                  <a:outerShdw blurRad="38100" dist="38100" dir="2700000" algn="tl">
                    <a:srgbClr val="C0C0C0"/>
                  </a:outerShdw>
                </a:effectLst>
              </a:rPr>
              <a:t>(cierre del flujo)</a:t>
            </a:r>
          </a:p>
          <a:p>
            <a:pPr eaLnBrk="1" hangingPunct="1">
              <a:buFontTx/>
              <a:buChar char="-"/>
              <a:defRPr/>
            </a:pPr>
            <a:r>
              <a:rPr lang="es-ES" altLang="es-ES" sz="1800" b="1">
                <a:effectLst>
                  <a:outerShdw blurRad="38100" dist="38100" dir="2700000" algn="tl">
                    <a:srgbClr val="C0C0C0"/>
                  </a:outerShdw>
                </a:effectLst>
              </a:rPr>
              <a:t> Fidelización </a:t>
            </a:r>
            <a:r>
              <a:rPr lang="es-ES" altLang="es-ES" sz="1800">
                <a:effectLst>
                  <a:outerShdw blurRad="38100" dist="38100" dir="2700000" algn="tl">
                    <a:srgbClr val="C0C0C0"/>
                  </a:outerShdw>
                </a:effectLst>
              </a:rPr>
              <a:t>(cosecha del flujo)</a:t>
            </a:r>
          </a:p>
          <a:p>
            <a:pPr eaLnBrk="1" hangingPunct="1">
              <a:buFontTx/>
              <a:buChar char="-"/>
              <a:defRPr/>
            </a:pPr>
            <a:endParaRPr lang="es-ES" altLang="es-ES" sz="1800" b="1">
              <a:effectLst>
                <a:outerShdw blurRad="38100" dist="38100" dir="2700000" algn="tl">
                  <a:srgbClr val="C0C0C0"/>
                </a:outerShdw>
              </a:effectLst>
            </a:endParaRPr>
          </a:p>
          <a:p>
            <a:pPr eaLnBrk="1" hangingPunct="1">
              <a:defRPr/>
            </a:pPr>
            <a:r>
              <a:rPr lang="es-ES" altLang="es-ES" sz="1400">
                <a:effectLst>
                  <a:outerShdw blurRad="38100" dist="38100" dir="2700000" algn="tl">
                    <a:srgbClr val="C0C0C0"/>
                  </a:outerShdw>
                </a:effectLst>
              </a:rPr>
              <a:t>(Paul Fleming – “Hablemos de Marketing Interactivo)</a:t>
            </a:r>
          </a:p>
          <a:p>
            <a:pPr eaLnBrk="1" hangingPunct="1">
              <a:buFontTx/>
              <a:buChar char="-"/>
              <a:defRPr/>
            </a:pPr>
            <a:endParaRPr lang="es-ES" altLang="es-ES" sz="1400">
              <a:effectLst>
                <a:outerShdw blurRad="38100" dist="38100" dir="2700000" algn="tl">
                  <a:srgbClr val="C0C0C0"/>
                </a:outerShdw>
              </a:effectLst>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32487"/>
                                        </p:tgtEl>
                                        <p:attrNameLst>
                                          <p:attrName>style.visibility</p:attrName>
                                        </p:attrNameLst>
                                      </p:cBhvr>
                                      <p:to>
                                        <p:strVal val="visible"/>
                                      </p:to>
                                    </p:set>
                                    <p:anim calcmode="lin" valueType="num">
                                      <p:cBhvr>
                                        <p:cTn id="7" dur="500" fill="hold"/>
                                        <p:tgtEl>
                                          <p:spTgt spid="532487"/>
                                        </p:tgtEl>
                                        <p:attrNameLst>
                                          <p:attrName>ppt_w</p:attrName>
                                        </p:attrNameLst>
                                      </p:cBhvr>
                                      <p:tavLst>
                                        <p:tav tm="0">
                                          <p:val>
                                            <p:fltVal val="0"/>
                                          </p:val>
                                        </p:tav>
                                        <p:tav tm="100000">
                                          <p:val>
                                            <p:strVal val="#ppt_w"/>
                                          </p:val>
                                        </p:tav>
                                      </p:tavLst>
                                    </p:anim>
                                    <p:anim calcmode="lin" valueType="num">
                                      <p:cBhvr>
                                        <p:cTn id="8" dur="500" fill="hold"/>
                                        <p:tgtEl>
                                          <p:spTgt spid="53248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7"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04450" name="Picture 2" descr="ad2 copy">
            <a:extLst>
              <a:ext uri="{FF2B5EF4-FFF2-40B4-BE49-F238E27FC236}">
                <a16:creationId xmlns:a16="http://schemas.microsoft.com/office/drawing/2014/main" id="{FD82C625-0D21-4E0E-B8F8-6F86172E2577}"/>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1" name="Text Box 6">
            <a:extLst>
              <a:ext uri="{FF2B5EF4-FFF2-40B4-BE49-F238E27FC236}">
                <a16:creationId xmlns:a16="http://schemas.microsoft.com/office/drawing/2014/main" id="{572140D5-59BC-4562-9B1F-3CD13247824C}"/>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F1917504-1D44-4A0C-AD32-E6037E6F9973}" type="slidenum">
              <a:rPr lang="es-ES" altLang="es-ES"/>
              <a:pPr eaLnBrk="1" hangingPunct="1"/>
              <a:t>47</a:t>
            </a:fld>
            <a:endParaRPr lang="es-ES" altLang="es-ES"/>
          </a:p>
        </p:txBody>
      </p:sp>
      <p:sp>
        <p:nvSpPr>
          <p:cNvPr id="514064" name="Rectangle 16">
            <a:extLst>
              <a:ext uri="{FF2B5EF4-FFF2-40B4-BE49-F238E27FC236}">
                <a16:creationId xmlns:a16="http://schemas.microsoft.com/office/drawing/2014/main" id="{A7969EA6-9EF1-43B9-BFD8-7F1A616C2645}"/>
              </a:ext>
            </a:extLst>
          </p:cNvPr>
          <p:cNvSpPr>
            <a:spLocks noGrp="1" noChangeArrowheads="1"/>
          </p:cNvSpPr>
          <p:nvPr>
            <p:ph type="title"/>
          </p:nvPr>
        </p:nvSpPr>
        <p:spPr>
          <a:xfrm>
            <a:off x="395288" y="0"/>
            <a:ext cx="8458200" cy="576263"/>
          </a:xfrm>
          <a:extLst>
            <a:ext uri="{909E8E84-426E-40DD-AFC4-6F175D3DCCD1}">
              <a14:hiddenFill xmlns:a14="http://schemas.microsoft.com/office/drawing/2010/main">
                <a:solidFill>
                  <a:srgbClr val="9F2609"/>
                </a:solidFill>
              </a14:hiddenFill>
            </a:ext>
          </a:extLst>
        </p:spPr>
        <p:txBody>
          <a:bodyPr rtlCol="0">
            <a:normAutofit fontScale="90000"/>
          </a:bodyPr>
          <a:lstStyle/>
          <a:p>
            <a:pPr eaLnBrk="1" fontAlgn="auto" hangingPunct="1">
              <a:spcAft>
                <a:spcPts val="0"/>
              </a:spcAft>
              <a:defRPr/>
            </a:pPr>
            <a:r>
              <a:rPr lang="es-ES_tradnl" altLang="es-ES" sz="3200" b="1">
                <a:solidFill>
                  <a:srgbClr val="9F2609"/>
                </a:solidFill>
                <a:effectLst>
                  <a:outerShdw blurRad="38100" dist="38100" dir="2700000" algn="tl">
                    <a:srgbClr val="C0C0C0"/>
                  </a:outerShdw>
                </a:effectLst>
                <a:latin typeface="Verdana" panose="020B0604030504040204" pitchFamily="34" charset="0"/>
              </a:rPr>
              <a:t>Tendencias</a:t>
            </a:r>
            <a:endParaRPr lang="es-ES" altLang="es-ES" sz="3200" b="1">
              <a:solidFill>
                <a:srgbClr val="9F2609"/>
              </a:solidFill>
              <a:effectLst>
                <a:outerShdw blurRad="38100" dist="38100" dir="2700000" algn="tl">
                  <a:srgbClr val="C0C0C0"/>
                </a:outerShdw>
              </a:effectLst>
              <a:latin typeface="Verdana" panose="020B0604030504040204" pitchFamily="34" charset="0"/>
            </a:endParaRPr>
          </a:p>
        </p:txBody>
      </p:sp>
      <p:sp>
        <p:nvSpPr>
          <p:cNvPr id="514066" name="Text Box 18">
            <a:extLst>
              <a:ext uri="{FF2B5EF4-FFF2-40B4-BE49-F238E27FC236}">
                <a16:creationId xmlns:a16="http://schemas.microsoft.com/office/drawing/2014/main" id="{DF51C116-4E9B-434A-B696-2AE577C31DCD}"/>
              </a:ext>
            </a:extLst>
          </p:cNvPr>
          <p:cNvSpPr txBox="1">
            <a:spLocks noChangeArrowheads="1"/>
          </p:cNvSpPr>
          <p:nvPr/>
        </p:nvSpPr>
        <p:spPr bwMode="auto">
          <a:xfrm>
            <a:off x="612775" y="1125538"/>
            <a:ext cx="7920038" cy="421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s-ES" altLang="es-ES" sz="1800" b="1">
                <a:effectLst>
                  <a:outerShdw blurRad="38100" dist="38100" dir="2700000" algn="tl">
                    <a:srgbClr val="C0C0C0"/>
                  </a:outerShdw>
                </a:effectLst>
              </a:rPr>
              <a:t>Tendencia Permanentes</a:t>
            </a:r>
          </a:p>
          <a:p>
            <a:pPr eaLnBrk="1" hangingPunct="1">
              <a:defRPr/>
            </a:pPr>
            <a:endParaRPr lang="es-ES" altLang="es-ES" sz="1800" b="1">
              <a:effectLst>
                <a:outerShdw blurRad="38100" dist="38100" dir="2700000" algn="tl">
                  <a:srgbClr val="C0C0C0"/>
                </a:outerShdw>
              </a:effectLst>
            </a:endParaRPr>
          </a:p>
          <a:p>
            <a:pPr eaLnBrk="1" hangingPunct="1">
              <a:defRPr/>
            </a:pPr>
            <a:r>
              <a:rPr lang="es-ES" altLang="es-ES" sz="1800"/>
              <a:t>- Compresión del Tiempo y del Espacio</a:t>
            </a:r>
          </a:p>
          <a:p>
            <a:pPr eaLnBrk="1" hangingPunct="1">
              <a:buFontTx/>
              <a:buChar char="-"/>
              <a:defRPr/>
            </a:pPr>
            <a:r>
              <a:rPr lang="es-ES" altLang="es-ES" sz="1800"/>
              <a:t> Cambio continuo</a:t>
            </a:r>
          </a:p>
          <a:p>
            <a:pPr eaLnBrk="1" hangingPunct="1">
              <a:buFontTx/>
              <a:buChar char="-"/>
              <a:defRPr/>
            </a:pPr>
            <a:r>
              <a:rPr lang="es-ES" altLang="es-ES" sz="1800"/>
              <a:t> Convergencia</a:t>
            </a:r>
            <a:br>
              <a:rPr lang="es-ES" altLang="es-ES" sz="1800"/>
            </a:br>
            <a:r>
              <a:rPr lang="es-ES" altLang="es-ES" sz="1800"/>
              <a:t>- Período entre “eras” (transición)</a:t>
            </a:r>
            <a:br>
              <a:rPr lang="es-ES" altLang="es-ES" sz="1800"/>
            </a:br>
            <a:br>
              <a:rPr lang="es-ES" altLang="es-ES" sz="1800"/>
            </a:br>
            <a:r>
              <a:rPr lang="es-ES" altLang="es-ES" sz="1800"/>
              <a:t>“La infraestructura (tecnológica) es un proceso, un medio para alcanzar el fin”.</a:t>
            </a:r>
          </a:p>
          <a:p>
            <a:pPr eaLnBrk="1" hangingPunct="1">
              <a:buFontTx/>
              <a:buChar char="-"/>
              <a:defRPr/>
            </a:pPr>
            <a:endParaRPr lang="es-ES" altLang="es-ES" sz="1800"/>
          </a:p>
          <a:p>
            <a:pPr eaLnBrk="1" hangingPunct="1">
              <a:defRPr/>
            </a:pPr>
            <a:r>
              <a:rPr lang="es-ES" altLang="es-ES" sz="1800" b="1">
                <a:effectLst>
                  <a:outerShdw blurRad="38100" dist="38100" dir="2700000" algn="tl">
                    <a:srgbClr val="C0C0C0"/>
                  </a:outerShdw>
                </a:effectLst>
              </a:rPr>
              <a:t>Tendencias actuales en Negocios digitales</a:t>
            </a:r>
          </a:p>
          <a:p>
            <a:pPr eaLnBrk="1" hangingPunct="1">
              <a:defRPr/>
            </a:pPr>
            <a:endParaRPr lang="es-ES" altLang="es-ES" sz="1800" b="1">
              <a:effectLst>
                <a:outerShdw blurRad="38100" dist="38100" dir="2700000" algn="tl">
                  <a:srgbClr val="C0C0C0"/>
                </a:outerShdw>
              </a:effectLst>
            </a:endParaRPr>
          </a:p>
          <a:p>
            <a:pPr eaLnBrk="1" hangingPunct="1">
              <a:buFontTx/>
              <a:buChar char="-"/>
              <a:defRPr/>
            </a:pPr>
            <a:r>
              <a:rPr lang="es-ES" altLang="es-ES" sz="1800"/>
              <a:t> Móviles (SMS, etc.) – Portabilidad/movilidad</a:t>
            </a:r>
          </a:p>
          <a:p>
            <a:pPr eaLnBrk="1" hangingPunct="1">
              <a:buFontTx/>
              <a:buChar char="-"/>
              <a:defRPr/>
            </a:pPr>
            <a:r>
              <a:rPr lang="es-ES" altLang="es-ES" sz="1800"/>
              <a:t> Comunidades (on line- off line) – Interacción/relación</a:t>
            </a:r>
          </a:p>
          <a:p>
            <a:pPr eaLnBrk="1" hangingPunct="1">
              <a:buFontTx/>
              <a:buChar char="-"/>
              <a:defRPr/>
            </a:pPr>
            <a:r>
              <a:rPr lang="es-ES" altLang="es-ES" sz="1800"/>
              <a:t> Contenidos de valor agregado (percibido) – Soluciones/servicios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14064"/>
                                        </p:tgtEl>
                                        <p:attrNameLst>
                                          <p:attrName>style.visibility</p:attrName>
                                        </p:attrNameLst>
                                      </p:cBhvr>
                                      <p:to>
                                        <p:strVal val="visible"/>
                                      </p:to>
                                    </p:set>
                                    <p:anim calcmode="lin" valueType="num">
                                      <p:cBhvr>
                                        <p:cTn id="7" dur="500" fill="hold"/>
                                        <p:tgtEl>
                                          <p:spTgt spid="514064"/>
                                        </p:tgtEl>
                                        <p:attrNameLst>
                                          <p:attrName>ppt_w</p:attrName>
                                        </p:attrNameLst>
                                      </p:cBhvr>
                                      <p:tavLst>
                                        <p:tav tm="0">
                                          <p:val>
                                            <p:fltVal val="0"/>
                                          </p:val>
                                        </p:tav>
                                        <p:tav tm="100000">
                                          <p:val>
                                            <p:strVal val="#ppt_w"/>
                                          </p:val>
                                        </p:tav>
                                      </p:tavLst>
                                    </p:anim>
                                    <p:anim calcmode="lin" valueType="num">
                                      <p:cBhvr>
                                        <p:cTn id="8" dur="500" fill="hold"/>
                                        <p:tgtEl>
                                          <p:spTgt spid="5140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64"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06498" name="Picture 8" descr="ad2 copy">
            <a:extLst>
              <a:ext uri="{FF2B5EF4-FFF2-40B4-BE49-F238E27FC236}">
                <a16:creationId xmlns:a16="http://schemas.microsoft.com/office/drawing/2014/main" id="{5D68A5DF-16CC-4D5A-B6AE-59C3FC95D378}"/>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Text Box 5">
            <a:extLst>
              <a:ext uri="{FF2B5EF4-FFF2-40B4-BE49-F238E27FC236}">
                <a16:creationId xmlns:a16="http://schemas.microsoft.com/office/drawing/2014/main" id="{071EE477-3C29-4634-A71D-11F95A82B1C1}"/>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94551FFC-B36A-4B06-90CE-948963D68C0D}" type="slidenum">
              <a:rPr lang="es-ES" altLang="es-ES"/>
              <a:pPr eaLnBrk="1" hangingPunct="1"/>
              <a:t>48</a:t>
            </a:fld>
            <a:endParaRPr lang="es-ES" altLang="es-ES"/>
          </a:p>
        </p:txBody>
      </p:sp>
      <p:sp>
        <p:nvSpPr>
          <p:cNvPr id="538630" name="Rectangle 6">
            <a:extLst>
              <a:ext uri="{FF2B5EF4-FFF2-40B4-BE49-F238E27FC236}">
                <a16:creationId xmlns:a16="http://schemas.microsoft.com/office/drawing/2014/main" id="{8898A985-4768-4B7E-AD79-A96E896AB854}"/>
              </a:ext>
            </a:extLst>
          </p:cNvPr>
          <p:cNvSpPr>
            <a:spLocks noGrp="1" noChangeArrowheads="1"/>
          </p:cNvSpPr>
          <p:nvPr>
            <p:ph type="title"/>
          </p:nvPr>
        </p:nvSpPr>
        <p:spPr>
          <a:xfrm>
            <a:off x="395288" y="0"/>
            <a:ext cx="8458200" cy="576263"/>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Factores clave de un programa</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538631" name="Text Box 7">
            <a:extLst>
              <a:ext uri="{FF2B5EF4-FFF2-40B4-BE49-F238E27FC236}">
                <a16:creationId xmlns:a16="http://schemas.microsoft.com/office/drawing/2014/main" id="{2C19BC2C-778D-44F3-A862-47DAA80F76CC}"/>
              </a:ext>
            </a:extLst>
          </p:cNvPr>
          <p:cNvSpPr txBox="1">
            <a:spLocks noChangeArrowheads="1"/>
          </p:cNvSpPr>
          <p:nvPr/>
        </p:nvSpPr>
        <p:spPr bwMode="auto">
          <a:xfrm>
            <a:off x="611188" y="981075"/>
            <a:ext cx="7920037"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endParaRPr lang="es-ES" altLang="es-ES" sz="1800" b="1">
              <a:effectLst>
                <a:outerShdw blurRad="38100" dist="38100" dir="2700000" algn="tl">
                  <a:srgbClr val="C0C0C0"/>
                </a:outerShdw>
              </a:effectLst>
            </a:endParaRPr>
          </a:p>
          <a:p>
            <a:pPr eaLnBrk="1" hangingPunct="1">
              <a:defRPr/>
            </a:pPr>
            <a:r>
              <a:rPr lang="es-ES" altLang="es-ES" sz="1800" b="1">
                <a:effectLst>
                  <a:outerShdw blurRad="38100" dist="38100" dir="2700000" algn="tl">
                    <a:srgbClr val="C0C0C0"/>
                  </a:outerShdw>
                </a:effectLst>
              </a:rPr>
              <a:t>Fidelización:</a:t>
            </a:r>
          </a:p>
          <a:p>
            <a:pPr eaLnBrk="1" hangingPunct="1">
              <a:defRPr/>
            </a:pPr>
            <a:endParaRPr lang="es-ES" altLang="es-ES" sz="1800" b="1">
              <a:effectLst>
                <a:outerShdw blurRad="38100" dist="38100" dir="2700000" algn="tl">
                  <a:srgbClr val="C0C0C0"/>
                </a:outerShdw>
              </a:effectLst>
            </a:endParaRPr>
          </a:p>
          <a:p>
            <a:pPr eaLnBrk="1" hangingPunct="1">
              <a:buFontTx/>
              <a:buChar char="-"/>
              <a:defRPr/>
            </a:pPr>
            <a:r>
              <a:rPr lang="es-ES" altLang="es-ES" sz="1800">
                <a:effectLst>
                  <a:outerShdw blurRad="38100" dist="38100" dir="2700000" algn="tl">
                    <a:srgbClr val="C0C0C0"/>
                  </a:outerShdw>
                </a:effectLst>
              </a:rPr>
              <a:t> Objetivos y costos</a:t>
            </a:r>
          </a:p>
          <a:p>
            <a:pPr eaLnBrk="1" hangingPunct="1">
              <a:buFontTx/>
              <a:buChar char="-"/>
              <a:defRPr/>
            </a:pPr>
            <a:r>
              <a:rPr lang="es-ES" altLang="es-ES" sz="1800">
                <a:effectLst>
                  <a:outerShdw blurRad="38100" dist="38100" dir="2700000" algn="tl">
                    <a:srgbClr val="C0C0C0"/>
                  </a:outerShdw>
                </a:effectLst>
              </a:rPr>
              <a:t> Segmentación de clientes</a:t>
            </a:r>
          </a:p>
          <a:p>
            <a:pPr eaLnBrk="1" hangingPunct="1">
              <a:buFontTx/>
              <a:buChar char="-"/>
              <a:defRPr/>
            </a:pPr>
            <a:r>
              <a:rPr lang="es-ES" altLang="es-ES" sz="1800"/>
              <a:t> M</a:t>
            </a:r>
            <a:r>
              <a:rPr lang="es-ES" altLang="es-ES" sz="1800">
                <a:effectLst>
                  <a:outerShdw blurRad="38100" dist="38100" dir="2700000" algn="tl">
                    <a:srgbClr val="C0C0C0"/>
                  </a:outerShdw>
                </a:effectLst>
              </a:rPr>
              <a:t>odelo de programa (club, descuento, beneficios, privilegios, sorteos, etc.)</a:t>
            </a:r>
          </a:p>
          <a:p>
            <a:pPr eaLnBrk="1" hangingPunct="1">
              <a:buFontTx/>
              <a:buChar char="-"/>
              <a:defRPr/>
            </a:pPr>
            <a:r>
              <a:rPr lang="es-ES" altLang="es-ES" sz="1800">
                <a:effectLst>
                  <a:outerShdw blurRad="38100" dist="38100" dir="2700000" algn="tl">
                    <a:srgbClr val="C0C0C0"/>
                  </a:outerShdw>
                </a:effectLst>
              </a:rPr>
              <a:t> Forma de acceso de los clientes (abierto o cerrado)</a:t>
            </a:r>
          </a:p>
          <a:p>
            <a:pPr eaLnBrk="1" hangingPunct="1">
              <a:buFontTx/>
              <a:buChar char="-"/>
              <a:defRPr/>
            </a:pPr>
            <a:r>
              <a:rPr lang="es-ES" altLang="es-ES" sz="1800">
                <a:effectLst>
                  <a:outerShdw blurRad="38100" dist="38100" dir="2700000" algn="tl">
                    <a:srgbClr val="C0C0C0"/>
                  </a:outerShdw>
                </a:effectLst>
              </a:rPr>
              <a:t> Valor diferenciado</a:t>
            </a:r>
          </a:p>
          <a:p>
            <a:pPr eaLnBrk="1" hangingPunct="1">
              <a:buFontTx/>
              <a:buChar char="-"/>
              <a:defRPr/>
            </a:pPr>
            <a:r>
              <a:rPr lang="es-ES" altLang="es-ES" sz="1800">
                <a:effectLst>
                  <a:outerShdw blurRad="38100" dist="38100" dir="2700000" algn="tl">
                    <a:srgbClr val="C0C0C0"/>
                  </a:outerShdw>
                </a:effectLst>
              </a:rPr>
              <a:t> Interacción y diálogo continuo</a:t>
            </a:r>
          </a:p>
          <a:p>
            <a:pPr eaLnBrk="1" hangingPunct="1">
              <a:buFontTx/>
              <a:buChar char="-"/>
              <a:defRPr/>
            </a:pPr>
            <a:r>
              <a:rPr lang="es-ES" altLang="es-ES" sz="1800">
                <a:effectLst>
                  <a:outerShdw blurRad="38100" dist="38100" dir="2700000" algn="tl">
                    <a:srgbClr val="C0C0C0"/>
                  </a:outerShdw>
                </a:effectLst>
              </a:rPr>
              <a:t> Alianzas estratégicas (para crear o aumentar valor)</a:t>
            </a:r>
          </a:p>
          <a:p>
            <a:pPr eaLnBrk="1" hangingPunct="1">
              <a:buFontTx/>
              <a:buChar char="-"/>
              <a:defRPr/>
            </a:pPr>
            <a:r>
              <a:rPr lang="es-ES" altLang="es-ES" sz="1800">
                <a:effectLst>
                  <a:outerShdw blurRad="38100" dist="38100" dir="2700000" algn="tl">
                    <a:srgbClr val="C0C0C0"/>
                  </a:outerShdw>
                </a:effectLst>
              </a:rPr>
              <a:t> Dedicación y metodología</a:t>
            </a:r>
          </a:p>
          <a:p>
            <a:pPr eaLnBrk="1" hangingPunct="1">
              <a:buFontTx/>
              <a:buChar char="-"/>
              <a:defRPr/>
            </a:pPr>
            <a:endParaRPr lang="es-ES" altLang="es-ES" sz="1800">
              <a:effectLst>
                <a:outerShdw blurRad="38100" dist="38100" dir="2700000" algn="tl">
                  <a:srgbClr val="C0C0C0"/>
                </a:outerShdw>
              </a:effectLst>
            </a:endParaRPr>
          </a:p>
          <a:p>
            <a:pPr eaLnBrk="1" hangingPunct="1">
              <a:buFontTx/>
              <a:buChar char="-"/>
              <a:defRPr/>
            </a:pPr>
            <a:endParaRPr lang="es-ES" altLang="es-ES" sz="1800">
              <a:effectLst>
                <a:outerShdw blurRad="38100" dist="38100" dir="2700000" algn="tl">
                  <a:srgbClr val="C0C0C0"/>
                </a:outerShdw>
              </a:effectLst>
            </a:endParaRPr>
          </a:p>
          <a:p>
            <a:pPr algn="ctr" eaLnBrk="1" hangingPunct="1">
              <a:defRPr/>
            </a:pPr>
            <a:r>
              <a:rPr lang="es-ES" altLang="es-ES" sz="2400" b="1" i="1">
                <a:effectLst>
                  <a:outerShdw blurRad="38100" dist="38100" dir="2700000" algn="tl">
                    <a:srgbClr val="C0C0C0"/>
                  </a:outerShdw>
                </a:effectLst>
              </a:rPr>
              <a:t>“Valor no es igual a Precio”</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38630"/>
                                        </p:tgtEl>
                                        <p:attrNameLst>
                                          <p:attrName>style.visibility</p:attrName>
                                        </p:attrNameLst>
                                      </p:cBhvr>
                                      <p:to>
                                        <p:strVal val="visible"/>
                                      </p:to>
                                    </p:set>
                                    <p:anim calcmode="lin" valueType="num">
                                      <p:cBhvr>
                                        <p:cTn id="7" dur="500" fill="hold"/>
                                        <p:tgtEl>
                                          <p:spTgt spid="538630"/>
                                        </p:tgtEl>
                                        <p:attrNameLst>
                                          <p:attrName>ppt_w</p:attrName>
                                        </p:attrNameLst>
                                      </p:cBhvr>
                                      <p:tavLst>
                                        <p:tav tm="0">
                                          <p:val>
                                            <p:fltVal val="0"/>
                                          </p:val>
                                        </p:tav>
                                        <p:tav tm="100000">
                                          <p:val>
                                            <p:strVal val="#ppt_w"/>
                                          </p:val>
                                        </p:tav>
                                      </p:tavLst>
                                    </p:anim>
                                    <p:anim calcmode="lin" valueType="num">
                                      <p:cBhvr>
                                        <p:cTn id="8" dur="500" fill="hold"/>
                                        <p:tgtEl>
                                          <p:spTgt spid="5386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8630"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08546" name="Picture 2" descr="ad2 copy">
            <a:extLst>
              <a:ext uri="{FF2B5EF4-FFF2-40B4-BE49-F238E27FC236}">
                <a16:creationId xmlns:a16="http://schemas.microsoft.com/office/drawing/2014/main" id="{6EF47556-C01E-45A2-B5AE-0B32B3706C73}"/>
              </a:ext>
            </a:extLst>
          </p:cNvPr>
          <p:cNvPicPr>
            <a:picLocks noChangeAspect="1" noChangeArrowheads="1"/>
          </p:cNvPicPr>
          <p:nvPr/>
        </p:nvPicPr>
        <p:blipFill>
          <a:blip r:embed="rId3">
            <a:lum bright="36000" contrast="-48000"/>
            <a:extLst>
              <a:ext uri="{28A0092B-C50C-407E-A947-70E740481C1C}">
                <a14:useLocalDpi xmlns:a14="http://schemas.microsoft.com/office/drawing/2010/main" val="0"/>
              </a:ext>
            </a:extLst>
          </a:blip>
          <a:srcRect/>
          <a:stretch>
            <a:fillRect/>
          </a:stretch>
        </p:blipFill>
        <p:spPr bwMode="auto">
          <a:xfrm>
            <a:off x="0" y="-315913"/>
            <a:ext cx="9144000" cy="609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Text Box 5">
            <a:extLst>
              <a:ext uri="{FF2B5EF4-FFF2-40B4-BE49-F238E27FC236}">
                <a16:creationId xmlns:a16="http://schemas.microsoft.com/office/drawing/2014/main" id="{B6AF4997-7EC1-4940-B1C6-39A43D3DCC65}"/>
              </a:ext>
            </a:extLst>
          </p:cNvPr>
          <p:cNvSpPr txBox="1">
            <a:spLocks noChangeArrowheads="1"/>
          </p:cNvSpPr>
          <p:nvPr/>
        </p:nvSpPr>
        <p:spPr bwMode="auto">
          <a:xfrm>
            <a:off x="8710613" y="184150"/>
            <a:ext cx="3778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Verdana" panose="020B0604030504040204" pitchFamily="34" charset="0"/>
              </a:defRPr>
            </a:lvl1pPr>
            <a:lvl2pPr marL="742950" indent="-285750">
              <a:defRPr sz="1200">
                <a:solidFill>
                  <a:schemeClr val="tx1"/>
                </a:solidFill>
                <a:latin typeface="Verdana" panose="020B0604030504040204" pitchFamily="34" charset="0"/>
              </a:defRPr>
            </a:lvl2pPr>
            <a:lvl3pPr marL="1143000" indent="-228600">
              <a:defRPr sz="1200">
                <a:solidFill>
                  <a:schemeClr val="tx1"/>
                </a:solidFill>
                <a:latin typeface="Verdana" panose="020B0604030504040204" pitchFamily="34" charset="0"/>
              </a:defRPr>
            </a:lvl3pPr>
            <a:lvl4pPr marL="1600200" indent="-228600">
              <a:defRPr sz="1200">
                <a:solidFill>
                  <a:schemeClr val="tx1"/>
                </a:solidFill>
                <a:latin typeface="Verdana" panose="020B0604030504040204" pitchFamily="34" charset="0"/>
              </a:defRPr>
            </a:lvl4pPr>
            <a:lvl5pPr marL="2057400" indent="-228600">
              <a:defRPr sz="1200">
                <a:solidFill>
                  <a:schemeClr val="tx1"/>
                </a:solidFill>
                <a:latin typeface="Verdana" panose="020B0604030504040204" pitchFamily="34"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defRPr>
            </a:lvl9pPr>
          </a:lstStyle>
          <a:p>
            <a:pPr eaLnBrk="1" hangingPunct="1"/>
            <a:fld id="{A55374B4-61C4-48B9-AE20-8C4FB778BCD7}" type="slidenum">
              <a:rPr lang="es-ES" altLang="es-ES"/>
              <a:pPr eaLnBrk="1" hangingPunct="1"/>
              <a:t>49</a:t>
            </a:fld>
            <a:endParaRPr lang="es-ES" altLang="es-ES"/>
          </a:p>
        </p:txBody>
      </p:sp>
      <p:sp>
        <p:nvSpPr>
          <p:cNvPr id="542726" name="Rectangle 6">
            <a:extLst>
              <a:ext uri="{FF2B5EF4-FFF2-40B4-BE49-F238E27FC236}">
                <a16:creationId xmlns:a16="http://schemas.microsoft.com/office/drawing/2014/main" id="{F0F1764A-7CE8-4BDC-81FA-4E0FCFA55B25}"/>
              </a:ext>
            </a:extLst>
          </p:cNvPr>
          <p:cNvSpPr>
            <a:spLocks noGrp="1" noChangeArrowheads="1"/>
          </p:cNvSpPr>
          <p:nvPr>
            <p:ph type="title"/>
          </p:nvPr>
        </p:nvSpPr>
        <p:spPr>
          <a:xfrm>
            <a:off x="395288" y="0"/>
            <a:ext cx="8458200" cy="576263"/>
          </a:xfrm>
          <a:extLst>
            <a:ext uri="{909E8E84-426E-40DD-AFC4-6F175D3DCCD1}">
              <a14:hiddenFill xmlns:a14="http://schemas.microsoft.com/office/drawing/2010/main">
                <a:solidFill>
                  <a:srgbClr val="9F2609"/>
                </a:solidFill>
              </a14:hiddenFill>
            </a:ext>
          </a:extLst>
        </p:spPr>
        <p:txBody>
          <a:bodyPr rtlCol="0">
            <a:normAutofit/>
          </a:bodyPr>
          <a:lstStyle/>
          <a:p>
            <a:pPr eaLnBrk="1" fontAlgn="auto" hangingPunct="1">
              <a:spcAft>
                <a:spcPts val="0"/>
              </a:spcAft>
              <a:defRPr/>
            </a:pPr>
            <a:r>
              <a:rPr lang="es-ES_tradnl" altLang="es-ES" sz="2800" b="1">
                <a:solidFill>
                  <a:srgbClr val="9F2609"/>
                </a:solidFill>
                <a:effectLst>
                  <a:outerShdw blurRad="38100" dist="38100" dir="2700000" algn="tl">
                    <a:srgbClr val="C0C0C0"/>
                  </a:outerShdw>
                </a:effectLst>
                <a:latin typeface="Verdana" panose="020B0604030504040204" pitchFamily="34" charset="0"/>
              </a:rPr>
              <a:t>Factores clave de un programa</a:t>
            </a:r>
            <a:endParaRPr lang="es-ES" altLang="es-ES" sz="2800" b="1">
              <a:solidFill>
                <a:srgbClr val="9F2609"/>
              </a:solidFill>
              <a:effectLst>
                <a:outerShdw blurRad="38100" dist="38100" dir="2700000" algn="tl">
                  <a:srgbClr val="C0C0C0"/>
                </a:outerShdw>
              </a:effectLst>
              <a:latin typeface="Verdana" panose="020B0604030504040204" pitchFamily="34" charset="0"/>
            </a:endParaRPr>
          </a:p>
        </p:txBody>
      </p:sp>
      <p:sp>
        <p:nvSpPr>
          <p:cNvPr id="542727" name="Text Box 7">
            <a:extLst>
              <a:ext uri="{FF2B5EF4-FFF2-40B4-BE49-F238E27FC236}">
                <a16:creationId xmlns:a16="http://schemas.microsoft.com/office/drawing/2014/main" id="{09A59B9B-DFFE-4FC9-8AE3-2B20D49BFDD6}"/>
              </a:ext>
            </a:extLst>
          </p:cNvPr>
          <p:cNvSpPr txBox="1">
            <a:spLocks noChangeArrowheads="1"/>
          </p:cNvSpPr>
          <p:nvPr/>
        </p:nvSpPr>
        <p:spPr bwMode="auto">
          <a:xfrm>
            <a:off x="611188" y="549275"/>
            <a:ext cx="7920037"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s-ES" altLang="es-ES" sz="1800">
              <a:effectLst>
                <a:outerShdw blurRad="38100" dist="38100" dir="2700000" algn="tl">
                  <a:srgbClr val="C0C0C0"/>
                </a:outerShdw>
              </a:effectLst>
              <a:latin typeface="Verdana" panose="020B0604030504040204" pitchFamily="34" charset="0"/>
            </a:endParaRPr>
          </a:p>
          <a:p>
            <a:pPr eaLnBrk="1" hangingPunct="1">
              <a:defRPr/>
            </a:pPr>
            <a:r>
              <a:rPr lang="es-ES" altLang="es-ES" sz="1800">
                <a:effectLst>
                  <a:outerShdw blurRad="38100" dist="38100" dir="2700000" algn="tl">
                    <a:srgbClr val="C0C0C0"/>
                  </a:outerShdw>
                </a:effectLst>
                <a:latin typeface="Verdana" panose="020B0604030504040204" pitchFamily="34" charset="0"/>
              </a:rPr>
              <a:t>- Definición del alcance, objetivos, plazos y recursos asignados al proyecto </a:t>
            </a:r>
          </a:p>
          <a:p>
            <a:pPr eaLnBrk="1" hangingPunct="1">
              <a:defRPr/>
            </a:pPr>
            <a:r>
              <a:rPr lang="es-ES" altLang="es-ES" sz="1800">
                <a:effectLst>
                  <a:outerShdw blurRad="38100" dist="38100" dir="2700000" algn="tl">
                    <a:srgbClr val="C0C0C0"/>
                  </a:outerShdw>
                </a:effectLst>
                <a:latin typeface="Verdana" panose="020B0604030504040204" pitchFamily="34" charset="0"/>
              </a:rPr>
              <a:t>- Formación a nivel directivo de internet y sus posibilidades </a:t>
            </a:r>
          </a:p>
          <a:p>
            <a:pPr eaLnBrk="1" hangingPunct="1">
              <a:defRPr/>
            </a:pPr>
            <a:r>
              <a:rPr lang="es-ES" altLang="es-ES" sz="1800">
                <a:effectLst>
                  <a:outerShdw blurRad="38100" dist="38100" dir="2700000" algn="tl">
                    <a:srgbClr val="C0C0C0"/>
                  </a:outerShdw>
                </a:effectLst>
                <a:latin typeface="Verdana" panose="020B0604030504040204" pitchFamily="34" charset="0"/>
              </a:rPr>
              <a:t>- Definición del equipo que va a desarrollar el proyecto </a:t>
            </a:r>
          </a:p>
          <a:p>
            <a:pPr eaLnBrk="1" hangingPunct="1">
              <a:defRPr/>
            </a:pPr>
            <a:r>
              <a:rPr lang="es-ES" altLang="es-ES" sz="1800">
                <a:effectLst>
                  <a:outerShdw blurRad="38100" dist="38100" dir="2700000" algn="tl">
                    <a:srgbClr val="C0C0C0"/>
                  </a:outerShdw>
                </a:effectLst>
                <a:latin typeface="Verdana" panose="020B0604030504040204" pitchFamily="34" charset="0"/>
              </a:rPr>
              <a:t>- Revisión del plan estratégico de la empresa y su despliegue para integrar en él la figura de Internet y Nuevas tecnologías. </a:t>
            </a:r>
          </a:p>
          <a:p>
            <a:pPr eaLnBrk="1" hangingPunct="1">
              <a:defRPr/>
            </a:pPr>
            <a:r>
              <a:rPr lang="es-ES" altLang="es-ES" sz="1800">
                <a:effectLst>
                  <a:outerShdw blurRad="38100" dist="38100" dir="2700000" algn="tl">
                    <a:srgbClr val="C0C0C0"/>
                  </a:outerShdw>
                </a:effectLst>
                <a:latin typeface="Verdana" panose="020B0604030504040204" pitchFamily="34" charset="0"/>
              </a:rPr>
              <a:t>- Desarrollo del plan tecnológico partiendo del análisis de las necesidades para el proyecto </a:t>
            </a:r>
          </a:p>
          <a:p>
            <a:pPr eaLnBrk="1" hangingPunct="1">
              <a:defRPr/>
            </a:pPr>
            <a:r>
              <a:rPr lang="es-ES" altLang="es-ES" sz="1800">
                <a:effectLst>
                  <a:outerShdw blurRad="38100" dist="38100" dir="2700000" algn="tl">
                    <a:srgbClr val="C0C0C0"/>
                  </a:outerShdw>
                </a:effectLst>
                <a:latin typeface="Verdana" panose="020B0604030504040204" pitchFamily="34" charset="0"/>
              </a:rPr>
              <a:t>- Adaptación del organigrama de la empresa incluyendo los puestos y funciones relativas a Internet. </a:t>
            </a:r>
          </a:p>
          <a:p>
            <a:pPr eaLnBrk="1" hangingPunct="1">
              <a:defRPr/>
            </a:pPr>
            <a:r>
              <a:rPr lang="es-ES" altLang="es-ES" sz="1800">
                <a:effectLst>
                  <a:outerShdw blurRad="38100" dist="38100" dir="2700000" algn="tl">
                    <a:srgbClr val="C0C0C0"/>
                  </a:outerShdw>
                </a:effectLst>
                <a:latin typeface="Verdana" panose="020B0604030504040204" pitchFamily="34" charset="0"/>
              </a:rPr>
              <a:t>- Revisión de procesos contemplando cómo afecta Internet a los mismos. </a:t>
            </a:r>
          </a:p>
          <a:p>
            <a:pPr eaLnBrk="1" hangingPunct="1">
              <a:defRPr/>
            </a:pPr>
            <a:r>
              <a:rPr lang="es-ES" altLang="es-ES" sz="1800">
                <a:effectLst>
                  <a:outerShdw blurRad="38100" dist="38100" dir="2700000" algn="tl">
                    <a:srgbClr val="C0C0C0"/>
                  </a:outerShdw>
                </a:effectLst>
                <a:latin typeface="Verdana" panose="020B0604030504040204" pitchFamily="34" charset="0"/>
              </a:rPr>
              <a:t>- Diseño o rediseño del sitio web y/o portal y tecnologías asociadas. </a:t>
            </a:r>
          </a:p>
          <a:p>
            <a:pPr eaLnBrk="1" hangingPunct="1">
              <a:defRPr/>
            </a:pPr>
            <a:r>
              <a:rPr lang="es-ES" altLang="es-ES" sz="1800">
                <a:effectLst>
                  <a:outerShdw blurRad="38100" dist="38100" dir="2700000" algn="tl">
                    <a:srgbClr val="C0C0C0"/>
                  </a:outerShdw>
                </a:effectLst>
                <a:latin typeface="Verdana" panose="020B0604030504040204" pitchFamily="34" charset="0"/>
              </a:rPr>
              <a:t>- Definición de políticas y procedimientos de seguridad </a:t>
            </a:r>
          </a:p>
          <a:p>
            <a:pPr eaLnBrk="1" hangingPunct="1">
              <a:defRPr/>
            </a:pPr>
            <a:r>
              <a:rPr lang="es-ES" altLang="es-ES" sz="1800">
                <a:effectLst>
                  <a:outerShdw blurRad="38100" dist="38100" dir="2700000" algn="tl">
                    <a:srgbClr val="C0C0C0"/>
                  </a:outerShdw>
                </a:effectLst>
                <a:latin typeface="Verdana" panose="020B0604030504040204" pitchFamily="34" charset="0"/>
              </a:rPr>
              <a:t>- Desarrollo del plan de comunicación en internet </a:t>
            </a:r>
          </a:p>
          <a:p>
            <a:pPr eaLnBrk="1" hangingPunct="1">
              <a:defRPr/>
            </a:pPr>
            <a:r>
              <a:rPr lang="es-ES" altLang="es-ES" sz="1800">
                <a:effectLst>
                  <a:outerShdw blurRad="38100" dist="38100" dir="2700000" algn="tl">
                    <a:srgbClr val="C0C0C0"/>
                  </a:outerShdw>
                </a:effectLst>
                <a:latin typeface="Verdana" panose="020B0604030504040204" pitchFamily="34" charset="0"/>
              </a:rPr>
              <a:t>- Seguimiento y control del proyecto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42726"/>
                                        </p:tgtEl>
                                        <p:attrNameLst>
                                          <p:attrName>style.visibility</p:attrName>
                                        </p:attrNameLst>
                                      </p:cBhvr>
                                      <p:to>
                                        <p:strVal val="visible"/>
                                      </p:to>
                                    </p:set>
                                    <p:anim calcmode="lin" valueType="num">
                                      <p:cBhvr>
                                        <p:cTn id="7" dur="500" fill="hold"/>
                                        <p:tgtEl>
                                          <p:spTgt spid="542726"/>
                                        </p:tgtEl>
                                        <p:attrNameLst>
                                          <p:attrName>ppt_w</p:attrName>
                                        </p:attrNameLst>
                                      </p:cBhvr>
                                      <p:tavLst>
                                        <p:tav tm="0">
                                          <p:val>
                                            <p:fltVal val="0"/>
                                          </p:val>
                                        </p:tav>
                                        <p:tav tm="100000">
                                          <p:val>
                                            <p:strVal val="#ppt_w"/>
                                          </p:val>
                                        </p:tav>
                                      </p:tavLst>
                                    </p:anim>
                                    <p:anim calcmode="lin" valueType="num">
                                      <p:cBhvr>
                                        <p:cTn id="8" dur="500" fill="hold"/>
                                        <p:tgtEl>
                                          <p:spTgt spid="5427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6" grpId="0"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5238</TotalTime>
  <Words>3363</Words>
  <Application>Microsoft Office PowerPoint</Application>
  <PresentationFormat>Presentación en pantalla (4:3)</PresentationFormat>
  <Paragraphs>510</Paragraphs>
  <Slides>49</Slides>
  <Notes>38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49</vt:i4>
      </vt:variant>
    </vt:vector>
  </HeadingPairs>
  <TitlesOfParts>
    <vt:vector size="54" baseType="lpstr">
      <vt:lpstr>Arial</vt:lpstr>
      <vt:lpstr>Garamond</vt:lpstr>
      <vt:lpstr>Times New Roman</vt:lpstr>
      <vt:lpstr>Verdana</vt:lpstr>
      <vt:lpstr>Orgánico</vt:lpstr>
      <vt:lpstr>MARKETING DIGITAL</vt:lpstr>
      <vt:lpstr>10 herramientas de Google para la empresa</vt:lpstr>
      <vt:lpstr>Google Places</vt:lpstr>
      <vt:lpstr>Adwords</vt:lpstr>
      <vt:lpstr>Google Apps for Business</vt:lpstr>
      <vt:lpstr>Google Docs</vt:lpstr>
      <vt:lpstr>Google Alerts</vt:lpstr>
      <vt:lpstr>Google+</vt:lpstr>
      <vt:lpstr>Google Reader</vt:lpstr>
      <vt:lpstr>Google Analytics</vt:lpstr>
      <vt:lpstr>Google Gmail</vt:lpstr>
      <vt:lpstr>Google Calendar </vt:lpstr>
      <vt:lpstr>Conceptos de marketing</vt:lpstr>
      <vt:lpstr>Conceptos de marketing</vt:lpstr>
      <vt:lpstr>Conceptos de marketing</vt:lpstr>
      <vt:lpstr>Conceptos de marketing</vt:lpstr>
      <vt:lpstr>Conceptos de marketing</vt:lpstr>
      <vt:lpstr>Conceptos de marketing</vt:lpstr>
      <vt:lpstr>Conceptos de marketing</vt:lpstr>
      <vt:lpstr>Conceptos de marketing</vt:lpstr>
      <vt:lpstr>Conceptos de marketing</vt:lpstr>
      <vt:lpstr>Conceptos de CRM</vt:lpstr>
      <vt:lpstr>Principios  del CRM</vt:lpstr>
      <vt:lpstr>Objetivos del Marketing Relacional y CRM</vt:lpstr>
      <vt:lpstr>¿Qué tenemos que tener en cuenta para lograr un marketing efectivo?</vt:lpstr>
      <vt:lpstr>Las comunidades virtuales</vt:lpstr>
      <vt:lpstr>Las comunidades virtuales</vt:lpstr>
      <vt:lpstr>Para no olvidar...</vt:lpstr>
      <vt:lpstr>La marca en el mundo digital</vt:lpstr>
      <vt:lpstr>El impulso de compra</vt:lpstr>
      <vt:lpstr>Tipos de Marketing</vt:lpstr>
      <vt:lpstr>Presentación de PowerPoint</vt:lpstr>
      <vt:lpstr>Herramientas del Marketing Digital</vt:lpstr>
      <vt:lpstr>Aplicaciones del Marketing Digital</vt:lpstr>
      <vt:lpstr>Ventajas del Marketing Digital</vt:lpstr>
      <vt:lpstr>Focalización del Marketing Digital</vt:lpstr>
      <vt:lpstr>Soportes del Marketing Digital</vt:lpstr>
      <vt:lpstr>Obstáculos del Marketing Digital</vt:lpstr>
      <vt:lpstr>Leyes y enunciados de la Nueva Economía</vt:lpstr>
      <vt:lpstr>Fidelizar los clientes</vt:lpstr>
      <vt:lpstr>Fidelizar los clientes</vt:lpstr>
      <vt:lpstr>Reglas y conceptos</vt:lpstr>
      <vt:lpstr>Reglas y conceptos</vt:lpstr>
      <vt:lpstr>Reglas y conceptos</vt:lpstr>
      <vt:lpstr>Reglas y conceptos</vt:lpstr>
      <vt:lpstr>La Fidelización por la base de datos</vt:lpstr>
      <vt:lpstr>Tendencias</vt:lpstr>
      <vt:lpstr>Factores clave de un programa</vt:lpstr>
      <vt:lpstr>Factores clave de un programa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DIGITAL</dc:title>
  <dc:creator>marcelo</dc:creator>
  <cp:lastModifiedBy>Roberto Bernal Guadiana</cp:lastModifiedBy>
  <cp:revision>289</cp:revision>
  <dcterms:created xsi:type="dcterms:W3CDTF">2002-04-12T13:09:36Z</dcterms:created>
  <dcterms:modified xsi:type="dcterms:W3CDTF">2019-10-10T20:53:36Z</dcterms:modified>
</cp:coreProperties>
</file>