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18" r:id="rId1"/>
  </p:sldMasterIdLst>
  <p:notesMasterIdLst>
    <p:notesMasterId r:id="rId33"/>
  </p:notesMasterIdLst>
  <p:handoutMasterIdLst>
    <p:handoutMasterId r:id="rId34"/>
  </p:handoutMasterIdLst>
  <p:sldIdLst>
    <p:sldId id="326" r:id="rId2"/>
    <p:sldId id="324" r:id="rId3"/>
    <p:sldId id="295" r:id="rId4"/>
    <p:sldId id="296" r:id="rId5"/>
    <p:sldId id="297" r:id="rId6"/>
    <p:sldId id="340" r:id="rId7"/>
    <p:sldId id="341" r:id="rId8"/>
    <p:sldId id="346" r:id="rId9"/>
    <p:sldId id="354" r:id="rId10"/>
    <p:sldId id="355" r:id="rId11"/>
    <p:sldId id="356" r:id="rId12"/>
    <p:sldId id="348" r:id="rId13"/>
    <p:sldId id="349" r:id="rId14"/>
    <p:sldId id="350" r:id="rId15"/>
    <p:sldId id="351" r:id="rId16"/>
    <p:sldId id="301" r:id="rId17"/>
    <p:sldId id="303" r:id="rId18"/>
    <p:sldId id="302" r:id="rId19"/>
    <p:sldId id="343" r:id="rId20"/>
    <p:sldId id="305" r:id="rId21"/>
    <p:sldId id="306" r:id="rId22"/>
    <p:sldId id="307" r:id="rId23"/>
    <p:sldId id="308" r:id="rId24"/>
    <p:sldId id="309" r:id="rId25"/>
    <p:sldId id="311" r:id="rId26"/>
    <p:sldId id="313" r:id="rId27"/>
    <p:sldId id="347" r:id="rId28"/>
    <p:sldId id="339" r:id="rId29"/>
    <p:sldId id="332" r:id="rId30"/>
    <p:sldId id="333" r:id="rId31"/>
    <p:sldId id="334" r:id="rId32"/>
  </p:sldIdLst>
  <p:sldSz cx="9144000" cy="6858000" type="screen4x3"/>
  <p:notesSz cx="6667500" cy="9801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53">
          <p15:clr>
            <a:srgbClr val="A4A3A4"/>
          </p15:clr>
        </p15:guide>
        <p15:guide id="2" pos="288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339966"/>
    <a:srgbClr val="FF9900"/>
    <a:srgbClr val="0066FF"/>
    <a:srgbClr val="BADE22"/>
    <a:srgbClr val="EAEAEA"/>
    <a:srgbClr val="B2B2B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94664" autoAdjust="0"/>
  </p:normalViewPr>
  <p:slideViewPr>
    <p:cSldViewPr snapToGrid="0">
      <p:cViewPr varScale="1">
        <p:scale>
          <a:sx n="65" d="100"/>
          <a:sy n="65" d="100"/>
        </p:scale>
        <p:origin x="1410" y="6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12" y="3144"/>
      </p:cViewPr>
      <p:guideLst>
        <p:guide orient="horz" pos="2153"/>
        <p:guide pos="288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D2A57CB-5F37-4F81-8DEA-29ADA1C1EECF}"/>
              </a:ext>
            </a:extLst>
          </p:cNvPr>
          <p:cNvSpPr>
            <a:spLocks noGrp="1" noChangeArrowheads="1"/>
          </p:cNvSpPr>
          <p:nvPr>
            <p:ph type="hdr" sz="quarter"/>
          </p:nvPr>
        </p:nvSpPr>
        <p:spPr bwMode="auto">
          <a:xfrm>
            <a:off x="33338" y="28575"/>
            <a:ext cx="2840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25513" eaLnBrk="0" hangingPunct="0">
              <a:defRPr sz="1000" i="1"/>
            </a:lvl1pPr>
          </a:lstStyle>
          <a:p>
            <a:endParaRPr lang="es-ES_tradnl" altLang="es-MX"/>
          </a:p>
        </p:txBody>
      </p:sp>
      <p:sp>
        <p:nvSpPr>
          <p:cNvPr id="4099" name="Rectangle 3">
            <a:extLst>
              <a:ext uri="{FF2B5EF4-FFF2-40B4-BE49-F238E27FC236}">
                <a16:creationId xmlns:a16="http://schemas.microsoft.com/office/drawing/2014/main" id="{53C93B5E-740D-437B-ACB1-A712D4CC8211}"/>
              </a:ext>
            </a:extLst>
          </p:cNvPr>
          <p:cNvSpPr>
            <a:spLocks noGrp="1" noChangeArrowheads="1"/>
          </p:cNvSpPr>
          <p:nvPr>
            <p:ph type="dt" sz="quarter" idx="1"/>
          </p:nvPr>
        </p:nvSpPr>
        <p:spPr bwMode="auto">
          <a:xfrm>
            <a:off x="3792538" y="28575"/>
            <a:ext cx="2840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25513" eaLnBrk="0" hangingPunct="0">
              <a:defRPr sz="1000" i="1"/>
            </a:lvl1pPr>
          </a:lstStyle>
          <a:p>
            <a:endParaRPr lang="es-ES_tradnl" altLang="es-MX"/>
          </a:p>
        </p:txBody>
      </p:sp>
      <p:sp>
        <p:nvSpPr>
          <p:cNvPr id="4100" name="Rectangle 4">
            <a:extLst>
              <a:ext uri="{FF2B5EF4-FFF2-40B4-BE49-F238E27FC236}">
                <a16:creationId xmlns:a16="http://schemas.microsoft.com/office/drawing/2014/main" id="{7011E5D6-2019-47C5-A756-C6AB69BE4B80}"/>
              </a:ext>
            </a:extLst>
          </p:cNvPr>
          <p:cNvSpPr>
            <a:spLocks noGrp="1" noChangeArrowheads="1"/>
          </p:cNvSpPr>
          <p:nvPr>
            <p:ph type="ftr" sz="quarter" idx="2"/>
          </p:nvPr>
        </p:nvSpPr>
        <p:spPr bwMode="auto">
          <a:xfrm>
            <a:off x="33338" y="9315450"/>
            <a:ext cx="2840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25513" eaLnBrk="0" hangingPunct="0">
              <a:defRPr sz="1000" i="1"/>
            </a:lvl1pPr>
          </a:lstStyle>
          <a:p>
            <a:endParaRPr lang="es-ES_tradnl" altLang="es-MX"/>
          </a:p>
        </p:txBody>
      </p:sp>
      <p:sp>
        <p:nvSpPr>
          <p:cNvPr id="4101" name="Rectangle 5">
            <a:extLst>
              <a:ext uri="{FF2B5EF4-FFF2-40B4-BE49-F238E27FC236}">
                <a16:creationId xmlns:a16="http://schemas.microsoft.com/office/drawing/2014/main" id="{0D18FE52-D9B2-487E-A76B-06A4DC8902D6}"/>
              </a:ext>
            </a:extLst>
          </p:cNvPr>
          <p:cNvSpPr>
            <a:spLocks noGrp="1" noChangeArrowheads="1"/>
          </p:cNvSpPr>
          <p:nvPr>
            <p:ph type="sldNum" sz="quarter" idx="3"/>
          </p:nvPr>
        </p:nvSpPr>
        <p:spPr bwMode="auto">
          <a:xfrm>
            <a:off x="3792538" y="9315450"/>
            <a:ext cx="2840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25513" eaLnBrk="0" hangingPunct="0">
              <a:defRPr sz="1000" i="1"/>
            </a:lvl1pPr>
          </a:lstStyle>
          <a:p>
            <a:fld id="{98BD59D6-B3B3-4BB9-BEF5-BC62FD68964A}"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E144826-A8F2-4CCC-8A6D-83B779F0BE32}"/>
              </a:ext>
            </a:extLst>
          </p:cNvPr>
          <p:cNvSpPr>
            <a:spLocks noGrp="1" noChangeArrowheads="1"/>
          </p:cNvSpPr>
          <p:nvPr>
            <p:ph type="hdr" sz="quarter"/>
          </p:nvPr>
        </p:nvSpPr>
        <p:spPr bwMode="auto">
          <a:xfrm>
            <a:off x="-1588" y="1588"/>
            <a:ext cx="2060576"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39800" eaLnBrk="0" hangingPunct="0">
              <a:defRPr sz="1000" i="1"/>
            </a:lvl1pPr>
          </a:lstStyle>
          <a:p>
            <a:endParaRPr lang="es-ES_tradnl" altLang="es-MX"/>
          </a:p>
        </p:txBody>
      </p:sp>
      <p:sp>
        <p:nvSpPr>
          <p:cNvPr id="2051" name="Rectangle 3">
            <a:extLst>
              <a:ext uri="{FF2B5EF4-FFF2-40B4-BE49-F238E27FC236}">
                <a16:creationId xmlns:a16="http://schemas.microsoft.com/office/drawing/2014/main" id="{1DDC8331-8E00-49FD-A637-2DBB8600B663}"/>
              </a:ext>
            </a:extLst>
          </p:cNvPr>
          <p:cNvSpPr>
            <a:spLocks noGrp="1" noChangeArrowheads="1"/>
          </p:cNvSpPr>
          <p:nvPr>
            <p:ph type="dt" idx="1"/>
          </p:nvPr>
        </p:nvSpPr>
        <p:spPr bwMode="auto">
          <a:xfrm>
            <a:off x="4194175" y="1588"/>
            <a:ext cx="24733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39800" eaLnBrk="0" hangingPunct="0">
              <a:defRPr sz="1000" i="1"/>
            </a:lvl1pPr>
          </a:lstStyle>
          <a:p>
            <a:endParaRPr lang="es-ES_tradnl" altLang="es-MX"/>
          </a:p>
        </p:txBody>
      </p:sp>
      <p:sp>
        <p:nvSpPr>
          <p:cNvPr id="2052" name="Rectangle 4">
            <a:extLst>
              <a:ext uri="{FF2B5EF4-FFF2-40B4-BE49-F238E27FC236}">
                <a16:creationId xmlns:a16="http://schemas.microsoft.com/office/drawing/2014/main" id="{A288A34D-E4C7-41F7-A5CE-6363E147A93B}"/>
              </a:ext>
            </a:extLst>
          </p:cNvPr>
          <p:cNvSpPr>
            <a:spLocks noChangeArrowheads="1" noTextEdit="1"/>
          </p:cNvSpPr>
          <p:nvPr>
            <p:ph type="sldImg" idx="2"/>
          </p:nvPr>
        </p:nvSpPr>
        <p:spPr bwMode="auto">
          <a:xfrm>
            <a:off x="1917700" y="303213"/>
            <a:ext cx="2452688" cy="1839912"/>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3B3D404B-A3F5-44DC-8E5F-C90F44C49D52}"/>
              </a:ext>
            </a:extLst>
          </p:cNvPr>
          <p:cNvSpPr>
            <a:spLocks noGrp="1" noChangeArrowheads="1"/>
          </p:cNvSpPr>
          <p:nvPr>
            <p:ph type="body" sz="quarter" idx="3"/>
          </p:nvPr>
        </p:nvSpPr>
        <p:spPr bwMode="auto">
          <a:xfrm>
            <a:off x="887413" y="2278063"/>
            <a:ext cx="4891087" cy="678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7625" rIns="92075" bIns="47625" numCol="1" anchor="t" anchorCtr="0" compatLnSpc="1">
            <a:prstTxWarp prst="textNoShape">
              <a:avLst/>
            </a:prstTxWarp>
          </a:bodyPr>
          <a:lstStyle/>
          <a:p>
            <a:pPr lvl="0"/>
            <a:r>
              <a:rPr lang="es-ES_tradnl" altLang="es-MX"/>
              <a:t>Haga clic para modificar el estilo de texto patrón</a:t>
            </a:r>
          </a:p>
          <a:p>
            <a:pPr lvl="0"/>
            <a:r>
              <a:rPr lang="es-ES_tradnl" altLang="es-MX"/>
              <a:t>Segundo nivel</a:t>
            </a:r>
          </a:p>
          <a:p>
            <a:pPr lvl="0"/>
            <a:r>
              <a:rPr lang="es-ES_tradnl" altLang="es-MX"/>
              <a:t>Tercer nivel</a:t>
            </a:r>
          </a:p>
          <a:p>
            <a:pPr lvl="0"/>
            <a:r>
              <a:rPr lang="es-ES_tradnl" altLang="es-MX"/>
              <a:t>Cuarto nivel</a:t>
            </a:r>
          </a:p>
          <a:p>
            <a:pPr lvl="0"/>
            <a:r>
              <a:rPr lang="es-ES_tradnl" altLang="es-MX"/>
              <a:t>Quinto nivel</a:t>
            </a:r>
          </a:p>
        </p:txBody>
      </p:sp>
      <p:sp>
        <p:nvSpPr>
          <p:cNvPr id="2054" name="Rectangle 6">
            <a:extLst>
              <a:ext uri="{FF2B5EF4-FFF2-40B4-BE49-F238E27FC236}">
                <a16:creationId xmlns:a16="http://schemas.microsoft.com/office/drawing/2014/main" id="{1D10361B-6D2A-48D2-955F-4FE4945B2143}"/>
              </a:ext>
            </a:extLst>
          </p:cNvPr>
          <p:cNvSpPr>
            <a:spLocks noGrp="1" noChangeArrowheads="1"/>
          </p:cNvSpPr>
          <p:nvPr>
            <p:ph type="ftr" sz="quarter" idx="4"/>
          </p:nvPr>
        </p:nvSpPr>
        <p:spPr bwMode="auto">
          <a:xfrm>
            <a:off x="-1588" y="9310688"/>
            <a:ext cx="2889251"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39800" eaLnBrk="0" hangingPunct="0">
              <a:defRPr sz="1000" i="1"/>
            </a:lvl1pPr>
          </a:lstStyle>
          <a:p>
            <a:endParaRPr lang="es-ES_tradnl" altLang="es-MX"/>
          </a:p>
        </p:txBody>
      </p:sp>
      <p:sp>
        <p:nvSpPr>
          <p:cNvPr id="2055" name="Rectangle 7">
            <a:extLst>
              <a:ext uri="{FF2B5EF4-FFF2-40B4-BE49-F238E27FC236}">
                <a16:creationId xmlns:a16="http://schemas.microsoft.com/office/drawing/2014/main" id="{778F75FA-EEB6-4BD2-B209-A56BE7360683}"/>
              </a:ext>
            </a:extLst>
          </p:cNvPr>
          <p:cNvSpPr>
            <a:spLocks noGrp="1" noChangeArrowheads="1"/>
          </p:cNvSpPr>
          <p:nvPr>
            <p:ph type="sldNum" sz="quarter" idx="5"/>
          </p:nvPr>
        </p:nvSpPr>
        <p:spPr bwMode="auto">
          <a:xfrm>
            <a:off x="3778250" y="9310688"/>
            <a:ext cx="28892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39800" eaLnBrk="0" hangingPunct="0">
              <a:defRPr sz="1000" i="1"/>
            </a:lvl1pPr>
          </a:lstStyle>
          <a:p>
            <a:fld id="{DAC0F9EA-F298-4277-9A53-7B4D669BDF6F}"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B52ED36E-B9CC-4A77-BB13-614B397B610F}"/>
              </a:ext>
            </a:extLst>
          </p:cNvPr>
          <p:cNvSpPr>
            <a:spLocks noChangeArrowheads="1" noTextEdit="1"/>
          </p:cNvSpPr>
          <p:nvPr>
            <p:ph type="sldImg"/>
          </p:nvPr>
        </p:nvSpPr>
        <p:spPr>
          <a:ln/>
        </p:spPr>
      </p:sp>
      <p:sp>
        <p:nvSpPr>
          <p:cNvPr id="163843" name="Rectangle 3">
            <a:extLst>
              <a:ext uri="{FF2B5EF4-FFF2-40B4-BE49-F238E27FC236}">
                <a16:creationId xmlns:a16="http://schemas.microsoft.com/office/drawing/2014/main" id="{7648C5C6-5584-4885-9486-EED799EB57EB}"/>
              </a:ext>
            </a:extLst>
          </p:cNvPr>
          <p:cNvSpPr>
            <a:spLocks noGrp="1" noChangeArrowheads="1"/>
          </p:cNvSpPr>
          <p:nvPr>
            <p:ph type="body" idx="1"/>
          </p:nvPr>
        </p:nvSpPr>
        <p:spPr/>
        <p:txBody>
          <a:bodyPr/>
          <a:lstStyle/>
          <a:p>
            <a:endParaRPr lang="es-ES"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9BA030FE-5A9A-486F-BDF8-C4DF465937B8}"/>
              </a:ext>
            </a:extLst>
          </p:cNvPr>
          <p:cNvSpPr>
            <a:spLocks noChangeArrowheads="1" noTextEdit="1"/>
          </p:cNvSpPr>
          <p:nvPr>
            <p:ph type="sldImg"/>
          </p:nvPr>
        </p:nvSpPr>
        <p:spPr>
          <a:xfrm>
            <a:off x="2063750" y="608013"/>
            <a:ext cx="2393950" cy="1795462"/>
          </a:xfrm>
          <a:ln/>
        </p:spPr>
      </p:sp>
      <p:sp>
        <p:nvSpPr>
          <p:cNvPr id="158723" name="Rectangle 3">
            <a:extLst>
              <a:ext uri="{FF2B5EF4-FFF2-40B4-BE49-F238E27FC236}">
                <a16:creationId xmlns:a16="http://schemas.microsoft.com/office/drawing/2014/main" id="{1B87434E-CEC6-44AC-8832-1305D6DEF43E}"/>
              </a:ext>
            </a:extLst>
          </p:cNvPr>
          <p:cNvSpPr>
            <a:spLocks noGrp="1" noChangeArrowheads="1"/>
          </p:cNvSpPr>
          <p:nvPr>
            <p:ph type="body" idx="1"/>
          </p:nvPr>
        </p:nvSpPr>
        <p:spPr>
          <a:xfrm>
            <a:off x="889000" y="2532063"/>
            <a:ext cx="4889500" cy="6534150"/>
          </a:xfrm>
        </p:spPr>
        <p:txBody>
          <a:bodyPr/>
          <a:lstStyle/>
          <a:p>
            <a:endParaRPr lang="es-E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A7A4555B-D4BE-403B-93A1-FE5D3087A0ED}"/>
              </a:ext>
            </a:extLst>
          </p:cNvPr>
          <p:cNvSpPr>
            <a:spLocks noChangeArrowheads="1" noTextEdit="1"/>
          </p:cNvSpPr>
          <p:nvPr>
            <p:ph type="sldImg"/>
          </p:nvPr>
        </p:nvSpPr>
        <p:spPr>
          <a:xfrm>
            <a:off x="989013" y="735013"/>
            <a:ext cx="2395537" cy="1797050"/>
          </a:xfrm>
          <a:ln/>
        </p:spPr>
      </p:sp>
      <p:sp>
        <p:nvSpPr>
          <p:cNvPr id="98307" name="Rectangle 3">
            <a:extLst>
              <a:ext uri="{FF2B5EF4-FFF2-40B4-BE49-F238E27FC236}">
                <a16:creationId xmlns:a16="http://schemas.microsoft.com/office/drawing/2014/main" id="{498612A4-4F0F-47F8-BD11-0F2BA23C4D12}"/>
              </a:ext>
            </a:extLst>
          </p:cNvPr>
          <p:cNvSpPr>
            <a:spLocks noGrp="1" noChangeArrowheads="1"/>
          </p:cNvSpPr>
          <p:nvPr>
            <p:ph type="body" idx="1"/>
          </p:nvPr>
        </p:nvSpPr>
        <p:spPr>
          <a:xfrm>
            <a:off x="889000" y="2532063"/>
            <a:ext cx="4889500" cy="6534150"/>
          </a:xfrm>
        </p:spPr>
        <p:txBody>
          <a:bodyPr/>
          <a:lstStyle/>
          <a:p>
            <a:r>
              <a:rPr lang="es-ES_tradnl" altLang="es-MX" sz="1000"/>
              <a:t>Antes de ofrecer una definición del concepto de sistema de información, comenzaremos por definir los términos que lo constituyen: sistema e información.</a:t>
            </a:r>
          </a:p>
          <a:p>
            <a:r>
              <a:rPr lang="es-ES_tradnl" altLang="es-MX" sz="1000"/>
              <a:t>La palabra sistema se emplea actualmente en muchos ámbitos distintos: se habla de sistemas eléctricos, sistemas monetarios, sistemas de seguridad, el sistema solar e, incluso, de sistemas de juego en equipos de fútbol. La razón es que, al igual que le ocurre con otras palabras como conjunto, el término sistema se emplea para designar un concepto, una herramienta genérica que se puede emplear para explicar o analizar mejor cómo es o qué ocurre en una determinada área social, económica, física, etc. El diccionario de la Real Academia Española nos dice que sistema es un conjunto de cosas que ordenadamente relacionadas entre sí contribuyen a un determinado objetivo. A partir de esta definición, podemos identificar cuáles son los principales elementos presentes en cualquier sistema:</a:t>
            </a:r>
          </a:p>
          <a:p>
            <a:r>
              <a:rPr lang="es-ES_tradnl" altLang="es-MX" sz="1000"/>
              <a:t>Los componentes del sistema.</a:t>
            </a:r>
          </a:p>
          <a:p>
            <a:r>
              <a:rPr lang="es-ES_tradnl" altLang="es-MX" sz="1000"/>
              <a:t>Las relaciones entre ellos, que determinan la estructura del sistema.</a:t>
            </a:r>
          </a:p>
          <a:p>
            <a:r>
              <a:rPr lang="es-ES_tradnl" altLang="es-MX" sz="1000"/>
              <a:t>El objetivo del sistema.</a:t>
            </a:r>
          </a:p>
          <a:p>
            <a:r>
              <a:rPr lang="es-ES_tradnl" altLang="es-MX" sz="1000"/>
              <a:t>En cualquier tipo de sistema podemos identificar estos elementos. En el sistema circulatorio del ser humano podemos determinar sus órganos constitutivos (corazón, arterias, venas, etc.), las relaciones entre ellos (el corazón bombea sangre hacia las arterias que están dispuestas según una determinada estructura, etc.) y el objetivo (asegurar el suministro de sangre a todo el cuerpo). En todos los sistemas también podemos identificar otros elementos importantes para comprender cómo son y cómo funcionan:</a:t>
            </a:r>
          </a:p>
          <a:p>
            <a:r>
              <a:rPr lang="es-ES_tradnl" altLang="es-MX" sz="1000"/>
              <a:t>El entorno del sistema: aquello que lo rodea, dentro del cual está ubicado.</a:t>
            </a:r>
          </a:p>
          <a:p>
            <a:r>
              <a:rPr lang="es-ES_tradnl" altLang="es-MX" sz="1000"/>
              <a:t>Los límites del sistema: la frontera entre lo que es el sistema y lo que constituye el entorno.</a:t>
            </a:r>
          </a:p>
          <a:p>
            <a:r>
              <a:rPr lang="es-ES_tradnl" altLang="es-MX" sz="1000"/>
              <a:t>En el caso del sistema circulatorio de los humanos, el entorno donde se localiza es el cuerpo, y la frontera la constituye la membrana o el límite de cada uno de sus órganos con el resto del cuerpo que no pertenece al sistema. También suelen existir relaciones entre el sistema o sus componentes y el exterior representado por el entorno (el sistema nervioso envía órdenes al corazón o para modificar sus latidos). Estas relaciones con el exterior suelen conocerse como entradas y salidas del sistema.</a:t>
            </a:r>
          </a:p>
          <a:p>
            <a:r>
              <a:rPr lang="es-ES_tradnl" altLang="es-MX" sz="1000"/>
              <a:t>Para nuestro propósito, la definición de sistema nos será útil para estudiar la manera en la que las empresas u organizaciones, que constituyen sistemas, manejan la información necesaria para su funcionamiento. Para este estudio nos basamos no sólo en la definición de sistema, sino en todas las técnicas creadas para el análisis de los sistemas siguiendo el enfoque sistémico o teoría general de sistemas.</a:t>
            </a:r>
            <a:endParaRPr lang="es-ES_tradnl" alt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302758B-3124-46A5-8052-D038DCFC0B57}"/>
              </a:ext>
            </a:extLst>
          </p:cNvPr>
          <p:cNvSpPr>
            <a:spLocks noChangeArrowheads="1" noTextEdit="1"/>
          </p:cNvSpPr>
          <p:nvPr>
            <p:ph type="sldImg"/>
          </p:nvPr>
        </p:nvSpPr>
        <p:spPr>
          <a:xfrm>
            <a:off x="989013" y="735013"/>
            <a:ext cx="2395537" cy="1797050"/>
          </a:xfrm>
          <a:ln/>
        </p:spPr>
      </p:sp>
      <p:sp>
        <p:nvSpPr>
          <p:cNvPr id="100355" name="Rectangle 3">
            <a:extLst>
              <a:ext uri="{FF2B5EF4-FFF2-40B4-BE49-F238E27FC236}">
                <a16:creationId xmlns:a16="http://schemas.microsoft.com/office/drawing/2014/main" id="{D1E259CE-8C66-410C-B383-615788018041}"/>
              </a:ext>
            </a:extLst>
          </p:cNvPr>
          <p:cNvSpPr>
            <a:spLocks noGrp="1" noChangeArrowheads="1"/>
          </p:cNvSpPr>
          <p:nvPr>
            <p:ph type="body" idx="1"/>
          </p:nvPr>
        </p:nvSpPr>
        <p:spPr>
          <a:xfrm>
            <a:off x="889000" y="2532063"/>
            <a:ext cx="4889500" cy="6534150"/>
          </a:xfrm>
        </p:spPr>
        <p:txBody>
          <a:bodyPr/>
          <a:lstStyle/>
          <a:p>
            <a:r>
              <a:rPr lang="es-ES_tradnl" altLang="es-MX"/>
              <a:t>Para nuestro propósito, la definición de sistema nos será útil para estudiar la manera en que empresas u organizaciones, que constituyen sistemas, manejan la información necesaria para su funcionamiento.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F1F60AA8-0AD8-4D3B-AD7B-AAA08F53DFC5}"/>
              </a:ext>
            </a:extLst>
          </p:cNvPr>
          <p:cNvSpPr>
            <a:spLocks noChangeArrowheads="1" noTextEdit="1"/>
          </p:cNvSpPr>
          <p:nvPr>
            <p:ph type="sldImg"/>
          </p:nvPr>
        </p:nvSpPr>
        <p:spPr>
          <a:xfrm>
            <a:off x="989013" y="735013"/>
            <a:ext cx="2395537" cy="1797050"/>
          </a:xfrm>
          <a:ln/>
        </p:spPr>
      </p:sp>
      <p:sp>
        <p:nvSpPr>
          <p:cNvPr id="102403" name="Rectangle 3">
            <a:extLst>
              <a:ext uri="{FF2B5EF4-FFF2-40B4-BE49-F238E27FC236}">
                <a16:creationId xmlns:a16="http://schemas.microsoft.com/office/drawing/2014/main" id="{26EB3C45-518F-42CC-B322-7D6D0CDF69EB}"/>
              </a:ext>
            </a:extLst>
          </p:cNvPr>
          <p:cNvSpPr>
            <a:spLocks noGrp="1" noChangeArrowheads="1"/>
          </p:cNvSpPr>
          <p:nvPr>
            <p:ph type="body" idx="1"/>
          </p:nvPr>
        </p:nvSpPr>
        <p:spPr>
          <a:xfrm>
            <a:off x="889000" y="2532063"/>
            <a:ext cx="4889500" cy="6534150"/>
          </a:xfrm>
        </p:spPr>
        <p:txBody>
          <a:bodyPr/>
          <a:lstStyle/>
          <a:p>
            <a:r>
              <a:rPr lang="es-ES_tradnl" altLang="es-MX"/>
              <a:t>Cuanto más grande y complejo es un sistema, más importante es la comunicación de información entre sus componentes, ya que se deben coordinar para la consecución de su objetivo. Disponer de la información adecuada significa poder tomar las decisiones más apropiadas para cada situación. No hay que confundir entre datos e información.</a:t>
            </a:r>
          </a:p>
          <a:p>
            <a:r>
              <a:rPr lang="es-ES_tradnl" altLang="es-MX"/>
              <a:t>Los datos están constituidos por los registros de los hechos, acontecimientos, transacciones, etc. Por el contrario, la información implica que los datos estén procesados de tal manera que resulten útiles o significativos para el receptor de los mismos, por lo que, en cierto modo, los datos se pueden considerar la materia prima para obtener información.</a:t>
            </a:r>
          </a:p>
          <a:p>
            <a:r>
              <a:rPr lang="es-ES_tradnl" altLang="es-MX"/>
              <a:t>Cuando hablamos de procesamiento queremos decir que situamos los datos en un contexto determinado o complementamos su significado incompleto.</a:t>
            </a:r>
          </a:p>
          <a:p>
            <a:r>
              <a:rPr lang="es-ES_tradnl" altLang="es-MX"/>
              <a:t>Por utilidad o significación queremos decir que la información estimula a la acción y que su valor reside en que permite decidir mejor, ya que la decisión es el paso previo para toda acción.</a:t>
            </a:r>
          </a:p>
          <a:p>
            <a:r>
              <a:rPr lang="es-ES_tradnl" altLang="es-MX"/>
              <a:t>Los datos pueden ser simplemente series de números o de caracteres. Por ejemplo: “260664” o “Mañana 1.952”. Estos caracteres o números, por si mismos, no constituyen información, ya que para nosotros no significan nada. Sin embargo, si nos indican que “260664” simboliza la fecha de nacimiento (26 de junio de 1.964) de una persona o que “Mañana 1.952” quiere indicar que la cita con el dentista es mañana a las 19 horas y 52 minutos, podemos decir que tenemos información.</a:t>
            </a:r>
          </a:p>
          <a:p>
            <a:r>
              <a:rPr lang="es-ES_tradnl" altLang="es-MX"/>
              <a:t>Hemos necesitado un procesamiento, completar el significado o situar en un contexto, para que los datos sean significativos y podamos tomar decisiones: saber si debemos ira a comprar un regalo de cumpleaños o si podemos quedar mañana para ir al cine.</a:t>
            </a:r>
          </a:p>
          <a:p>
            <a:r>
              <a:rPr lang="es-ES_tradnl" altLang="es-MX"/>
              <a:t>No obstante, </a:t>
            </a:r>
            <a:r>
              <a:rPr lang="es-ES_tradnl" altLang="es-MX" b="1"/>
              <a:t>la información depende</a:t>
            </a:r>
            <a:r>
              <a:rPr lang="es-ES_tradnl" altLang="es-MX"/>
              <a:t> </a:t>
            </a:r>
            <a:r>
              <a:rPr lang="es-ES_tradnl" altLang="es-MX" b="1"/>
              <a:t>mucho del contexto</a:t>
            </a:r>
            <a:r>
              <a:rPr lang="es-ES_tradnl" altLang="es-MX"/>
              <a:t>: “260664” también podría significar que un viaje cuesta 260.664 pesetas y “Mañana 1952” podría informar de que mañana una acción de la empresa X se cotizará a 1.952 pesetas.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77EB0487-A221-49BB-BBBA-4614CCA5A214}"/>
              </a:ext>
            </a:extLst>
          </p:cNvPr>
          <p:cNvSpPr>
            <a:spLocks noChangeArrowheads="1" noTextEdit="1"/>
          </p:cNvSpPr>
          <p:nvPr>
            <p:ph type="sldImg"/>
          </p:nvPr>
        </p:nvSpPr>
        <p:spPr>
          <a:xfrm>
            <a:off x="884238" y="735013"/>
            <a:ext cx="4899025" cy="3675062"/>
          </a:xfrm>
          <a:ln/>
        </p:spPr>
      </p:sp>
      <p:sp>
        <p:nvSpPr>
          <p:cNvPr id="233475" name="Rectangle 3">
            <a:extLst>
              <a:ext uri="{FF2B5EF4-FFF2-40B4-BE49-F238E27FC236}">
                <a16:creationId xmlns:a16="http://schemas.microsoft.com/office/drawing/2014/main" id="{CEA37D24-42CE-42C1-8FCF-CE767DF68B8A}"/>
              </a:ext>
            </a:extLst>
          </p:cNvPr>
          <p:cNvSpPr>
            <a:spLocks noGrp="1" noChangeArrowheads="1"/>
          </p:cNvSpPr>
          <p:nvPr>
            <p:ph type="body" idx="1"/>
          </p:nvPr>
        </p:nvSpPr>
        <p:spPr>
          <a:xfrm>
            <a:off x="666750" y="4656138"/>
            <a:ext cx="5334000" cy="4410075"/>
          </a:xfrm>
        </p:spPr>
        <p:txBody>
          <a:bodyPr/>
          <a:lstStyle/>
          <a:p>
            <a:endParaRPr lang="es-E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Text Box 2">
            <a:extLst>
              <a:ext uri="{FF2B5EF4-FFF2-40B4-BE49-F238E27FC236}">
                <a16:creationId xmlns:a16="http://schemas.microsoft.com/office/drawing/2014/main" id="{19F6D915-064C-4286-A0D8-255455A3FA09}"/>
              </a:ext>
            </a:extLst>
          </p:cNvPr>
          <p:cNvSpPr txBox="1">
            <a:spLocks noChangeArrowheads="1"/>
          </p:cNvSpPr>
          <p:nvPr/>
        </p:nvSpPr>
        <p:spPr bwMode="auto">
          <a:xfrm>
            <a:off x="1146175" y="735013"/>
            <a:ext cx="4375150" cy="36766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MX"/>
          </a:p>
        </p:txBody>
      </p:sp>
      <p:sp>
        <p:nvSpPr>
          <p:cNvPr id="217091" name="Rectangle 3">
            <a:extLst>
              <a:ext uri="{FF2B5EF4-FFF2-40B4-BE49-F238E27FC236}">
                <a16:creationId xmlns:a16="http://schemas.microsoft.com/office/drawing/2014/main" id="{C37D5BE5-B206-49DC-8510-EFF1F060674C}"/>
              </a:ext>
            </a:extLst>
          </p:cNvPr>
          <p:cNvSpPr txBox="1">
            <a:spLocks noChangeArrowheads="1"/>
          </p:cNvSpPr>
          <p:nvPr>
            <p:ph type="body"/>
          </p:nvPr>
        </p:nvSpPr>
        <p:spPr>
          <a:xfrm>
            <a:off x="889000" y="4656138"/>
            <a:ext cx="4883150" cy="4406900"/>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Text Box 2">
            <a:extLst>
              <a:ext uri="{FF2B5EF4-FFF2-40B4-BE49-F238E27FC236}">
                <a16:creationId xmlns:a16="http://schemas.microsoft.com/office/drawing/2014/main" id="{F9AA088B-0DF8-4D39-A96E-73523FC38F49}"/>
              </a:ext>
            </a:extLst>
          </p:cNvPr>
          <p:cNvSpPr txBox="1">
            <a:spLocks noChangeArrowheads="1"/>
          </p:cNvSpPr>
          <p:nvPr/>
        </p:nvSpPr>
        <p:spPr bwMode="auto">
          <a:xfrm>
            <a:off x="1146175" y="735013"/>
            <a:ext cx="4375150" cy="36766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MX"/>
          </a:p>
        </p:txBody>
      </p:sp>
      <p:sp>
        <p:nvSpPr>
          <p:cNvPr id="219139" name="Rectangle 3">
            <a:extLst>
              <a:ext uri="{FF2B5EF4-FFF2-40B4-BE49-F238E27FC236}">
                <a16:creationId xmlns:a16="http://schemas.microsoft.com/office/drawing/2014/main" id="{82FEDB88-E536-4B00-A7E1-3DD21CE07935}"/>
              </a:ext>
            </a:extLst>
          </p:cNvPr>
          <p:cNvSpPr txBox="1">
            <a:spLocks noChangeArrowheads="1"/>
          </p:cNvSpPr>
          <p:nvPr>
            <p:ph type="body"/>
          </p:nvPr>
        </p:nvSpPr>
        <p:spPr>
          <a:xfrm>
            <a:off x="889000" y="4656138"/>
            <a:ext cx="4883150" cy="4406900"/>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Text Box 2">
            <a:extLst>
              <a:ext uri="{FF2B5EF4-FFF2-40B4-BE49-F238E27FC236}">
                <a16:creationId xmlns:a16="http://schemas.microsoft.com/office/drawing/2014/main" id="{FFD15ADC-2601-4077-8158-75D3F0E8D1B6}"/>
              </a:ext>
            </a:extLst>
          </p:cNvPr>
          <p:cNvSpPr txBox="1">
            <a:spLocks noChangeArrowheads="1"/>
          </p:cNvSpPr>
          <p:nvPr/>
        </p:nvSpPr>
        <p:spPr bwMode="auto">
          <a:xfrm>
            <a:off x="1146175" y="735013"/>
            <a:ext cx="4375150" cy="36766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MX"/>
          </a:p>
        </p:txBody>
      </p:sp>
      <p:sp>
        <p:nvSpPr>
          <p:cNvPr id="221187" name="Rectangle 3">
            <a:extLst>
              <a:ext uri="{FF2B5EF4-FFF2-40B4-BE49-F238E27FC236}">
                <a16:creationId xmlns:a16="http://schemas.microsoft.com/office/drawing/2014/main" id="{F014197A-E147-4FB0-A329-43BA96404375}"/>
              </a:ext>
            </a:extLst>
          </p:cNvPr>
          <p:cNvSpPr txBox="1">
            <a:spLocks noChangeArrowheads="1"/>
          </p:cNvSpPr>
          <p:nvPr>
            <p:ph type="body"/>
          </p:nvPr>
        </p:nvSpPr>
        <p:spPr>
          <a:xfrm>
            <a:off x="889000" y="4656138"/>
            <a:ext cx="4883150" cy="4406900"/>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3234" name="Text Box 2">
            <a:extLst>
              <a:ext uri="{FF2B5EF4-FFF2-40B4-BE49-F238E27FC236}">
                <a16:creationId xmlns:a16="http://schemas.microsoft.com/office/drawing/2014/main" id="{171BF964-B12E-4B55-A93B-0A2AD4430CA9}"/>
              </a:ext>
            </a:extLst>
          </p:cNvPr>
          <p:cNvSpPr txBox="1">
            <a:spLocks noChangeArrowheads="1"/>
          </p:cNvSpPr>
          <p:nvPr/>
        </p:nvSpPr>
        <p:spPr bwMode="auto">
          <a:xfrm>
            <a:off x="1146175" y="735013"/>
            <a:ext cx="4375150" cy="36766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MX"/>
          </a:p>
        </p:txBody>
      </p:sp>
      <p:sp>
        <p:nvSpPr>
          <p:cNvPr id="223235" name="Rectangle 3">
            <a:extLst>
              <a:ext uri="{FF2B5EF4-FFF2-40B4-BE49-F238E27FC236}">
                <a16:creationId xmlns:a16="http://schemas.microsoft.com/office/drawing/2014/main" id="{217AD699-4355-44FD-A6A8-85BB44059391}"/>
              </a:ext>
            </a:extLst>
          </p:cNvPr>
          <p:cNvSpPr txBox="1">
            <a:spLocks noChangeArrowheads="1"/>
          </p:cNvSpPr>
          <p:nvPr>
            <p:ph type="body"/>
          </p:nvPr>
        </p:nvSpPr>
        <p:spPr>
          <a:xfrm>
            <a:off x="889000" y="4656138"/>
            <a:ext cx="4883150" cy="4406900"/>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111DBCB6-03DC-42CB-8ED2-0BDF77A6D3A1}"/>
              </a:ext>
            </a:extLst>
          </p:cNvPr>
          <p:cNvSpPr>
            <a:spLocks noChangeArrowheads="1" noTextEdit="1"/>
          </p:cNvSpPr>
          <p:nvPr>
            <p:ph type="sldImg"/>
          </p:nvPr>
        </p:nvSpPr>
        <p:spPr>
          <a:xfrm>
            <a:off x="989013" y="735013"/>
            <a:ext cx="2395537" cy="1797050"/>
          </a:xfrm>
          <a:ln/>
        </p:spPr>
      </p:sp>
      <p:sp>
        <p:nvSpPr>
          <p:cNvPr id="110595" name="Rectangle 3">
            <a:extLst>
              <a:ext uri="{FF2B5EF4-FFF2-40B4-BE49-F238E27FC236}">
                <a16:creationId xmlns:a16="http://schemas.microsoft.com/office/drawing/2014/main" id="{FA483CF7-1D53-49C0-BCD3-1440DA1C2DFC}"/>
              </a:ext>
            </a:extLst>
          </p:cNvPr>
          <p:cNvSpPr>
            <a:spLocks noGrp="1" noChangeArrowheads="1"/>
          </p:cNvSpPr>
          <p:nvPr>
            <p:ph type="body" idx="1"/>
          </p:nvPr>
        </p:nvSpPr>
        <p:spPr>
          <a:xfrm>
            <a:off x="889000" y="2532063"/>
            <a:ext cx="4889500" cy="6534150"/>
          </a:xfrm>
        </p:spPr>
        <p:txBody>
          <a:bodyPr/>
          <a:lstStyle/>
          <a:p>
            <a:r>
              <a:rPr lang="es-ES_tradnl" altLang="es-MX"/>
              <a:t>Aunque todos los tipos de comunicación y de informaciones que fluyen por la empresa pueden tener importancia para su funcionamiento, la casi totalidad de definiciones de sistema de información se centran en la información formalizada.</a:t>
            </a:r>
          </a:p>
          <a:p>
            <a:r>
              <a:rPr lang="es-ES_tradnl" altLang="es-MX"/>
              <a:t>Muchos autores aclaran que la razón para este enfoque reside en la limitación para estudiar, planificar y dirigir el flujo y el tratamiento de la información informal (rumores, diálogos personales o por teléfono, etc.) de forma cohesionada y global.</a:t>
            </a:r>
          </a:p>
          <a:p>
            <a:r>
              <a:rPr lang="es-ES_tradnl" altLang="es-MX"/>
              <a:t>Las definiciones más empleadas de sistema de información subrayan, ante todo, su objetivo más que lo que es o cómo es. En este sentido, una de las definiciones más completas es la ofrecida por R. Andreu. Inspirados en ella podemos decir que un sistema de información es:</a:t>
            </a:r>
          </a:p>
          <a:p>
            <a:r>
              <a:rPr lang="es-ES_tradnl" altLang="es-MX"/>
              <a:t>“Un conjunto formal de proceso que, operando sobre una colección de datos estructurada según las necesidades de la empresa, recopilan, elaboran y distribuyen la información (o parte de ella) necesaria para las operaciones de dicha empresa y para las actividades de dirección y control correspondientes (decisiones) para desempeñar su actividad de acuerdo a su estrategia de negocio.”</a:t>
            </a:r>
          </a:p>
          <a:p>
            <a:r>
              <a:rPr lang="es-ES_tradnl" altLang="es-MX"/>
              <a:t>En esta definición, cuando se habla de que los </a:t>
            </a:r>
            <a:r>
              <a:rPr lang="es-ES_tradnl" altLang="es-MX" b="1"/>
              <a:t>datos</a:t>
            </a:r>
            <a:r>
              <a:rPr lang="es-ES_tradnl" altLang="es-MX"/>
              <a:t> deben estar adaptados a las necesidades de la empresa significa que deben reflejar la percepción de la información que tienen las personas que los utilizan para su trabajo.</a:t>
            </a:r>
          </a:p>
          <a:p>
            <a:r>
              <a:rPr lang="es-ES_tradnl" altLang="es-MX"/>
              <a:t>También se enfatiza que, tanto las operaciones diarias (por ejemplo, atender un pedido de un cliente, facturar una venta, etc.) como las actividades de dirección y control basadas en la toma de decisiones requieren información para su realización y deben ser atendidas por el SI.</a:t>
            </a:r>
          </a:p>
          <a:p>
            <a:r>
              <a:rPr lang="es-ES_tradnl" altLang="es-MX"/>
              <a:t>Por último cabe destacar que el sistema debe estar al servicio de la estrategia de negocio de la empresa, ya que sólo se trata de un elemento más que ésta emplea para conseguir sus objetivos.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ED9FA012-2CCC-4A47-A1D3-5A97457075C7}"/>
              </a:ext>
            </a:extLst>
          </p:cNvPr>
          <p:cNvSpPr>
            <a:spLocks noChangeArrowheads="1" noTextEdit="1"/>
          </p:cNvSpPr>
          <p:nvPr>
            <p:ph type="sldImg"/>
          </p:nvPr>
        </p:nvSpPr>
        <p:spPr>
          <a:xfrm>
            <a:off x="989013" y="735013"/>
            <a:ext cx="2395537" cy="1797050"/>
          </a:xfrm>
          <a:ln/>
        </p:spPr>
      </p:sp>
      <p:sp>
        <p:nvSpPr>
          <p:cNvPr id="114691" name="Rectangle 3">
            <a:extLst>
              <a:ext uri="{FF2B5EF4-FFF2-40B4-BE49-F238E27FC236}">
                <a16:creationId xmlns:a16="http://schemas.microsoft.com/office/drawing/2014/main" id="{3B941552-26DE-42A9-B183-93C9B98AE092}"/>
              </a:ext>
            </a:extLst>
          </p:cNvPr>
          <p:cNvSpPr>
            <a:spLocks noGrp="1" noChangeArrowheads="1"/>
          </p:cNvSpPr>
          <p:nvPr>
            <p:ph type="body" idx="1"/>
          </p:nvPr>
        </p:nvSpPr>
        <p:spPr>
          <a:xfrm>
            <a:off x="889000" y="2532063"/>
            <a:ext cx="4889500" cy="6534150"/>
          </a:xfrm>
        </p:spPr>
        <p:txBody>
          <a:bodyPr/>
          <a:lstStyle/>
          <a:p>
            <a:r>
              <a:rPr lang="es-ES_tradnl" altLang="es-MX"/>
              <a:t>Por el contrario, otras definiciones de SI enfatizan que el objetivo es proporcionar información de calidad. Por lo tanto, el objetivo del SI es ayudar al desempeño de las actividades en todos los niveles de la organización, mediante el suministro de la información adecuada, con la calidad suficiente, a la persona apropiada, en el momento y lugar oportunos, y con el formato más útil para el receptor.</a:t>
            </a:r>
          </a:p>
          <a:p>
            <a:endParaRPr lang="es-ES_tradnl" altLang="es-MX"/>
          </a:p>
          <a:p>
            <a:pPr algn="just"/>
            <a:r>
              <a:rPr lang="es-ES_tradnl" altLang="es-MX">
                <a:cs typeface="Times New Roman" panose="02020603050405020304" pitchFamily="18" charset="0"/>
              </a:rPr>
              <a:t>[Desde otra perspectiva, Le Moigne concibe los sistemas formados por tres subsistemas interrelacionados: </a:t>
            </a:r>
            <a:r>
              <a:rPr lang="es-ES_tradnl" altLang="es-MX" i="1">
                <a:cs typeface="Times New Roman" panose="02020603050405020304" pitchFamily="18" charset="0"/>
              </a:rPr>
              <a:t>el de decisión, el de información</a:t>
            </a:r>
            <a:r>
              <a:rPr lang="es-ES_tradnl" altLang="es-MX">
                <a:cs typeface="Times New Roman" panose="02020603050405020304" pitchFamily="18" charset="0"/>
              </a:rPr>
              <a:t> y </a:t>
            </a:r>
            <a:r>
              <a:rPr lang="es-ES_tradnl" altLang="es-MX" i="1">
                <a:cs typeface="Times New Roman" panose="02020603050405020304" pitchFamily="18" charset="0"/>
              </a:rPr>
              <a:t>el físico</a:t>
            </a:r>
            <a:r>
              <a:rPr lang="es-ES_tradnl" altLang="es-MX">
                <a:cs typeface="Times New Roman" panose="02020603050405020304" pitchFamily="18" charset="0"/>
              </a:rPr>
              <a:t>. El sistema de decisión procede a la regulación y control del sistema físico decidiendo su comportamiento en función de los objetivos marcados. El sistema físico transforma un flujo físico de entradas en un flujo físico de salidas. En interconexión entre el sistema físico y el sistema de decisión se encuentra el sistema de información. El sistema de información está compuesto por diversos elementos encargados de almacenar y tratar la información relativa al sistema físico a fin de ponerla a disposición del sistema de decisión. El </a:t>
            </a:r>
            <a:r>
              <a:rPr lang="es-ES_tradnl" altLang="es-MX" i="1">
                <a:cs typeface="Times New Roman" panose="02020603050405020304" pitchFamily="18" charset="0"/>
              </a:rPr>
              <a:t>sistema automatizado de información </a:t>
            </a:r>
            <a:r>
              <a:rPr lang="es-ES_tradnl" altLang="es-MX">
                <a:cs typeface="Times New Roman" panose="02020603050405020304" pitchFamily="18" charset="0"/>
              </a:rPr>
              <a:t>es un subsistema del sistema de información en el que todas las transformaciones significativas de información son efectuadas por máquinas de tratamiento automático de la información. Una parte del sistema automatizado de información se puede basar en equipos informáticos, dando lugar al </a:t>
            </a:r>
            <a:r>
              <a:rPr lang="es-ES_tradnl" altLang="es-MX" i="1">
                <a:cs typeface="Times New Roman" panose="02020603050405020304" pitchFamily="18" charset="0"/>
              </a:rPr>
              <a:t>sistema informático</a:t>
            </a:r>
            <a:r>
              <a:rPr lang="es-ES_tradnl" altLang="es-MX">
                <a:cs typeface="Times New Roman" panose="02020603050405020304" pitchFamily="18" charset="0"/>
              </a:rPr>
              <a:t> o </a:t>
            </a:r>
            <a:r>
              <a:rPr lang="es-ES_tradnl" altLang="es-MX" i="1">
                <a:cs typeface="Times New Roman" panose="02020603050405020304" pitchFamily="18" charset="0"/>
              </a:rPr>
              <a:t>sistema de información basado en computadora</a:t>
            </a:r>
            <a:r>
              <a:rPr lang="es-ES_tradnl" altLang="es-MX">
                <a:cs typeface="Times New Roman" panose="02020603050405020304" pitchFamily="18" charset="0"/>
              </a:rPr>
              <a:t>.]</a:t>
            </a:r>
            <a:endParaRPr lang="es-ES" altLang="es-MX">
              <a:cs typeface="Times New Roman" panose="02020603050405020304" pitchFamily="18" charset="0"/>
            </a:endParaRPr>
          </a:p>
          <a:p>
            <a:endParaRPr lang="es-ES_tradnl" altLang="es-MX"/>
          </a:p>
          <a:p>
            <a:r>
              <a:rPr lang="es-ES_tradnl" altLang="es-MX"/>
              <a:t>Tras analizar el objetivo del SI a través de algunas de sus definiciones, pasamos a conocer algo más sobre los elementos que lo constituyen (el qué) y la estructura que los cohesiona (el cómo).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7F12DAC6-7E43-4474-B886-C3718FD7C57C}"/>
              </a:ext>
            </a:extLst>
          </p:cNvPr>
          <p:cNvSpPr>
            <a:spLocks noChangeArrowheads="1" noTextEdit="1"/>
          </p:cNvSpPr>
          <p:nvPr>
            <p:ph type="sldImg"/>
          </p:nvPr>
        </p:nvSpPr>
        <p:spPr>
          <a:xfrm>
            <a:off x="989013" y="735013"/>
            <a:ext cx="2395537" cy="1797050"/>
          </a:xfrm>
          <a:ln/>
        </p:spPr>
      </p:sp>
      <p:sp>
        <p:nvSpPr>
          <p:cNvPr id="112643" name="Rectangle 3">
            <a:extLst>
              <a:ext uri="{FF2B5EF4-FFF2-40B4-BE49-F238E27FC236}">
                <a16:creationId xmlns:a16="http://schemas.microsoft.com/office/drawing/2014/main" id="{39314E62-27F2-4D1D-B625-A9EA5C6C74E2}"/>
              </a:ext>
            </a:extLst>
          </p:cNvPr>
          <p:cNvSpPr>
            <a:spLocks noGrp="1" noChangeArrowheads="1"/>
          </p:cNvSpPr>
          <p:nvPr>
            <p:ph type="body" idx="1"/>
          </p:nvPr>
        </p:nvSpPr>
        <p:spPr>
          <a:xfrm>
            <a:off x="889000" y="2532063"/>
            <a:ext cx="4889500" cy="6534150"/>
          </a:xfrm>
        </p:spPr>
        <p:txBody>
          <a:bodyPr/>
          <a:lstStyle/>
          <a:p>
            <a:pPr algn="just">
              <a:spcBef>
                <a:spcPts val="1200"/>
              </a:spcBef>
            </a:pPr>
            <a:r>
              <a:rPr lang="es-ES_tradnl" altLang="es-MX"/>
              <a:t>A modo de ejemplo, en la figura se observa el esquema conceptual del sistema de información de un hipermercado. Observamos como entre las entradas y las salidas existe un proceso de validación de entradas, de control del rendimiento de las cajeras, de valoración de mercaderías, etc. Mediante el análisis de una de las salidas obtenidas (</a:t>
            </a:r>
            <a:r>
              <a:rPr lang="es-ES_tradnl" altLang="es-MX" i="1"/>
              <a:t>Estadística</a:t>
            </a:r>
            <a:r>
              <a:rPr lang="es-ES_tradnl" altLang="es-MX"/>
              <a:t>), es posible modificar las entradas para mejorar los productos finales.</a:t>
            </a:r>
          </a:p>
          <a:p>
            <a:endParaRPr lang="es-ES_tradnl" alt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9071C9EC-1563-43E7-AE35-9BAAB1884A5F}"/>
              </a:ext>
            </a:extLst>
          </p:cNvPr>
          <p:cNvSpPr>
            <a:spLocks noChangeArrowheads="1" noTextEdit="1"/>
          </p:cNvSpPr>
          <p:nvPr>
            <p:ph type="sldImg"/>
          </p:nvPr>
        </p:nvSpPr>
        <p:spPr>
          <a:xfrm>
            <a:off x="989013" y="735013"/>
            <a:ext cx="2395537" cy="1797050"/>
          </a:xfrm>
          <a:ln/>
        </p:spPr>
      </p:sp>
      <p:sp>
        <p:nvSpPr>
          <p:cNvPr id="118787" name="Rectangle 3">
            <a:extLst>
              <a:ext uri="{FF2B5EF4-FFF2-40B4-BE49-F238E27FC236}">
                <a16:creationId xmlns:a16="http://schemas.microsoft.com/office/drawing/2014/main" id="{D84E7F31-B7AE-40CA-94DE-0ADD60FAACE0}"/>
              </a:ext>
            </a:extLst>
          </p:cNvPr>
          <p:cNvSpPr>
            <a:spLocks noGrp="1" noChangeArrowheads="1"/>
          </p:cNvSpPr>
          <p:nvPr>
            <p:ph type="body" idx="1"/>
          </p:nvPr>
        </p:nvSpPr>
        <p:spPr>
          <a:xfrm>
            <a:off x="889000" y="2532063"/>
            <a:ext cx="4889500" cy="6534150"/>
          </a:xfrm>
        </p:spPr>
        <p:txBody>
          <a:bodyPr/>
          <a:lstStyle/>
          <a:p>
            <a:endParaRPr lang="en-US" altLang="es-MX"/>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CF03308C-7C2E-42A7-8214-AE4446740C7B}"/>
              </a:ext>
            </a:extLst>
          </p:cNvPr>
          <p:cNvSpPr>
            <a:spLocks noChangeArrowheads="1" noTextEdit="1"/>
          </p:cNvSpPr>
          <p:nvPr>
            <p:ph type="sldImg"/>
          </p:nvPr>
        </p:nvSpPr>
        <p:spPr>
          <a:xfrm>
            <a:off x="989013" y="735013"/>
            <a:ext cx="2395537" cy="1797050"/>
          </a:xfrm>
          <a:ln/>
        </p:spPr>
      </p:sp>
      <p:sp>
        <p:nvSpPr>
          <p:cNvPr id="120835" name="Rectangle 3">
            <a:extLst>
              <a:ext uri="{FF2B5EF4-FFF2-40B4-BE49-F238E27FC236}">
                <a16:creationId xmlns:a16="http://schemas.microsoft.com/office/drawing/2014/main" id="{D04AAB85-AEC6-4BF6-B05A-64D66F49B5CA}"/>
              </a:ext>
            </a:extLst>
          </p:cNvPr>
          <p:cNvSpPr>
            <a:spLocks noGrp="1" noChangeArrowheads="1"/>
          </p:cNvSpPr>
          <p:nvPr>
            <p:ph type="body" idx="1"/>
          </p:nvPr>
        </p:nvSpPr>
        <p:spPr>
          <a:xfrm>
            <a:off x="889000" y="2532063"/>
            <a:ext cx="4889500" cy="6534150"/>
          </a:xfrm>
        </p:spPr>
        <p:txBody>
          <a:bodyPr/>
          <a:lstStyle/>
          <a:p>
            <a:pPr algn="just">
              <a:spcBef>
                <a:spcPts val="1200"/>
              </a:spcBef>
            </a:pPr>
            <a:r>
              <a:rPr lang="es-ES_tradnl" altLang="es-MX"/>
              <a:t>El sistema de información existe siempre, esté mecanizado o no. En el ejemplo anterior del hipermercado, todas las tareas que se mencionan podrían ser realizadas manualmente por personas.</a:t>
            </a:r>
          </a:p>
          <a:p>
            <a:pPr algn="just">
              <a:spcBef>
                <a:spcPts val="1200"/>
              </a:spcBef>
            </a:pPr>
            <a:r>
              <a:rPr lang="es-ES_tradnl" altLang="es-MX"/>
              <a:t>Ahora bien, el ordenador interviene para mejorar todos los factores que determinan el valor de un sistema de información (eficacia, bajo coste, calidad, etc.), o a veces incluso para hacerlos simplemente posibles. La complejidad del mundo empresarial actual hace que el ordenador sea hoy día un elemento prácticamente imprescindible para casi cualquier sistema de información, de cualquier empresa y organismo. </a:t>
            </a:r>
          </a:p>
          <a:p>
            <a:pPr algn="just">
              <a:spcBef>
                <a:spcPts val="1200"/>
              </a:spcBef>
            </a:pPr>
            <a:r>
              <a:rPr lang="es-ES_tradnl" altLang="es-MX"/>
              <a:t>El ordenador puede participar de manera efectiva en casi todos los flujos de información que se producen en la empresa: información económica, laboral, de materias y de productos. Por estas razones, cuando se habla de sistemas de información en la empresa, se entiende a veces</a:t>
            </a:r>
            <a:r>
              <a:rPr lang="es-ES_tradnl" altLang="es-MX" b="1"/>
              <a:t> </a:t>
            </a:r>
            <a:r>
              <a:rPr lang="es-ES_tradnl" altLang="es-MX"/>
              <a:t>sistemas de información basados en computadora, cuando en realidad son dos conceptos distintos. </a:t>
            </a:r>
          </a:p>
          <a:p>
            <a:pPr algn="just">
              <a:spcBef>
                <a:spcPts val="1200"/>
              </a:spcBef>
            </a:pPr>
            <a:r>
              <a:rPr lang="es-ES_tradnl" altLang="es-MX"/>
              <a:t>Los principales </a:t>
            </a:r>
            <a:r>
              <a:rPr lang="es-ES_tradnl" altLang="es-MX" b="1"/>
              <a:t>objetivos</a:t>
            </a:r>
            <a:r>
              <a:rPr lang="es-ES_tradnl" altLang="es-MX"/>
              <a:t> de los sistemas de información basados en computadora son:</a:t>
            </a:r>
          </a:p>
          <a:p>
            <a:pPr algn="just">
              <a:spcBef>
                <a:spcPts val="1200"/>
              </a:spcBef>
            </a:pPr>
            <a:r>
              <a:rPr lang="es-ES_tradnl" altLang="es-MX"/>
              <a:t>Simplificar o </a:t>
            </a:r>
            <a:r>
              <a:rPr lang="es-ES_tradnl" altLang="es-MX" b="1"/>
              <a:t>realizar automáticamente</a:t>
            </a:r>
            <a:r>
              <a:rPr lang="es-ES_tradnl" altLang="es-MX"/>
              <a:t> procesos que tradicionalmente se realizaban de forma manual: por ejemplo, pueden realizar los reiterativos cálculos contables sin errores en las operaciones y con una rapidez inigualable, o permiten el uso de métodos matemáticos inabordables sin estas herramientas, o controlan el proceso de fabricación, evitando errores y mejorando la velocidad y precisión de medida.</a:t>
            </a:r>
          </a:p>
          <a:p>
            <a:pPr algn="just">
              <a:spcBef>
                <a:spcPts val="1200"/>
              </a:spcBef>
            </a:pPr>
            <a:r>
              <a:rPr lang="es-ES_tradnl" altLang="es-MX"/>
              <a:t>Deben proporcionar informaciones que </a:t>
            </a:r>
            <a:r>
              <a:rPr lang="es-ES_tradnl" altLang="es-MX" b="1"/>
              <a:t>faciliten la toma de decisiones</a:t>
            </a:r>
            <a:r>
              <a:rPr lang="es-ES_tradnl" altLang="es-MX"/>
              <a:t>, dejando libertad plena a los usuarios. Se incrementa de esta manera la calidad de la función directiva, al apoyar cada decisión en una base sólida de información debidamente presentada y procesada. La información debe llegar siempre a aquellas personas para las que sea relevante, y a nadie más (pero tampoco a nadie menos). La información se debe proporcionar de manera concisa, evitando generar grandes listados imposibles de analizar.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9C0F4DF9-07EE-4219-A956-C0B520658A1B}"/>
              </a:ext>
            </a:extLst>
          </p:cNvPr>
          <p:cNvSpPr>
            <a:spLocks noChangeArrowheads="1" noTextEdit="1"/>
          </p:cNvSpPr>
          <p:nvPr>
            <p:ph type="sldImg"/>
          </p:nvPr>
        </p:nvSpPr>
        <p:spPr>
          <a:xfrm>
            <a:off x="989013" y="735013"/>
            <a:ext cx="2395537" cy="1797050"/>
          </a:xfrm>
          <a:ln/>
        </p:spPr>
      </p:sp>
      <p:sp>
        <p:nvSpPr>
          <p:cNvPr id="122883" name="Rectangle 3">
            <a:extLst>
              <a:ext uri="{FF2B5EF4-FFF2-40B4-BE49-F238E27FC236}">
                <a16:creationId xmlns:a16="http://schemas.microsoft.com/office/drawing/2014/main" id="{7117D5A4-2747-44B0-83F8-203007CCD06D}"/>
              </a:ext>
            </a:extLst>
          </p:cNvPr>
          <p:cNvSpPr>
            <a:spLocks noGrp="1" noChangeArrowheads="1"/>
          </p:cNvSpPr>
          <p:nvPr>
            <p:ph type="body" idx="1"/>
          </p:nvPr>
        </p:nvSpPr>
        <p:spPr>
          <a:xfrm>
            <a:off x="889000" y="2532063"/>
            <a:ext cx="4889500" cy="6534150"/>
          </a:xfrm>
        </p:spPr>
        <p:txBody>
          <a:bodyPr/>
          <a:lstStyle/>
          <a:p>
            <a:endParaRPr lang="en-US" altLang="es-MX"/>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9C769D73-DF5B-4840-8EDF-302B2A61F29A}"/>
              </a:ext>
            </a:extLst>
          </p:cNvPr>
          <p:cNvSpPr>
            <a:spLocks noChangeArrowheads="1" noTextEdit="1"/>
          </p:cNvSpPr>
          <p:nvPr>
            <p:ph type="sldImg"/>
          </p:nvPr>
        </p:nvSpPr>
        <p:spPr>
          <a:xfrm>
            <a:off x="989013" y="735013"/>
            <a:ext cx="2395537" cy="1797050"/>
          </a:xfrm>
          <a:ln/>
        </p:spPr>
      </p:sp>
      <p:sp>
        <p:nvSpPr>
          <p:cNvPr id="124931" name="Rectangle 3">
            <a:extLst>
              <a:ext uri="{FF2B5EF4-FFF2-40B4-BE49-F238E27FC236}">
                <a16:creationId xmlns:a16="http://schemas.microsoft.com/office/drawing/2014/main" id="{A5AA812E-3629-4997-AEF8-87EDD0ED0E80}"/>
              </a:ext>
            </a:extLst>
          </p:cNvPr>
          <p:cNvSpPr>
            <a:spLocks noGrp="1" noChangeArrowheads="1"/>
          </p:cNvSpPr>
          <p:nvPr>
            <p:ph type="body" idx="1"/>
          </p:nvPr>
        </p:nvSpPr>
        <p:spPr>
          <a:xfrm>
            <a:off x="889000" y="2532063"/>
            <a:ext cx="4889500" cy="6534150"/>
          </a:xfrm>
        </p:spPr>
        <p:txBody>
          <a:bodyPr/>
          <a:lstStyle/>
          <a:p>
            <a:r>
              <a:rPr lang="es-ES_tradnl" altLang="es-MX" b="1"/>
              <a:t>Ver más ejemplos en (Piattini et al. 96) Capítulo 2.</a:t>
            </a:r>
            <a:endParaRPr lang="es-ES_tradnl" altLang="es-MX"/>
          </a:p>
          <a:p>
            <a:r>
              <a:rPr lang="es-ES_tradnl" altLang="es-MX"/>
              <a:t>Toda empresa, grande o pequeña, necesita una infraestructura para poder desarrollar sus actividades. Esta estructura organizativa suele descansar en una red de funciones que hay que desarrollar y que, entre otras, incluye a las siguientes:</a:t>
            </a:r>
          </a:p>
          <a:p>
            <a:r>
              <a:rPr lang="es-ES_tradnl" altLang="es-MX"/>
              <a:t>Controlar y gestionar el empleo de los recursos financieros, del dinero, a través de la función (o sistema) contable y de gestión económica.</a:t>
            </a:r>
          </a:p>
          <a:p>
            <a:r>
              <a:rPr lang="es-ES_tradnl" altLang="es-MX"/>
              <a:t>Comercializar de manera óptima los productos o servicios en los que la empresa basa su negocio: la actividad comercial y de ventas.</a:t>
            </a:r>
          </a:p>
          <a:p>
            <a:r>
              <a:rPr lang="es-ES_tradnl" altLang="es-MX"/>
              <a:t>Fabricar productos o crear servicios que vender en el mercado: se trata de la función o departamento de producción.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E5878E3D-B41A-45ED-8F0F-E0EEB5AE4B20}"/>
              </a:ext>
            </a:extLst>
          </p:cNvPr>
          <p:cNvSpPr>
            <a:spLocks noChangeArrowheads="1" noTextEdit="1"/>
          </p:cNvSpPr>
          <p:nvPr>
            <p:ph type="sldImg"/>
          </p:nvPr>
        </p:nvSpPr>
        <p:spPr>
          <a:xfrm>
            <a:off x="989013" y="735013"/>
            <a:ext cx="2395537" cy="1797050"/>
          </a:xfrm>
          <a:ln/>
        </p:spPr>
      </p:sp>
      <p:sp>
        <p:nvSpPr>
          <p:cNvPr id="126979" name="Rectangle 3">
            <a:extLst>
              <a:ext uri="{FF2B5EF4-FFF2-40B4-BE49-F238E27FC236}">
                <a16:creationId xmlns:a16="http://schemas.microsoft.com/office/drawing/2014/main" id="{847DB7A3-1C73-49DE-B952-7FDBD0B3D676}"/>
              </a:ext>
            </a:extLst>
          </p:cNvPr>
          <p:cNvSpPr>
            <a:spLocks noGrp="1" noChangeArrowheads="1"/>
          </p:cNvSpPr>
          <p:nvPr>
            <p:ph type="body" idx="1"/>
          </p:nvPr>
        </p:nvSpPr>
        <p:spPr>
          <a:xfrm>
            <a:off x="889000" y="2532063"/>
            <a:ext cx="4889500" cy="6534150"/>
          </a:xfrm>
        </p:spPr>
        <p:txBody>
          <a:bodyPr/>
          <a:lstStyle/>
          <a:p>
            <a:pPr>
              <a:spcBef>
                <a:spcPts val="1200"/>
              </a:spcBef>
            </a:pPr>
            <a:r>
              <a:rPr lang="es-ES_tradnl" altLang="es-MX"/>
              <a:t>Este es uno de los puntos más importantes que debemos destacar: la estrategia de negocio. No se trata de elegir una tecnología, comprar unos ordenadores y unos programas, y ver después para qué nos pueden servir.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8D6D79E8-8405-4E22-A45C-059019623550}"/>
              </a:ext>
            </a:extLst>
          </p:cNvPr>
          <p:cNvSpPr>
            <a:spLocks noChangeArrowheads="1" noTextEdit="1"/>
          </p:cNvSpPr>
          <p:nvPr>
            <p:ph type="sldImg"/>
          </p:nvPr>
        </p:nvSpPr>
        <p:spPr>
          <a:xfrm>
            <a:off x="989013" y="735013"/>
            <a:ext cx="2395537" cy="1797050"/>
          </a:xfrm>
          <a:ln/>
        </p:spPr>
      </p:sp>
      <p:sp>
        <p:nvSpPr>
          <p:cNvPr id="131075" name="Rectangle 3">
            <a:extLst>
              <a:ext uri="{FF2B5EF4-FFF2-40B4-BE49-F238E27FC236}">
                <a16:creationId xmlns:a16="http://schemas.microsoft.com/office/drawing/2014/main" id="{DB3255EF-A7E1-4E20-9529-C79810D25F12}"/>
              </a:ext>
            </a:extLst>
          </p:cNvPr>
          <p:cNvSpPr>
            <a:spLocks noGrp="1" noChangeArrowheads="1"/>
          </p:cNvSpPr>
          <p:nvPr>
            <p:ph type="body" idx="1"/>
          </p:nvPr>
        </p:nvSpPr>
        <p:spPr>
          <a:xfrm>
            <a:off x="889000" y="2532063"/>
            <a:ext cx="4889500" cy="6534150"/>
          </a:xfrm>
        </p:spPr>
        <p:txBody>
          <a:bodyPr/>
          <a:lstStyle/>
          <a:p>
            <a:r>
              <a:rPr lang="es-ES_tradnl" altLang="es-MX"/>
              <a:t>Para comprender mejor el concepto de SI, debemos también conocer los elementos que los componen. Existe unanimidad en la bibliografía sobre SI en designar como componentes de un sistema a los siguientes:</a:t>
            </a:r>
          </a:p>
          <a:p>
            <a:r>
              <a:rPr lang="es-ES_tradnl" altLang="es-MX" b="1"/>
              <a:t>Los procedimientos y las prácticas habituales de trabajo</a:t>
            </a:r>
            <a:r>
              <a:rPr lang="es-ES_tradnl" altLang="es-MX"/>
              <a:t> que se siguen al ejecutar toda clase de actividades necesarias para el buen funcionamiento de la empresa. Los directivos y los técnicos de organización suelen marcar unas guías o procedimientos básicos para coordinar los distintos elementos de la compañía. Pero no todas las acciones pueden regularse so pena de hacer demasiado rígido (y, por lo tanto, poco eficaz) el trabajo. En las actividades no reguladas suelen existir, no obstante, prácticas habituales para llevar a cabo dichas acciones con una mínima eficacia. El SI existe porque debe dar un soporte a la gestión de información que hay que proporcionar en función de todas estas formas de trabajar.</a:t>
            </a:r>
          </a:p>
          <a:p>
            <a:r>
              <a:rPr lang="es-ES_tradnl" altLang="es-MX" b="1"/>
              <a:t>La información</a:t>
            </a:r>
            <a:r>
              <a:rPr lang="es-ES_tradnl" altLang="es-MX"/>
              <a:t>. Es el elemento fundamental del sistema y su razón de ser. Se debe adaptar a las personas que la manejan y al equipo disponible, según los procedimientos de trabajo que la empresa ha creado para que las actividades se realicen de forma eficaz.</a:t>
            </a:r>
          </a:p>
          <a:p>
            <a:r>
              <a:rPr lang="es-ES_tradnl" altLang="es-MX" b="1"/>
              <a:t>Las personas o usuarios</a:t>
            </a:r>
            <a:r>
              <a:rPr lang="es-ES_tradnl" altLang="es-MX"/>
              <a:t>. Se trata de individuos o unidades de la organización que introducen, manejan o usan la información para realizar sus actividades en función de los procedimientos de trabajo establecidos.</a:t>
            </a:r>
          </a:p>
          <a:p>
            <a:r>
              <a:rPr lang="es-ES_tradnl" altLang="es-MX" b="1"/>
              <a:t>El equipo de soporte</a:t>
            </a:r>
            <a:r>
              <a:rPr lang="es-ES_tradnl" altLang="es-MX"/>
              <a:t> para la comunicación, el procesamiento y el almacenamiento de información. Constituye la parte más visible del SI, su realidad física y tangible. Este sistema físico puede incluir elementos de los más variados niveles tecnológicos: papel, lápiz, máquina de escribir, archivadores, ordenadores, cintas magnéticas, etc.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996E903-2F57-4B4F-8934-54034BC28690}"/>
              </a:ext>
            </a:extLst>
          </p:cNvPr>
          <p:cNvSpPr>
            <a:spLocks noChangeArrowheads="1" noTextEdit="1"/>
          </p:cNvSpPr>
          <p:nvPr>
            <p:ph type="sldImg"/>
          </p:nvPr>
        </p:nvSpPr>
        <p:spPr>
          <a:xfrm>
            <a:off x="989013" y="735013"/>
            <a:ext cx="2395537" cy="1797050"/>
          </a:xfrm>
          <a:ln/>
        </p:spPr>
      </p:sp>
      <p:sp>
        <p:nvSpPr>
          <p:cNvPr id="135171" name="Rectangle 3">
            <a:extLst>
              <a:ext uri="{FF2B5EF4-FFF2-40B4-BE49-F238E27FC236}">
                <a16:creationId xmlns:a16="http://schemas.microsoft.com/office/drawing/2014/main" id="{3C791CD3-AE71-4D3B-AED1-CC659355A30B}"/>
              </a:ext>
            </a:extLst>
          </p:cNvPr>
          <p:cNvSpPr>
            <a:spLocks noGrp="1" noChangeArrowheads="1"/>
          </p:cNvSpPr>
          <p:nvPr>
            <p:ph type="body" idx="1"/>
          </p:nvPr>
        </p:nvSpPr>
        <p:spPr>
          <a:xfrm>
            <a:off x="889000" y="2532063"/>
            <a:ext cx="4889500" cy="6534150"/>
          </a:xfrm>
        </p:spPr>
        <p:txBody>
          <a:bodyPr/>
          <a:lstStyle/>
          <a:p>
            <a:r>
              <a:rPr lang="es-ES_tradnl" altLang="es-MX"/>
              <a:t>Aunque la estructura de los SI depende totalmente de la empresa u organización concreta a la que pertenezca, se puede identificar una base común que es bastante típica en la mayoría de las empresas. La estructura de casi todas las empresas se puede describir bastante bien mediante una pirámide en la que se puede distinguir una jerarquía de diversos niveles de actuación y gestión.</a:t>
            </a:r>
          </a:p>
          <a:p>
            <a:r>
              <a:rPr lang="es-ES_tradnl" altLang="es-MX"/>
              <a:t>La anchura de la pirámide indica la cantidad de personas que existen en cada nivel jerárquico. Arriba es más estrecha, ya que hay menos directivos que empleados.</a:t>
            </a:r>
          </a:p>
          <a:p>
            <a:pPr algn="just">
              <a:spcBef>
                <a:spcPts val="1200"/>
              </a:spcBef>
            </a:pPr>
            <a:r>
              <a:rPr lang="es-ES_tradnl" altLang="es-MX"/>
              <a:t>Estos sistemas se encuentran </a:t>
            </a:r>
            <a:r>
              <a:rPr lang="es-ES_tradnl" altLang="es-MX" b="1"/>
              <a:t>integrados</a:t>
            </a:r>
            <a:r>
              <a:rPr lang="es-ES_tradnl" altLang="es-MX"/>
              <a:t>, de manera que cada nivel utiliza la información generada por el nivel inmediatamente inferior. El hecho de que estén integrados evita también que se produzcan incompatibilidades entre los datos, o redundancias innecesarias.</a:t>
            </a:r>
          </a:p>
          <a:p>
            <a:pPr algn="just">
              <a:spcBef>
                <a:spcPts val="1200"/>
              </a:spcBef>
            </a:pPr>
            <a:r>
              <a:rPr lang="es-ES_tradnl" altLang="es-MX"/>
              <a:t>[En (Piattini et al. 96) cap. 2 se encuentran ejemplos de operaciones típicas en los niveles operativos, tácticos y estratégicos de dirección, en cuanto a los sistemas de </a:t>
            </a:r>
          </a:p>
          <a:p>
            <a:pPr algn="just">
              <a:lnSpc>
                <a:spcPct val="30000"/>
              </a:lnSpc>
              <a:spcBef>
                <a:spcPts val="1200"/>
              </a:spcBef>
            </a:pPr>
            <a:r>
              <a:rPr lang="es-ES_tradnl" altLang="es-MX"/>
              <a:t>	subsistema de recursos humanos</a:t>
            </a:r>
          </a:p>
          <a:p>
            <a:pPr algn="just">
              <a:lnSpc>
                <a:spcPct val="30000"/>
              </a:lnSpc>
              <a:spcBef>
                <a:spcPts val="1200"/>
              </a:spcBef>
            </a:pPr>
            <a:r>
              <a:rPr lang="es-ES_tradnl" altLang="es-MX"/>
              <a:t>	subsistema de gestión contable</a:t>
            </a:r>
          </a:p>
          <a:p>
            <a:pPr algn="just">
              <a:lnSpc>
                <a:spcPct val="30000"/>
              </a:lnSpc>
              <a:spcBef>
                <a:spcPts val="1200"/>
              </a:spcBef>
            </a:pPr>
            <a:r>
              <a:rPr lang="es-ES_tradnl" altLang="es-MX"/>
              <a:t>	subsistema de gestión comercial</a:t>
            </a:r>
          </a:p>
          <a:p>
            <a:pPr algn="just">
              <a:lnSpc>
                <a:spcPct val="30000"/>
              </a:lnSpc>
              <a:spcBef>
                <a:spcPts val="1200"/>
              </a:spcBef>
            </a:pPr>
            <a:r>
              <a:rPr lang="es-ES_tradnl" altLang="es-MX"/>
              <a:t>	subsistema de control de las existencias]</a:t>
            </a:r>
          </a:p>
          <a:p>
            <a:pPr algn="just">
              <a:lnSpc>
                <a:spcPct val="50000"/>
              </a:lnSpc>
              <a:spcBef>
                <a:spcPts val="1200"/>
              </a:spcBef>
            </a:pPr>
            <a:endParaRPr lang="es-ES_tradnl" altLang="es-MX"/>
          </a:p>
          <a:p>
            <a:pPr algn="just">
              <a:lnSpc>
                <a:spcPct val="50000"/>
              </a:lnSpc>
              <a:spcBef>
                <a:spcPts val="1200"/>
              </a:spcBef>
            </a:pPr>
            <a:r>
              <a:rPr lang="es-ES_tradnl" altLang="es-MX"/>
              <a:t>Un ejemplo de la pirámide: embotelladora de refrescos</a:t>
            </a:r>
          </a:p>
          <a:p>
            <a:pPr algn="just">
              <a:lnSpc>
                <a:spcPct val="50000"/>
              </a:lnSpc>
              <a:spcBef>
                <a:spcPts val="1200"/>
              </a:spcBef>
            </a:pPr>
            <a:r>
              <a:rPr lang="es-ES_tradnl" altLang="es-MX" b="1"/>
              <a:t>Transacciones</a:t>
            </a:r>
            <a:r>
              <a:rPr lang="es-ES_tradnl" altLang="es-MX"/>
              <a:t>: compra de etiquetas (factura, pagos)</a:t>
            </a:r>
          </a:p>
          <a:p>
            <a:pPr algn="just">
              <a:lnSpc>
                <a:spcPct val="50000"/>
              </a:lnSpc>
              <a:spcBef>
                <a:spcPts val="1200"/>
              </a:spcBef>
            </a:pPr>
            <a:r>
              <a:rPr lang="es-ES_tradnl" altLang="es-MX" b="1"/>
              <a:t>Operativa</a:t>
            </a:r>
            <a:r>
              <a:rPr lang="es-ES_tradnl" altLang="es-MX"/>
              <a:t>: reaprovisionamiento de etiquetas</a:t>
            </a:r>
          </a:p>
          <a:p>
            <a:pPr algn="just">
              <a:lnSpc>
                <a:spcPct val="90000"/>
              </a:lnSpc>
              <a:spcBef>
                <a:spcPts val="1200"/>
              </a:spcBef>
            </a:pPr>
            <a:r>
              <a:rPr lang="es-ES_tradnl" altLang="es-MX" b="1"/>
              <a:t>Táctica</a:t>
            </a:r>
            <a:r>
              <a:rPr lang="es-ES_tradnl" altLang="es-MX"/>
              <a:t>: buscar mejores condiciones (proveedores) para las etiquetas de los productos (en particular, de los más vendidos)</a:t>
            </a:r>
          </a:p>
          <a:p>
            <a:pPr algn="just">
              <a:lnSpc>
                <a:spcPct val="70000"/>
              </a:lnSpc>
              <a:spcBef>
                <a:spcPts val="1200"/>
              </a:spcBef>
            </a:pPr>
            <a:r>
              <a:rPr lang="es-ES_tradnl" altLang="es-MX" b="1"/>
              <a:t>Estratégica</a:t>
            </a:r>
            <a:r>
              <a:rPr lang="es-ES_tradnl" altLang="es-MX"/>
              <a:t>: cambiar de etiquetas en papel a etiquetas de plástico???</a:t>
            </a:r>
          </a:p>
          <a:p>
            <a:pPr algn="just">
              <a:lnSpc>
                <a:spcPct val="70000"/>
              </a:lnSpc>
              <a:spcBef>
                <a:spcPts val="1200"/>
              </a:spcBef>
            </a:pPr>
            <a:endParaRPr lang="es-ES_tradnl" altLang="es-MX"/>
          </a:p>
          <a:p>
            <a:pPr algn="just">
              <a:spcBef>
                <a:spcPts val="1200"/>
              </a:spcBef>
            </a:pPr>
            <a:endParaRPr lang="es-ES_tradnl" altLang="es-MX"/>
          </a:p>
          <a:p>
            <a:pPr algn="just">
              <a:spcBef>
                <a:spcPts val="1200"/>
              </a:spcBef>
            </a:pPr>
            <a:endParaRPr lang="es-ES_tradnl" altLang="es-MX"/>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ECD4B3DF-A46B-426E-8B36-2F67DC984551}"/>
              </a:ext>
            </a:extLst>
          </p:cNvPr>
          <p:cNvSpPr>
            <a:spLocks noChangeArrowheads="1" noTextEdit="1"/>
          </p:cNvSpPr>
          <p:nvPr>
            <p:ph type="sldImg"/>
          </p:nvPr>
        </p:nvSpPr>
        <p:spPr>
          <a:ln/>
        </p:spPr>
      </p:sp>
      <p:sp>
        <p:nvSpPr>
          <p:cNvPr id="215043" name="Rectangle 3">
            <a:extLst>
              <a:ext uri="{FF2B5EF4-FFF2-40B4-BE49-F238E27FC236}">
                <a16:creationId xmlns:a16="http://schemas.microsoft.com/office/drawing/2014/main" id="{2EEF9E70-8FD3-4721-890B-8E72CE81418C}"/>
              </a:ext>
            </a:extLst>
          </p:cNvPr>
          <p:cNvSpPr>
            <a:spLocks noGrp="1" noChangeArrowheads="1"/>
          </p:cNvSpPr>
          <p:nvPr>
            <p:ph type="body" idx="1"/>
          </p:nvPr>
        </p:nvSpPr>
        <p:spPr/>
        <p:txBody>
          <a:bodyPr/>
          <a:lstStyle/>
          <a:p>
            <a:pPr marL="228600" indent="-228600" algn="just"/>
            <a:r>
              <a:rPr lang="es-ES_tradnl" altLang="es-MX">
                <a:cs typeface="Times New Roman" panose="02020603050405020304" pitchFamily="18" charset="0"/>
              </a:rPr>
              <a:t>La Teoría General de Sistemas es el antecedente conceptual en el que se apoya la teoría sobre los sistemas de información a los que la ingeniería del software intenta aportar soluciones.</a:t>
            </a:r>
            <a:endParaRPr lang="es-ES" altLang="es-MX">
              <a:cs typeface="Times New Roman" panose="02020603050405020304" pitchFamily="18" charset="0"/>
            </a:endParaRPr>
          </a:p>
          <a:p>
            <a:pPr marL="228600" indent="-228600" algn="just"/>
            <a:r>
              <a:rPr lang="es-ES_tradnl" altLang="es-MX">
                <a:cs typeface="Times New Roman" panose="02020603050405020304" pitchFamily="18" charset="0"/>
              </a:rPr>
              <a:t> En el marco de la Teoría General de Sistemas, el análisis de sistemas tiene como objetivo general la comprensión de los sistemas complejos para abordar su modificación de forma que se mejore el funcionamiento interno para hacerlo más eficiente, para modificar sus objetivos, etc. Las modificaciones pueden consistir en el desarrollo de un subsistema nuevo, en la agregación de nuevos componentes, en la incorporación de nuevas transformaciones, etc. En general, el análisis de sistemas (</a:t>
            </a:r>
            <a:r>
              <a:rPr lang="es-ES_tradnl" altLang="es-MX" i="1">
                <a:cs typeface="Times New Roman" panose="02020603050405020304" pitchFamily="18" charset="0"/>
              </a:rPr>
              <a:t>enfoque sistémico </a:t>
            </a:r>
            <a:r>
              <a:rPr lang="es-ES_tradnl" altLang="es-MX">
                <a:cs typeface="Times New Roman" panose="02020603050405020304" pitchFamily="18" charset="0"/>
              </a:rPr>
              <a:t>u</a:t>
            </a:r>
            <a:r>
              <a:rPr lang="es-ES_tradnl" altLang="es-MX" i="1">
                <a:cs typeface="Times New Roman" panose="02020603050405020304" pitchFamily="18" charset="0"/>
              </a:rPr>
              <a:t> holístico</a:t>
            </a:r>
            <a:r>
              <a:rPr lang="es-ES_tradnl" altLang="es-MX">
                <a:cs typeface="Times New Roman" panose="02020603050405020304" pitchFamily="18" charset="0"/>
              </a:rPr>
              <a:t>) establece los siguientes pasos a seguir:</a:t>
            </a:r>
            <a:endParaRPr lang="es-ES" altLang="es-MX">
              <a:cs typeface="Times New Roman" panose="02020603050405020304" pitchFamily="18" charset="0"/>
            </a:endParaRPr>
          </a:p>
          <a:p>
            <a:pPr marL="228600" indent="-228600" algn="just"/>
            <a:r>
              <a:rPr lang="es-ES_tradnl" altLang="es-MX">
                <a:cs typeface="Times New Roman" panose="02020603050405020304" pitchFamily="18" charset="0"/>
              </a:rPr>
              <a:t> </a:t>
            </a:r>
          </a:p>
          <a:p>
            <a:pPr marL="228600" indent="-228600">
              <a:buFontTx/>
              <a:buAutoNum type="arabicPeriod"/>
            </a:pPr>
            <a:r>
              <a:rPr lang="es-ES_tradnl" altLang="es-MX" i="1"/>
              <a:t>Definición del problema</a:t>
            </a:r>
            <a:r>
              <a:rPr lang="es-ES_tradnl" altLang="es-MX"/>
              <a:t>. En este paso se identifican los elementos de insatisfacción, los posibles cambios en las entradas y/o salidas al sistema y los objetivos del análisis del sistema.</a:t>
            </a:r>
            <a:endParaRPr lang="es-ES" altLang="es-MX"/>
          </a:p>
          <a:p>
            <a:pPr marL="228600" indent="-228600">
              <a:buFontTx/>
              <a:buAutoNum type="arabicPeriod"/>
            </a:pPr>
            <a:r>
              <a:rPr lang="es-ES_tradnl" altLang="es-MX" i="1"/>
              <a:t>Comprensión y definición del sistema</a:t>
            </a:r>
            <a:r>
              <a:rPr lang="es-ES_tradnl" altLang="es-MX"/>
              <a:t>. En este paso se identifica y descompone el sistema jerárquicamente en sus partes constituyentes o subsistemas junto con las relaciones existentes entre los mismos.</a:t>
            </a:r>
            <a:endParaRPr lang="es-ES" altLang="es-MX"/>
          </a:p>
          <a:p>
            <a:pPr marL="228600" indent="-228600">
              <a:buFontTx/>
              <a:buAutoNum type="arabicPeriod"/>
            </a:pPr>
            <a:r>
              <a:rPr lang="es-ES_tradnl" altLang="es-MX" i="1"/>
              <a:t>Elaboración de alternativas</a:t>
            </a:r>
            <a:r>
              <a:rPr lang="es-ES_tradnl" altLang="es-MX"/>
              <a:t>. En este paso se estudian las diferentes alternativas existentes para la modificación y mejora del sistema, atendiendo a los costes y perspectivas de realización.</a:t>
            </a:r>
            <a:endParaRPr lang="es-ES" altLang="es-MX"/>
          </a:p>
          <a:p>
            <a:pPr marL="228600" indent="-228600">
              <a:buFontTx/>
              <a:buAutoNum type="arabicPeriod"/>
            </a:pPr>
            <a:r>
              <a:rPr lang="es-ES_tradnl" altLang="es-MX" i="1"/>
              <a:t>Elección de una de las alternativas definidas en el paso anterior</a:t>
            </a:r>
            <a:r>
              <a:rPr lang="es-ES_tradnl" altLang="es-MX"/>
              <a:t>.</a:t>
            </a:r>
            <a:endParaRPr lang="es-ES" altLang="es-MX"/>
          </a:p>
          <a:p>
            <a:pPr marL="228600" indent="-228600">
              <a:buFontTx/>
              <a:buAutoNum type="arabicPeriod"/>
            </a:pPr>
            <a:r>
              <a:rPr lang="es-ES_tradnl" altLang="es-MX" i="1"/>
              <a:t>Puesta en práctica de la solución elegida.</a:t>
            </a:r>
            <a:endParaRPr lang="es-ES" altLang="es-MX"/>
          </a:p>
          <a:p>
            <a:pPr marL="228600" indent="-228600">
              <a:buFontTx/>
              <a:buAutoNum type="arabicPeriod"/>
            </a:pPr>
            <a:r>
              <a:rPr lang="es-ES_tradnl" altLang="es-MX" i="1"/>
              <a:t>Evaluación del impacto de los cambios introducidos en el sistema</a:t>
            </a:r>
            <a:r>
              <a:rPr lang="es-ES_tradnl" altLang="es-MX"/>
              <a:t>.</a:t>
            </a:r>
            <a:endParaRPr lang="es-ES" altLang="es-MX"/>
          </a:p>
          <a:p>
            <a:pPr marL="228600" indent="-228600" algn="just"/>
            <a:r>
              <a:rPr lang="es-ES_tradnl" altLang="es-MX">
                <a:cs typeface="Times New Roman" panose="02020603050405020304" pitchFamily="18" charset="0"/>
              </a:rPr>
              <a:t> </a:t>
            </a:r>
            <a:endParaRPr lang="es-ES" altLang="es-MX">
              <a:cs typeface="Times New Roman" panose="02020603050405020304" pitchFamily="18" charset="0"/>
            </a:endParaRPr>
          </a:p>
          <a:p>
            <a:pPr marL="228600" indent="-228600" algn="just"/>
            <a:r>
              <a:rPr lang="es-ES_tradnl" altLang="es-MX">
                <a:cs typeface="Times New Roman" panose="02020603050405020304" pitchFamily="18" charset="0"/>
              </a:rPr>
              <a:t>Muchas de las técnicas y métodos actuales de ingeniería del software intentan dar respuesta a estas cuestiones, y siguen una estructura similar a la anterior (por ejemplo, lo veremos al estudiar Métrica 3).</a:t>
            </a:r>
            <a:endParaRPr lang="es-ES" altLang="es-MX">
              <a:cs typeface="Times New Roman" panose="02020603050405020304" pitchFamily="18" charset="0"/>
            </a:endParaRPr>
          </a:p>
          <a:p>
            <a:pPr marL="228600" indent="-228600"/>
            <a:endParaRPr lang="es-ES" altLang="es-MX"/>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FEB1B61D-239C-4798-AB92-27FC0005A6E5}"/>
              </a:ext>
            </a:extLst>
          </p:cNvPr>
          <p:cNvSpPr>
            <a:spLocks noChangeArrowheads="1" noTextEdit="1"/>
          </p:cNvSpPr>
          <p:nvPr>
            <p:ph type="sldImg"/>
          </p:nvPr>
        </p:nvSpPr>
        <p:spPr>
          <a:xfrm>
            <a:off x="884238" y="735013"/>
            <a:ext cx="4899025" cy="3675062"/>
          </a:xfrm>
          <a:ln/>
        </p:spPr>
      </p:sp>
      <p:sp>
        <p:nvSpPr>
          <p:cNvPr id="179203" name="Rectangle 3">
            <a:extLst>
              <a:ext uri="{FF2B5EF4-FFF2-40B4-BE49-F238E27FC236}">
                <a16:creationId xmlns:a16="http://schemas.microsoft.com/office/drawing/2014/main" id="{756B2D47-04C3-46A3-BC36-E8C4D7845210}"/>
              </a:ext>
            </a:extLst>
          </p:cNvPr>
          <p:cNvSpPr>
            <a:spLocks noGrp="1" noChangeArrowheads="1"/>
          </p:cNvSpPr>
          <p:nvPr>
            <p:ph type="body" idx="1"/>
          </p:nvPr>
        </p:nvSpPr>
        <p:spPr>
          <a:xfrm>
            <a:off x="666750" y="4656138"/>
            <a:ext cx="5334000" cy="4410075"/>
          </a:xfrm>
        </p:spPr>
        <p:txBody>
          <a:bodyPr/>
          <a:lstStyle/>
          <a:p>
            <a:endParaRPr lang="es-ES" altLang="es-MX"/>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38EF3F1B-E12D-42F6-9824-15E41420024E}"/>
              </a:ext>
            </a:extLst>
          </p:cNvPr>
          <p:cNvSpPr>
            <a:spLocks noChangeArrowheads="1" noTextEdit="1"/>
          </p:cNvSpPr>
          <p:nvPr>
            <p:ph type="sldImg"/>
          </p:nvPr>
        </p:nvSpPr>
        <p:spPr>
          <a:xfrm>
            <a:off x="884238" y="735013"/>
            <a:ext cx="4899025" cy="3675062"/>
          </a:xfrm>
          <a:ln/>
        </p:spPr>
      </p:sp>
      <p:sp>
        <p:nvSpPr>
          <p:cNvPr id="181251" name="Rectangle 3">
            <a:extLst>
              <a:ext uri="{FF2B5EF4-FFF2-40B4-BE49-F238E27FC236}">
                <a16:creationId xmlns:a16="http://schemas.microsoft.com/office/drawing/2014/main" id="{98BDC5F9-FE29-4665-9BBA-1B367F6D53E4}"/>
              </a:ext>
            </a:extLst>
          </p:cNvPr>
          <p:cNvSpPr>
            <a:spLocks noGrp="1" noChangeArrowheads="1"/>
          </p:cNvSpPr>
          <p:nvPr>
            <p:ph type="body" idx="1"/>
          </p:nvPr>
        </p:nvSpPr>
        <p:spPr>
          <a:xfrm>
            <a:off x="666750" y="4656138"/>
            <a:ext cx="5334000" cy="4410075"/>
          </a:xfrm>
        </p:spPr>
        <p:txBody>
          <a:bodyPr/>
          <a:lstStyle/>
          <a:p>
            <a:endParaRPr lang="es-ES" altLang="es-MX"/>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65009C09-1E57-4A91-B17B-7B545035B102}"/>
              </a:ext>
            </a:extLst>
          </p:cNvPr>
          <p:cNvSpPr>
            <a:spLocks noChangeArrowheads="1" noTextEdit="1"/>
          </p:cNvSpPr>
          <p:nvPr>
            <p:ph type="sldImg"/>
          </p:nvPr>
        </p:nvSpPr>
        <p:spPr>
          <a:xfrm>
            <a:off x="884238" y="735013"/>
            <a:ext cx="4899025" cy="3675062"/>
          </a:xfrm>
          <a:ln/>
        </p:spPr>
      </p:sp>
      <p:sp>
        <p:nvSpPr>
          <p:cNvPr id="183299" name="Rectangle 3">
            <a:extLst>
              <a:ext uri="{FF2B5EF4-FFF2-40B4-BE49-F238E27FC236}">
                <a16:creationId xmlns:a16="http://schemas.microsoft.com/office/drawing/2014/main" id="{3A1CBCD8-2655-46D1-9C95-96FF572250E4}"/>
              </a:ext>
            </a:extLst>
          </p:cNvPr>
          <p:cNvSpPr>
            <a:spLocks noGrp="1" noChangeArrowheads="1"/>
          </p:cNvSpPr>
          <p:nvPr>
            <p:ph type="body" idx="1"/>
          </p:nvPr>
        </p:nvSpPr>
        <p:spPr>
          <a:xfrm>
            <a:off x="666750" y="4656138"/>
            <a:ext cx="5334000" cy="4410075"/>
          </a:xfrm>
        </p:spPr>
        <p:txBody>
          <a:bodyPr/>
          <a:lstStyle/>
          <a:p>
            <a:endParaRPr lang="es-ES" altLang="es-MX"/>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801052" y="5410202"/>
            <a:ext cx="2057400" cy="365125"/>
          </a:xfrm>
        </p:spPr>
        <p:txBody>
          <a:bodyPr/>
          <a:lstStyle/>
          <a:p>
            <a:endParaRPr lang="es-ES" altLang="es-MX"/>
          </a:p>
        </p:txBody>
      </p:sp>
      <p:sp>
        <p:nvSpPr>
          <p:cNvPr id="5" name="Footer Placeholder 4"/>
          <p:cNvSpPr>
            <a:spLocks noGrp="1"/>
          </p:cNvSpPr>
          <p:nvPr>
            <p:ph type="ftr" sz="quarter" idx="11"/>
          </p:nvPr>
        </p:nvSpPr>
        <p:spPr>
          <a:xfrm>
            <a:off x="1900237" y="5410202"/>
            <a:ext cx="3843665" cy="365125"/>
          </a:xfrm>
        </p:spPr>
        <p:txBody>
          <a:bodyPr/>
          <a:lstStyle/>
          <a:p>
            <a:r>
              <a:rPr lang="es-ES" altLang="es-MX"/>
              <a:t>Introducción a la Ingeniería del Software</a:t>
            </a:r>
          </a:p>
        </p:txBody>
      </p:sp>
      <p:sp>
        <p:nvSpPr>
          <p:cNvPr id="6" name="Slide Number Placeholder 5"/>
          <p:cNvSpPr>
            <a:spLocks noGrp="1"/>
          </p:cNvSpPr>
          <p:nvPr>
            <p:ph type="sldNum" sz="quarter" idx="12"/>
          </p:nvPr>
        </p:nvSpPr>
        <p:spPr>
          <a:xfrm>
            <a:off x="7915603" y="5410200"/>
            <a:ext cx="578317" cy="365125"/>
          </a:xfrm>
        </p:spPr>
        <p:txBody>
          <a:bodyPr/>
          <a:lstStyle/>
          <a:p>
            <a:fld id="{1B3B1F56-B881-40F4-86E1-5D2C8342E236}" type="slidenum">
              <a:rPr lang="es-ES" altLang="es-MX" smtClean="0"/>
              <a:pPr/>
              <a:t>‹Nº›</a:t>
            </a:fld>
            <a:endParaRPr lang="es-ES" altLang="es-MX"/>
          </a:p>
        </p:txBody>
      </p:sp>
    </p:spTree>
    <p:extLst>
      <p:ext uri="{BB962C8B-B14F-4D97-AF65-F5344CB8AC3E}">
        <p14:creationId xmlns:p14="http://schemas.microsoft.com/office/powerpoint/2010/main" val="3416870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s-ES"/>
              <a:t>Haga clic para modificar el estilo de título del patrón</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9" name="Date Placeholder 3"/>
          <p:cNvSpPr>
            <a:spLocks noGrp="1"/>
          </p:cNvSpPr>
          <p:nvPr>
            <p:ph type="dt" sz="half" idx="10"/>
          </p:nvPr>
        </p:nvSpPr>
        <p:spPr>
          <a:xfrm>
            <a:off x="5592691" y="5883277"/>
            <a:ext cx="2057400" cy="365125"/>
          </a:xfrm>
        </p:spPr>
        <p:txBody>
          <a:bodyPr/>
          <a:lstStyle/>
          <a:p>
            <a:endParaRPr lang="es-ES" altLang="es-MX"/>
          </a:p>
        </p:txBody>
      </p:sp>
      <p:sp>
        <p:nvSpPr>
          <p:cNvPr id="50" name="Footer Placeholder 4"/>
          <p:cNvSpPr>
            <a:spLocks noGrp="1"/>
          </p:cNvSpPr>
          <p:nvPr>
            <p:ph type="ftr" sz="quarter" idx="11"/>
          </p:nvPr>
        </p:nvSpPr>
        <p:spPr>
          <a:xfrm>
            <a:off x="856059" y="5883276"/>
            <a:ext cx="4679482" cy="365125"/>
          </a:xfrm>
        </p:spPr>
        <p:txBody>
          <a:bodyPr/>
          <a:lstStyle/>
          <a:p>
            <a:r>
              <a:rPr lang="es-ES" altLang="es-MX"/>
              <a:t>Introducción a la Ingeniería del Software</a:t>
            </a:r>
          </a:p>
        </p:txBody>
      </p:sp>
      <p:sp>
        <p:nvSpPr>
          <p:cNvPr id="51" name="Slide Number Placeholder 5"/>
          <p:cNvSpPr>
            <a:spLocks noGrp="1"/>
          </p:cNvSpPr>
          <p:nvPr>
            <p:ph type="sldNum" sz="quarter" idx="12"/>
          </p:nvPr>
        </p:nvSpPr>
        <p:spPr>
          <a:xfrm>
            <a:off x="7707241" y="5883275"/>
            <a:ext cx="578317" cy="365125"/>
          </a:xfrm>
        </p:spPr>
        <p:txBody>
          <a:bodyPr/>
          <a:lstStyle/>
          <a:p>
            <a:fld id="{569EAA56-6586-45DD-A5BF-4E4CEADFE4B4}" type="slidenum">
              <a:rPr lang="es-ES" altLang="es-MX" smtClean="0"/>
              <a:pPr/>
              <a:t>‹Nº›</a:t>
            </a:fld>
            <a:endParaRPr lang="es-ES" altLang="es-MX"/>
          </a:p>
        </p:txBody>
      </p:sp>
    </p:spTree>
    <p:extLst>
      <p:ext uri="{BB962C8B-B14F-4D97-AF65-F5344CB8AC3E}">
        <p14:creationId xmlns:p14="http://schemas.microsoft.com/office/powerpoint/2010/main" val="26187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endParaRPr lang="es-ES" altLang="es-MX"/>
          </a:p>
        </p:txBody>
      </p:sp>
      <p:sp>
        <p:nvSpPr>
          <p:cNvPr id="5" name="Footer Placeholder 4"/>
          <p:cNvSpPr>
            <a:spLocks noGrp="1"/>
          </p:cNvSpPr>
          <p:nvPr>
            <p:ph type="ftr" sz="quarter" idx="11"/>
          </p:nvPr>
        </p:nvSpPr>
        <p:spPr/>
        <p:txBody>
          <a:bodyPr/>
          <a:lstStyle/>
          <a:p>
            <a:r>
              <a:rPr lang="es-ES" altLang="es-MX"/>
              <a:t>Introducción a la Ingeniería del Software</a:t>
            </a:r>
          </a:p>
        </p:txBody>
      </p:sp>
      <p:sp>
        <p:nvSpPr>
          <p:cNvPr id="6" name="Slide Number Placeholder 5"/>
          <p:cNvSpPr>
            <a:spLocks noGrp="1"/>
          </p:cNvSpPr>
          <p:nvPr>
            <p:ph type="sldNum" sz="quarter" idx="12"/>
          </p:nvPr>
        </p:nvSpPr>
        <p:spPr/>
        <p:txBody>
          <a:bodyPr/>
          <a:lstStyle/>
          <a:p>
            <a:fld id="{67AFCD59-ED9C-4AE2-AC7F-5C49EE866A4A}" type="slidenum">
              <a:rPr lang="es-ES" altLang="es-MX" smtClean="0"/>
              <a:pPr/>
              <a:t>‹Nº›</a:t>
            </a:fld>
            <a:endParaRPr lang="es-ES" altLang="es-MX"/>
          </a:p>
        </p:txBody>
      </p:sp>
    </p:spTree>
    <p:extLst>
      <p:ext uri="{BB962C8B-B14F-4D97-AF65-F5344CB8AC3E}">
        <p14:creationId xmlns:p14="http://schemas.microsoft.com/office/powerpoint/2010/main" val="1051481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84A616EE-5905-4CB9-96BB-0ADB95E24592}" type="slidenum">
              <a:rPr lang="es-ES" altLang="es-MX" smtClean="0"/>
              <a:pPr/>
              <a:t>‹Nº›</a:t>
            </a:fld>
            <a:endParaRPr lang="es-ES" altLang="es-MX"/>
          </a:p>
        </p:txBody>
      </p:sp>
    </p:spTree>
    <p:extLst>
      <p:ext uri="{BB962C8B-B14F-4D97-AF65-F5344CB8AC3E}">
        <p14:creationId xmlns:p14="http://schemas.microsoft.com/office/powerpoint/2010/main" val="354054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856058" y="3073398"/>
            <a:ext cx="3658793" cy="271780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3073398"/>
            <a:ext cx="3656408" cy="271780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ltLang="es-MX"/>
          </a:p>
        </p:txBody>
      </p:sp>
      <p:sp>
        <p:nvSpPr>
          <p:cNvPr id="8" name="Footer Placeholder 7"/>
          <p:cNvSpPr>
            <a:spLocks noGrp="1"/>
          </p:cNvSpPr>
          <p:nvPr>
            <p:ph type="ftr" sz="quarter" idx="11"/>
          </p:nvPr>
        </p:nvSpPr>
        <p:spPr/>
        <p:txBody>
          <a:bodyPr/>
          <a:lstStyle/>
          <a:p>
            <a:r>
              <a:rPr lang="es-ES" altLang="es-MX"/>
              <a:t>Introducción a la Ingeniería del Software</a:t>
            </a:r>
          </a:p>
        </p:txBody>
      </p:sp>
      <p:sp>
        <p:nvSpPr>
          <p:cNvPr id="9" name="Slide Number Placeholder 8"/>
          <p:cNvSpPr>
            <a:spLocks noGrp="1"/>
          </p:cNvSpPr>
          <p:nvPr>
            <p:ph type="sldNum" sz="quarter" idx="12"/>
          </p:nvPr>
        </p:nvSpPr>
        <p:spPr/>
        <p:txBody>
          <a:bodyPr/>
          <a:lstStyle/>
          <a:p>
            <a:fld id="{BB7D50BD-F47A-4539-9394-15D92275C1A2}" type="slidenum">
              <a:rPr lang="es-ES" altLang="es-MX" smtClean="0"/>
              <a:pPr/>
              <a:t>‹Nº›</a:t>
            </a:fld>
            <a:endParaRPr lang="es-ES" altLang="es-MX"/>
          </a:p>
        </p:txBody>
      </p:sp>
    </p:spTree>
    <p:extLst>
      <p:ext uri="{BB962C8B-B14F-4D97-AF65-F5344CB8AC3E}">
        <p14:creationId xmlns:p14="http://schemas.microsoft.com/office/powerpoint/2010/main" val="3294722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endParaRPr lang="es-ES" altLang="es-MX"/>
          </a:p>
        </p:txBody>
      </p:sp>
      <p:sp>
        <p:nvSpPr>
          <p:cNvPr id="4" name="Footer Placeholder 3"/>
          <p:cNvSpPr>
            <a:spLocks noGrp="1"/>
          </p:cNvSpPr>
          <p:nvPr>
            <p:ph type="ftr" sz="quarter" idx="11"/>
          </p:nvPr>
        </p:nvSpPr>
        <p:spPr/>
        <p:txBody>
          <a:bodyPr/>
          <a:lstStyle/>
          <a:p>
            <a:r>
              <a:rPr lang="es-ES" altLang="es-MX"/>
              <a:t>Introducción a la Ingeniería del Software</a:t>
            </a:r>
          </a:p>
        </p:txBody>
      </p:sp>
      <p:sp>
        <p:nvSpPr>
          <p:cNvPr id="5" name="Slide Number Placeholder 4"/>
          <p:cNvSpPr>
            <a:spLocks noGrp="1"/>
          </p:cNvSpPr>
          <p:nvPr>
            <p:ph type="sldNum" sz="quarter" idx="12"/>
          </p:nvPr>
        </p:nvSpPr>
        <p:spPr/>
        <p:txBody>
          <a:bodyPr/>
          <a:lstStyle/>
          <a:p>
            <a:fld id="{A78ADFA4-70DF-4B1F-888D-531435D91A8E}" type="slidenum">
              <a:rPr lang="es-ES" altLang="es-MX" smtClean="0"/>
              <a:pPr/>
              <a:t>‹Nº›</a:t>
            </a:fld>
            <a:endParaRPr lang="es-ES" altLang="es-MX"/>
          </a:p>
        </p:txBody>
      </p:sp>
    </p:spTree>
    <p:extLst>
      <p:ext uri="{BB962C8B-B14F-4D97-AF65-F5344CB8AC3E}">
        <p14:creationId xmlns:p14="http://schemas.microsoft.com/office/powerpoint/2010/main" val="4256419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s-ES" altLang="es-MX"/>
          </a:p>
        </p:txBody>
      </p:sp>
      <p:sp>
        <p:nvSpPr>
          <p:cNvPr id="3" name="Footer Placeholder 2"/>
          <p:cNvSpPr>
            <a:spLocks noGrp="1"/>
          </p:cNvSpPr>
          <p:nvPr>
            <p:ph type="ftr" sz="quarter" idx="11"/>
          </p:nvPr>
        </p:nvSpPr>
        <p:spPr/>
        <p:txBody>
          <a:bodyPr/>
          <a:lstStyle/>
          <a:p>
            <a:r>
              <a:rPr lang="es-ES" altLang="es-MX"/>
              <a:t>Introducción a la Ingeniería del Software</a:t>
            </a:r>
          </a:p>
        </p:txBody>
      </p:sp>
      <p:sp>
        <p:nvSpPr>
          <p:cNvPr id="4" name="Slide Number Placeholder 3"/>
          <p:cNvSpPr>
            <a:spLocks noGrp="1"/>
          </p:cNvSpPr>
          <p:nvPr>
            <p:ph type="sldNum" sz="quarter" idx="12"/>
          </p:nvPr>
        </p:nvSpPr>
        <p:spPr/>
        <p:txBody>
          <a:bodyPr/>
          <a:lstStyle/>
          <a:p>
            <a:fld id="{DDBE7686-2379-460E-8C13-D3139907B5E2}" type="slidenum">
              <a:rPr lang="es-ES" altLang="es-MX" smtClean="0"/>
              <a:pPr/>
              <a:t>‹Nº›</a:t>
            </a:fld>
            <a:endParaRPr lang="es-ES" altLang="es-MX"/>
          </a:p>
        </p:txBody>
      </p:sp>
    </p:spTree>
    <p:extLst>
      <p:ext uri="{BB962C8B-B14F-4D97-AF65-F5344CB8AC3E}">
        <p14:creationId xmlns:p14="http://schemas.microsoft.com/office/powerpoint/2010/main" val="82045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6257E008-A5BA-4483-B7F1-EEEE43ED0007}" type="slidenum">
              <a:rPr lang="es-ES" altLang="es-MX" smtClean="0"/>
              <a:pPr/>
              <a:t>‹Nº›</a:t>
            </a:fld>
            <a:endParaRPr lang="es-ES" altLang="es-MX"/>
          </a:p>
        </p:txBody>
      </p:sp>
    </p:spTree>
    <p:extLst>
      <p:ext uri="{BB962C8B-B14F-4D97-AF65-F5344CB8AC3E}">
        <p14:creationId xmlns:p14="http://schemas.microsoft.com/office/powerpoint/2010/main" val="3845237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s-ES"/>
              <a:t>Haga clic en el icono para agregar una imagen</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DBBEB3CF-9AAA-4624-8E6F-77F1489E04E0}" type="slidenum">
              <a:rPr lang="es-ES" altLang="es-MX" smtClean="0"/>
              <a:pPr/>
              <a:t>‹Nº›</a:t>
            </a:fld>
            <a:endParaRPr lang="es-ES" altLang="es-MX"/>
          </a:p>
        </p:txBody>
      </p:sp>
    </p:spTree>
    <p:extLst>
      <p:ext uri="{BB962C8B-B14F-4D97-AF65-F5344CB8AC3E}">
        <p14:creationId xmlns:p14="http://schemas.microsoft.com/office/powerpoint/2010/main" val="4095142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a:t>Haga clic en el icono para agregar una imagen</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5EDFB025-B027-47EB-8FF8-8C37960C27E0}" type="slidenum">
              <a:rPr lang="es-ES" altLang="es-MX" smtClean="0"/>
              <a:pPr/>
              <a:t>‹Nº›</a:t>
            </a:fld>
            <a:endParaRPr lang="es-ES" altLang="es-MX"/>
          </a:p>
        </p:txBody>
      </p:sp>
    </p:spTree>
    <p:extLst>
      <p:ext uri="{BB962C8B-B14F-4D97-AF65-F5344CB8AC3E}">
        <p14:creationId xmlns:p14="http://schemas.microsoft.com/office/powerpoint/2010/main" val="34466495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5EDFB025-B027-47EB-8FF8-8C37960C27E0}" type="slidenum">
              <a:rPr lang="es-ES" altLang="es-MX" smtClean="0"/>
              <a:pPr/>
              <a:t>‹Nº›</a:t>
            </a:fld>
            <a:endParaRPr lang="es-ES" altLang="es-MX"/>
          </a:p>
        </p:txBody>
      </p:sp>
    </p:spTree>
    <p:extLst>
      <p:ext uri="{BB962C8B-B14F-4D97-AF65-F5344CB8AC3E}">
        <p14:creationId xmlns:p14="http://schemas.microsoft.com/office/powerpoint/2010/main" val="243389702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5EDFB025-B027-47EB-8FF8-8C37960C27E0}" type="slidenum">
              <a:rPr lang="es-ES" altLang="es-MX" smtClean="0"/>
              <a:pPr/>
              <a:t>‹Nº›</a:t>
            </a:fld>
            <a:endParaRPr lang="es-ES" altLang="es-MX"/>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05374499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endParaRPr lang="es-ES" altLang="es-MX"/>
          </a:p>
        </p:txBody>
      </p:sp>
      <p:sp>
        <p:nvSpPr>
          <p:cNvPr id="6" name="Footer Placeholder 5"/>
          <p:cNvSpPr>
            <a:spLocks noGrp="1"/>
          </p:cNvSpPr>
          <p:nvPr>
            <p:ph type="ftr" sz="quarter" idx="11"/>
          </p:nvPr>
        </p:nvSpPr>
        <p:spPr/>
        <p:txBody>
          <a:bodyPr/>
          <a:lstStyle/>
          <a:p>
            <a:r>
              <a:rPr lang="es-ES" altLang="es-MX"/>
              <a:t>Introducción a la Ingeniería del Software</a:t>
            </a:r>
          </a:p>
        </p:txBody>
      </p:sp>
      <p:sp>
        <p:nvSpPr>
          <p:cNvPr id="7" name="Slide Number Placeholder 6"/>
          <p:cNvSpPr>
            <a:spLocks noGrp="1"/>
          </p:cNvSpPr>
          <p:nvPr>
            <p:ph type="sldNum" sz="quarter" idx="12"/>
          </p:nvPr>
        </p:nvSpPr>
        <p:spPr/>
        <p:txBody>
          <a:bodyPr/>
          <a:lstStyle/>
          <a:p>
            <a:fld id="{5EDFB025-B027-47EB-8FF8-8C37960C27E0}" type="slidenum">
              <a:rPr lang="es-ES" altLang="es-MX" smtClean="0"/>
              <a:pPr/>
              <a:t>‹Nº›</a:t>
            </a:fld>
            <a:endParaRPr lang="es-ES" altLang="es-MX"/>
          </a:p>
        </p:txBody>
      </p:sp>
    </p:spTree>
    <p:extLst>
      <p:ext uri="{BB962C8B-B14F-4D97-AF65-F5344CB8AC3E}">
        <p14:creationId xmlns:p14="http://schemas.microsoft.com/office/powerpoint/2010/main" val="14437118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endParaRPr lang="es-ES" altLang="es-MX"/>
          </a:p>
        </p:txBody>
      </p:sp>
      <p:sp>
        <p:nvSpPr>
          <p:cNvPr id="4" name="Footer Placeholder 3"/>
          <p:cNvSpPr>
            <a:spLocks noGrp="1"/>
          </p:cNvSpPr>
          <p:nvPr>
            <p:ph type="ftr" sz="quarter" idx="11"/>
          </p:nvPr>
        </p:nvSpPr>
        <p:spPr/>
        <p:txBody>
          <a:bodyPr/>
          <a:lstStyle/>
          <a:p>
            <a:r>
              <a:rPr lang="es-ES" altLang="es-MX"/>
              <a:t>Introducción a la Ingeniería del Software</a:t>
            </a:r>
          </a:p>
        </p:txBody>
      </p:sp>
      <p:sp>
        <p:nvSpPr>
          <p:cNvPr id="5" name="Slide Number Placeholder 4"/>
          <p:cNvSpPr>
            <a:spLocks noGrp="1"/>
          </p:cNvSpPr>
          <p:nvPr>
            <p:ph type="sldNum" sz="quarter" idx="12"/>
          </p:nvPr>
        </p:nvSpPr>
        <p:spPr/>
        <p:txBody>
          <a:bodyPr/>
          <a:lstStyle/>
          <a:p>
            <a:fld id="{5EDFB025-B027-47EB-8FF8-8C37960C27E0}" type="slidenum">
              <a:rPr lang="es-ES" altLang="es-MX" smtClean="0"/>
              <a:pPr/>
              <a:t>‹Nº›</a:t>
            </a:fld>
            <a:endParaRPr lang="es-ES" altLang="es-MX"/>
          </a:p>
        </p:txBody>
      </p:sp>
    </p:spTree>
    <p:extLst>
      <p:ext uri="{BB962C8B-B14F-4D97-AF65-F5344CB8AC3E}">
        <p14:creationId xmlns:p14="http://schemas.microsoft.com/office/powerpoint/2010/main" val="295573188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s-ES"/>
              <a:t>Haga clic en el icono para agregar una imagen</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s-ES"/>
              <a:t>Haga clic en el icono para agregar una imagen</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s-ES"/>
              <a:t>Haga clic en el icono para agregar una imagen</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endParaRPr lang="es-ES" altLang="es-MX"/>
          </a:p>
        </p:txBody>
      </p:sp>
      <p:sp>
        <p:nvSpPr>
          <p:cNvPr id="4" name="Footer Placeholder 3"/>
          <p:cNvSpPr>
            <a:spLocks noGrp="1"/>
          </p:cNvSpPr>
          <p:nvPr>
            <p:ph type="ftr" sz="quarter" idx="11"/>
          </p:nvPr>
        </p:nvSpPr>
        <p:spPr/>
        <p:txBody>
          <a:bodyPr/>
          <a:lstStyle>
            <a:lvl1pPr>
              <a:defRPr cap="all" baseline="0"/>
            </a:lvl1pPr>
          </a:lstStyle>
          <a:p>
            <a:r>
              <a:rPr lang="es-ES" altLang="es-MX"/>
              <a:t>Introducción a la Ingeniería del Software</a:t>
            </a:r>
          </a:p>
        </p:txBody>
      </p:sp>
      <p:sp>
        <p:nvSpPr>
          <p:cNvPr id="5" name="Slide Number Placeholder 4"/>
          <p:cNvSpPr>
            <a:spLocks noGrp="1"/>
          </p:cNvSpPr>
          <p:nvPr>
            <p:ph type="sldNum" sz="quarter" idx="12"/>
          </p:nvPr>
        </p:nvSpPr>
        <p:spPr/>
        <p:txBody>
          <a:bodyPr/>
          <a:lstStyle/>
          <a:p>
            <a:fld id="{5EDFB025-B027-47EB-8FF8-8C37960C27E0}" type="slidenum">
              <a:rPr lang="es-ES" altLang="es-MX" smtClean="0"/>
              <a:pPr/>
              <a:t>‹Nº›</a:t>
            </a:fld>
            <a:endParaRPr lang="es-ES" altLang="es-MX"/>
          </a:p>
        </p:txBody>
      </p:sp>
    </p:spTree>
    <p:extLst>
      <p:ext uri="{BB962C8B-B14F-4D97-AF65-F5344CB8AC3E}">
        <p14:creationId xmlns:p14="http://schemas.microsoft.com/office/powerpoint/2010/main" val="219055608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endParaRPr lang="es-ES" altLang="es-MX"/>
          </a:p>
        </p:txBody>
      </p:sp>
      <p:sp>
        <p:nvSpPr>
          <p:cNvPr id="5" name="Footer Placeholder 4"/>
          <p:cNvSpPr>
            <a:spLocks noGrp="1"/>
          </p:cNvSpPr>
          <p:nvPr>
            <p:ph type="ftr" sz="quarter" idx="11"/>
          </p:nvPr>
        </p:nvSpPr>
        <p:spPr/>
        <p:txBody>
          <a:bodyPr/>
          <a:lstStyle/>
          <a:p>
            <a:r>
              <a:rPr lang="es-ES" altLang="es-MX"/>
              <a:t>Introducción a la Ingeniería del Software</a:t>
            </a:r>
          </a:p>
        </p:txBody>
      </p:sp>
      <p:sp>
        <p:nvSpPr>
          <p:cNvPr id="6" name="Slide Number Placeholder 5"/>
          <p:cNvSpPr>
            <a:spLocks noGrp="1"/>
          </p:cNvSpPr>
          <p:nvPr>
            <p:ph type="sldNum" sz="quarter" idx="12"/>
          </p:nvPr>
        </p:nvSpPr>
        <p:spPr/>
        <p:txBody>
          <a:bodyPr/>
          <a:lstStyle/>
          <a:p>
            <a:fld id="{A236875A-011B-42C7-8AB7-379BE4159B15}" type="slidenum">
              <a:rPr lang="es-ES" altLang="es-MX" smtClean="0"/>
              <a:pPr/>
              <a:t>‹Nº›</a:t>
            </a:fld>
            <a:endParaRPr lang="es-ES" altLang="es-MX"/>
          </a:p>
        </p:txBody>
      </p:sp>
    </p:spTree>
    <p:extLst>
      <p:ext uri="{BB962C8B-B14F-4D97-AF65-F5344CB8AC3E}">
        <p14:creationId xmlns:p14="http://schemas.microsoft.com/office/powerpoint/2010/main" val="830330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endParaRPr lang="es-ES" altLang="es-MX"/>
          </a:p>
        </p:txBody>
      </p:sp>
      <p:sp>
        <p:nvSpPr>
          <p:cNvPr id="5" name="Footer Placeholder 4"/>
          <p:cNvSpPr>
            <a:spLocks noGrp="1"/>
          </p:cNvSpPr>
          <p:nvPr>
            <p:ph type="ftr" sz="quarter" idx="11"/>
          </p:nvPr>
        </p:nvSpPr>
        <p:spPr/>
        <p:txBody>
          <a:bodyPr/>
          <a:lstStyle/>
          <a:p>
            <a:r>
              <a:rPr lang="es-ES" altLang="es-MX"/>
              <a:t>Introducción a la Ingeniería del Software</a:t>
            </a:r>
          </a:p>
        </p:txBody>
      </p:sp>
      <p:sp>
        <p:nvSpPr>
          <p:cNvPr id="6" name="Slide Number Placeholder 5"/>
          <p:cNvSpPr>
            <a:spLocks noGrp="1"/>
          </p:cNvSpPr>
          <p:nvPr>
            <p:ph type="sldNum" sz="quarter" idx="12"/>
          </p:nvPr>
        </p:nvSpPr>
        <p:spPr/>
        <p:txBody>
          <a:bodyPr/>
          <a:lstStyle/>
          <a:p>
            <a:fld id="{B3727711-62A2-4517-ACA6-3A17722DE8B0}" type="slidenum">
              <a:rPr lang="es-ES" altLang="es-MX" smtClean="0"/>
              <a:pPr/>
              <a:t>‹Nº›</a:t>
            </a:fld>
            <a:endParaRPr lang="es-ES" altLang="es-MX"/>
          </a:p>
        </p:txBody>
      </p:sp>
    </p:spTree>
    <p:extLst>
      <p:ext uri="{BB962C8B-B14F-4D97-AF65-F5344CB8AC3E}">
        <p14:creationId xmlns:p14="http://schemas.microsoft.com/office/powerpoint/2010/main" val="1824490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7CE7E7-877D-4D7E-A5DF-C03500FF1739}"/>
              </a:ext>
            </a:extLst>
          </p:cNvPr>
          <p:cNvSpPr>
            <a:spLocks noGrp="1"/>
          </p:cNvSpPr>
          <p:nvPr>
            <p:ph type="title"/>
          </p:nvPr>
        </p:nvSpPr>
        <p:spPr>
          <a:xfrm>
            <a:off x="406400" y="228600"/>
            <a:ext cx="8280400" cy="1143000"/>
          </a:xfrm>
        </p:spPr>
        <p:txBody>
          <a:bodyPr/>
          <a:lstStyle/>
          <a:p>
            <a:r>
              <a:rPr lang="es-ES"/>
              <a:t>Haga clic para modificar el estilo de título del patrón</a:t>
            </a:r>
            <a:endParaRPr lang="es-MX"/>
          </a:p>
        </p:txBody>
      </p:sp>
      <p:sp>
        <p:nvSpPr>
          <p:cNvPr id="3" name="Marcador de tabla 2">
            <a:extLst>
              <a:ext uri="{FF2B5EF4-FFF2-40B4-BE49-F238E27FC236}">
                <a16:creationId xmlns:a16="http://schemas.microsoft.com/office/drawing/2014/main" id="{F91E5212-E17A-491B-B1AF-69BF783EF696}"/>
              </a:ext>
            </a:extLst>
          </p:cNvPr>
          <p:cNvSpPr>
            <a:spLocks noGrp="1"/>
          </p:cNvSpPr>
          <p:nvPr>
            <p:ph type="tbl" idx="1"/>
          </p:nvPr>
        </p:nvSpPr>
        <p:spPr>
          <a:xfrm>
            <a:off x="457200" y="1885950"/>
            <a:ext cx="8178800" cy="4171950"/>
          </a:xfrm>
        </p:spPr>
        <p:txBody>
          <a:bodyPr/>
          <a:lstStyle/>
          <a:p>
            <a:endParaRPr lang="es-MX"/>
          </a:p>
        </p:txBody>
      </p:sp>
      <p:sp>
        <p:nvSpPr>
          <p:cNvPr id="4" name="Marcador de fecha 3">
            <a:extLst>
              <a:ext uri="{FF2B5EF4-FFF2-40B4-BE49-F238E27FC236}">
                <a16:creationId xmlns:a16="http://schemas.microsoft.com/office/drawing/2014/main" id="{2BDA7204-6809-4B50-BF7C-469C0082A32E}"/>
              </a:ext>
            </a:extLst>
          </p:cNvPr>
          <p:cNvSpPr>
            <a:spLocks noGrp="1"/>
          </p:cNvSpPr>
          <p:nvPr>
            <p:ph type="dt" sz="half" idx="10"/>
          </p:nvPr>
        </p:nvSpPr>
        <p:spPr>
          <a:xfrm>
            <a:off x="431800" y="6229350"/>
            <a:ext cx="1905000" cy="457200"/>
          </a:xfrm>
        </p:spPr>
        <p:txBody>
          <a:bodyPr/>
          <a:lstStyle>
            <a:lvl1pPr>
              <a:defRPr/>
            </a:lvl1pPr>
          </a:lstStyle>
          <a:p>
            <a:endParaRPr lang="es-ES" altLang="es-MX"/>
          </a:p>
        </p:txBody>
      </p:sp>
      <p:sp>
        <p:nvSpPr>
          <p:cNvPr id="5" name="Marcador de pie de página 4">
            <a:extLst>
              <a:ext uri="{FF2B5EF4-FFF2-40B4-BE49-F238E27FC236}">
                <a16:creationId xmlns:a16="http://schemas.microsoft.com/office/drawing/2014/main" id="{8E28BC4D-22D8-4D31-A810-FDB5BFAF1CDE}"/>
              </a:ext>
            </a:extLst>
          </p:cNvPr>
          <p:cNvSpPr>
            <a:spLocks noGrp="1"/>
          </p:cNvSpPr>
          <p:nvPr>
            <p:ph type="ftr" sz="quarter" idx="11"/>
          </p:nvPr>
        </p:nvSpPr>
        <p:spPr>
          <a:xfrm>
            <a:off x="3124200" y="6229350"/>
            <a:ext cx="2895600" cy="457200"/>
          </a:xfrm>
        </p:spPr>
        <p:txBody>
          <a:bodyPr/>
          <a:lstStyle>
            <a:lvl1pPr>
              <a:defRPr/>
            </a:lvl1pPr>
          </a:lstStyle>
          <a:p>
            <a:r>
              <a:rPr lang="es-ES" altLang="es-MX"/>
              <a:t>Introducción a la Ingeniería del Software</a:t>
            </a:r>
          </a:p>
        </p:txBody>
      </p:sp>
      <p:sp>
        <p:nvSpPr>
          <p:cNvPr id="6" name="Marcador de número de diapositiva 5">
            <a:extLst>
              <a:ext uri="{FF2B5EF4-FFF2-40B4-BE49-F238E27FC236}">
                <a16:creationId xmlns:a16="http://schemas.microsoft.com/office/drawing/2014/main" id="{45361CFD-D10D-4A93-8AA5-416813CC8699}"/>
              </a:ext>
            </a:extLst>
          </p:cNvPr>
          <p:cNvSpPr>
            <a:spLocks noGrp="1"/>
          </p:cNvSpPr>
          <p:nvPr>
            <p:ph type="sldNum" sz="quarter" idx="12"/>
          </p:nvPr>
        </p:nvSpPr>
        <p:spPr>
          <a:xfrm>
            <a:off x="6731000" y="6229350"/>
            <a:ext cx="1905000" cy="457200"/>
          </a:xfrm>
        </p:spPr>
        <p:txBody>
          <a:bodyPr/>
          <a:lstStyle>
            <a:lvl1pPr>
              <a:defRPr/>
            </a:lvl1pPr>
          </a:lstStyle>
          <a:p>
            <a:fld id="{F2BA241A-6C51-453D-A7B3-E18C00591EA9}" type="slidenum">
              <a:rPr lang="es-ES" altLang="es-MX"/>
              <a:pPr/>
              <a:t>‹Nº›</a:t>
            </a:fld>
            <a:endParaRPr lang="es-ES" altLang="es-MX"/>
          </a:p>
        </p:txBody>
      </p:sp>
    </p:spTree>
    <p:extLst>
      <p:ext uri="{BB962C8B-B14F-4D97-AF65-F5344CB8AC3E}">
        <p14:creationId xmlns:p14="http://schemas.microsoft.com/office/powerpoint/2010/main" val="2879136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s-ES" altLang="es-MX"/>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s-ES" altLang="es-MX"/>
              <a:t>Introducción a la Ingeniería del Software</a:t>
            </a:r>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EDFB025-B027-47EB-8FF8-8C37960C27E0}" type="slidenum">
              <a:rPr lang="es-ES" altLang="es-MX" smtClean="0"/>
              <a:pPr/>
              <a:t>‹Nº›</a:t>
            </a:fld>
            <a:endParaRPr lang="es-ES" altLang="es-MX"/>
          </a:p>
        </p:txBody>
      </p:sp>
    </p:spTree>
    <p:extLst>
      <p:ext uri="{BB962C8B-B14F-4D97-AF65-F5344CB8AC3E}">
        <p14:creationId xmlns:p14="http://schemas.microsoft.com/office/powerpoint/2010/main" val="3226074236"/>
      </p:ext>
    </p:extLst>
  </p:cSld>
  <p:clrMap bg1="dk1" tx1="lt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gestiondelconocimiento.com/bibliografia_conceptos.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http://tbn0.google.com/images?q=tbn:EqcDAx2yVM1Z2M:http://www.noticiastech.com/wordpress/wp-content/uploads/2007/11/evesham-solar-storm-pc-716.jpg" TargetMode="Externa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hyperlink" Target="http://www.noticiastech.com/wordpress/wp-content/uploads/2007/11/evesham-solar-storm-pc-716.jpg" TargetMode="Externa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3.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2.w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vmlDrawing" Target="../drawings/vmlDrawing4.vml"/><Relationship Id="rId5" Type="http://schemas.openxmlformats.org/officeDocument/2006/relationships/image" Target="../media/image14.png"/><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310FBAA1-184A-40A2-AF0F-F31812B4AB69}"/>
              </a:ext>
            </a:extLst>
          </p:cNvPr>
          <p:cNvSpPr>
            <a:spLocks noGrp="1" noChangeArrowheads="1"/>
          </p:cNvSpPr>
          <p:nvPr>
            <p:ph type="ctrTitle"/>
          </p:nvPr>
        </p:nvSpPr>
        <p:spPr>
          <a:xfrm>
            <a:off x="495300" y="914400"/>
            <a:ext cx="8382000" cy="2168013"/>
          </a:xfrm>
        </p:spPr>
        <p:txBody>
          <a:bodyPr/>
          <a:lstStyle/>
          <a:p>
            <a:pPr algn="ctr"/>
            <a:r>
              <a:rPr lang="es-ES" altLang="es-MX" sz="4800" dirty="0"/>
              <a:t>INTRODUCCIÓN A LOS SISTEMAS DE INFORMACIÓN</a:t>
            </a:r>
            <a:r>
              <a:rPr lang="es-ES" altLang="es-MX" dirty="0">
                <a:latin typeface="Times New Roman" panose="02020603050405020304" pitchFamily="18"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1026">
            <a:extLst>
              <a:ext uri="{FF2B5EF4-FFF2-40B4-BE49-F238E27FC236}">
                <a16:creationId xmlns:a16="http://schemas.microsoft.com/office/drawing/2014/main" id="{AD4A099E-B73E-48EB-B96F-3AD3D906AA4C}"/>
              </a:ext>
            </a:extLst>
          </p:cNvPr>
          <p:cNvSpPr>
            <a:spLocks noGrp="1" noChangeArrowheads="1"/>
          </p:cNvSpPr>
          <p:nvPr>
            <p:ph type="title"/>
          </p:nvPr>
        </p:nvSpPr>
        <p:spPr>
          <a:xfrm>
            <a:off x="876301" y="121630"/>
            <a:ext cx="7429499" cy="1478570"/>
          </a:xfrm>
        </p:spPr>
        <p:txBody>
          <a:bodyPr>
            <a:normAutofit/>
          </a:bodyPr>
          <a:lstStyle/>
          <a:p>
            <a:pPr algn="ctr">
              <a:lnSpc>
                <a:spcPct val="90000"/>
              </a:lnSpc>
            </a:pPr>
            <a:r>
              <a:rPr lang="es-ES_tradnl" altLang="es-MX" dirty="0"/>
              <a:t> </a:t>
            </a:r>
            <a:r>
              <a:rPr lang="es-ES_tradnl" altLang="es-MX" sz="3200" dirty="0"/>
              <a:t>ANÁLISIS DE LOS CONCEPTOS BÁSICOS DE SISTEMAS E INFORMACION</a:t>
            </a:r>
          </a:p>
        </p:txBody>
      </p:sp>
      <p:sp>
        <p:nvSpPr>
          <p:cNvPr id="157699" name="Rectangle 1027">
            <a:extLst>
              <a:ext uri="{FF2B5EF4-FFF2-40B4-BE49-F238E27FC236}">
                <a16:creationId xmlns:a16="http://schemas.microsoft.com/office/drawing/2014/main" id="{FB21FBF5-65CF-4BA3-9C15-D1ECAFD61A99}"/>
              </a:ext>
            </a:extLst>
          </p:cNvPr>
          <p:cNvSpPr>
            <a:spLocks noGrp="1" noChangeArrowheads="1"/>
          </p:cNvSpPr>
          <p:nvPr>
            <p:ph idx="1"/>
          </p:nvPr>
        </p:nvSpPr>
        <p:spPr>
          <a:xfrm>
            <a:off x="838200" y="1600200"/>
            <a:ext cx="7696200" cy="4667250"/>
          </a:xfrm>
        </p:spPr>
        <p:txBody>
          <a:bodyPr>
            <a:normAutofit/>
          </a:bodyPr>
          <a:lstStyle/>
          <a:p>
            <a:pPr>
              <a:lnSpc>
                <a:spcPct val="90000"/>
              </a:lnSpc>
            </a:pPr>
            <a:r>
              <a:rPr lang="es-ES_tradnl" altLang="es-MX" sz="2800"/>
              <a:t>El  Sistema y sus propiedades</a:t>
            </a:r>
          </a:p>
          <a:p>
            <a:pPr>
              <a:lnSpc>
                <a:spcPct val="90000"/>
              </a:lnSpc>
            </a:pPr>
            <a:r>
              <a:rPr lang="es-ES_tradnl" altLang="es-MX" sz="2800"/>
              <a:t>Información , datos, inteligencia y conocimientos.</a:t>
            </a:r>
          </a:p>
          <a:p>
            <a:pPr>
              <a:lnSpc>
                <a:spcPct val="90000"/>
              </a:lnSpc>
            </a:pPr>
            <a:r>
              <a:rPr lang="es-ES_tradnl" altLang="es-MX" sz="2800"/>
              <a:t>¿Qué es procesar datos?</a:t>
            </a:r>
          </a:p>
          <a:p>
            <a:pPr>
              <a:lnSpc>
                <a:spcPct val="90000"/>
              </a:lnSpc>
            </a:pPr>
            <a:r>
              <a:rPr lang="es-ES_tradnl" altLang="es-MX" sz="2800"/>
              <a:t>Sistemas de información (SI)</a:t>
            </a:r>
          </a:p>
          <a:p>
            <a:pPr>
              <a:lnSpc>
                <a:spcPct val="90000"/>
              </a:lnSpc>
            </a:pPr>
            <a:r>
              <a:rPr lang="es-ES_tradnl" altLang="es-MX" sz="2800"/>
              <a:t>Sistemas de información automatizado y empresarial</a:t>
            </a:r>
          </a:p>
          <a:p>
            <a:pPr>
              <a:lnSpc>
                <a:spcPct val="90000"/>
              </a:lnSpc>
            </a:pPr>
            <a:r>
              <a:rPr lang="es-ES_tradnl" altLang="es-MX" sz="2800"/>
              <a:t>Elementos de un SI</a:t>
            </a:r>
          </a:p>
          <a:p>
            <a:pPr>
              <a:lnSpc>
                <a:spcPct val="90000"/>
              </a:lnSpc>
            </a:pPr>
            <a:r>
              <a:rPr lang="es-ES_tradnl" altLang="es-MX" sz="2800"/>
              <a:t>Estructura de un SI</a:t>
            </a:r>
          </a:p>
          <a:p>
            <a:pPr>
              <a:lnSpc>
                <a:spcPct val="90000"/>
              </a:lnSpc>
            </a:pPr>
            <a:r>
              <a:rPr lang="es-ES_tradnl" altLang="es-MX" sz="2800"/>
              <a:t> Ejemplos de  SI:</a:t>
            </a:r>
          </a:p>
          <a:p>
            <a:pPr>
              <a:lnSpc>
                <a:spcPct val="90000"/>
              </a:lnSpc>
              <a:buFont typeface="Monotype Sorts" pitchFamily="2" charset="2"/>
              <a:buNone/>
            </a:pPr>
            <a:endParaRPr lang="es-ES_tradnl" altLang="es-MX" sz="2800"/>
          </a:p>
          <a:p>
            <a:pPr lvl="1">
              <a:lnSpc>
                <a:spcPct val="70000"/>
              </a:lnSpc>
              <a:buFont typeface="Monotype Sorts" pitchFamily="2" charset="2"/>
              <a:buNone/>
            </a:pPr>
            <a:endParaRPr lang="es-ES_tradnl" altLang="es-MX" sz="2000"/>
          </a:p>
          <a:p>
            <a:pPr lvl="1">
              <a:lnSpc>
                <a:spcPct val="70000"/>
              </a:lnSpc>
              <a:buFont typeface="Monotype Sorts" pitchFamily="2" charset="2"/>
              <a:buNone/>
            </a:pPr>
            <a:endParaRPr lang="es-ES_tradnl" altLang="es-MX" sz="2000"/>
          </a:p>
        </p:txBody>
      </p:sp>
      <p:sp>
        <p:nvSpPr>
          <p:cNvPr id="5" name="Marcador de número de diapositiva 5">
            <a:extLst>
              <a:ext uri="{FF2B5EF4-FFF2-40B4-BE49-F238E27FC236}">
                <a16:creationId xmlns:a16="http://schemas.microsoft.com/office/drawing/2014/main" id="{15EC5A33-15CA-465F-93CD-1C5E2A527904}"/>
              </a:ext>
            </a:extLst>
          </p:cNvPr>
          <p:cNvSpPr>
            <a:spLocks noGrp="1"/>
          </p:cNvSpPr>
          <p:nvPr>
            <p:ph type="sldNum" sz="quarter" idx="12"/>
          </p:nvPr>
        </p:nvSpPr>
        <p:spPr/>
        <p:txBody>
          <a:bodyPr/>
          <a:lstStyle/>
          <a:p>
            <a:fld id="{369D4812-A417-46FA-B306-CB723EDAB4CC}" type="slidenum">
              <a:rPr lang="es-ES" altLang="es-MX"/>
              <a:pPr/>
              <a:t>2</a:t>
            </a:fld>
            <a:endParaRPr lang="es-ES" altLang="es-MX"/>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F1A4978B-58AC-4F15-8D97-157643FA7184}"/>
              </a:ext>
            </a:extLst>
          </p:cNvPr>
          <p:cNvSpPr>
            <a:spLocks noGrp="1" noChangeArrowheads="1"/>
          </p:cNvSpPr>
          <p:nvPr>
            <p:ph type="title"/>
          </p:nvPr>
        </p:nvSpPr>
        <p:spPr>
          <a:xfrm>
            <a:off x="690563" y="112712"/>
            <a:ext cx="8280400" cy="914400"/>
          </a:xfrm>
        </p:spPr>
        <p:txBody>
          <a:bodyPr/>
          <a:lstStyle/>
          <a:p>
            <a:r>
              <a:rPr lang="es-ES_tradnl" altLang="es-MX" b="1" dirty="0"/>
              <a:t>CONCEPTO DE SISTEMA</a:t>
            </a:r>
          </a:p>
        </p:txBody>
      </p:sp>
      <p:sp>
        <p:nvSpPr>
          <p:cNvPr id="97283" name="Rectangle 3">
            <a:extLst>
              <a:ext uri="{FF2B5EF4-FFF2-40B4-BE49-F238E27FC236}">
                <a16:creationId xmlns:a16="http://schemas.microsoft.com/office/drawing/2014/main" id="{3D783880-A8C4-4448-A211-CF0D9FB631E0}"/>
              </a:ext>
            </a:extLst>
          </p:cNvPr>
          <p:cNvSpPr>
            <a:spLocks noGrp="1" noChangeArrowheads="1"/>
          </p:cNvSpPr>
          <p:nvPr>
            <p:ph idx="1"/>
          </p:nvPr>
        </p:nvSpPr>
        <p:spPr>
          <a:xfrm>
            <a:off x="690563" y="1295400"/>
            <a:ext cx="7937243" cy="4171950"/>
          </a:xfrm>
        </p:spPr>
        <p:txBody>
          <a:bodyPr/>
          <a:lstStyle/>
          <a:p>
            <a:pPr algn="just"/>
            <a:r>
              <a:rPr lang="es-ES_tradnl" altLang="es-MX" sz="2400" dirty="0"/>
              <a:t>“Sistema es un conjunto de cosas  que ordenadamente relacionadas entre sí contribuyen a un determinado objetivo.” (Real Academia Española)</a:t>
            </a:r>
          </a:p>
          <a:p>
            <a:pPr algn="just">
              <a:spcBef>
                <a:spcPts val="1200"/>
              </a:spcBef>
            </a:pPr>
            <a:r>
              <a:rPr lang="es-ES_tradnl" altLang="es-MX" sz="2400" dirty="0"/>
              <a:t>“Un modelo formado por una serie de elementos interrelacionados entre sí, que opera en un entorno cambiante y con unos determinados objetivos”.</a:t>
            </a:r>
          </a:p>
          <a:p>
            <a:pPr algn="just">
              <a:lnSpc>
                <a:spcPct val="90000"/>
              </a:lnSpc>
              <a:spcBef>
                <a:spcPts val="1200"/>
              </a:spcBef>
            </a:pPr>
            <a:r>
              <a:rPr lang="es-ES_tradnl" altLang="es-MX" b="1" dirty="0"/>
              <a:t>Elementos de un sistema:</a:t>
            </a:r>
          </a:p>
        </p:txBody>
      </p:sp>
      <p:sp>
        <p:nvSpPr>
          <p:cNvPr id="7" name="Marcador de número de diapositiva 5">
            <a:extLst>
              <a:ext uri="{FF2B5EF4-FFF2-40B4-BE49-F238E27FC236}">
                <a16:creationId xmlns:a16="http://schemas.microsoft.com/office/drawing/2014/main" id="{A303789B-0031-4783-9739-771051367F00}"/>
              </a:ext>
            </a:extLst>
          </p:cNvPr>
          <p:cNvSpPr>
            <a:spLocks noGrp="1"/>
          </p:cNvSpPr>
          <p:nvPr>
            <p:ph type="sldNum" sz="quarter" idx="12"/>
          </p:nvPr>
        </p:nvSpPr>
        <p:spPr/>
        <p:txBody>
          <a:bodyPr/>
          <a:lstStyle/>
          <a:p>
            <a:fld id="{92153798-7AB4-4792-823A-76E6E0A1F24E}" type="slidenum">
              <a:rPr lang="es-ES" altLang="es-MX"/>
              <a:pPr/>
              <a:t>3</a:t>
            </a:fld>
            <a:endParaRPr lang="es-ES" altLang="es-MX"/>
          </a:p>
        </p:txBody>
      </p:sp>
      <p:sp>
        <p:nvSpPr>
          <p:cNvPr id="97284" name="Text Box 4">
            <a:extLst>
              <a:ext uri="{FF2B5EF4-FFF2-40B4-BE49-F238E27FC236}">
                <a16:creationId xmlns:a16="http://schemas.microsoft.com/office/drawing/2014/main" id="{0A27F3C4-E5E3-4731-91FA-3C018D657C13}"/>
              </a:ext>
            </a:extLst>
          </p:cNvPr>
          <p:cNvSpPr txBox="1">
            <a:spLocks noChangeArrowheads="1"/>
          </p:cNvSpPr>
          <p:nvPr/>
        </p:nvSpPr>
        <p:spPr bwMode="auto">
          <a:xfrm>
            <a:off x="258764" y="4804728"/>
            <a:ext cx="39740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s-ES_tradnl" altLang="es-MX" sz="1400" dirty="0">
                <a:latin typeface="Tahoma" panose="020B0604030504040204" pitchFamily="34" charset="0"/>
              </a:rPr>
              <a:t>Los </a:t>
            </a:r>
            <a:r>
              <a:rPr lang="es-ES_tradnl" altLang="es-MX" sz="1400" b="1" dirty="0">
                <a:latin typeface="Tahoma" panose="020B0604030504040204" pitchFamily="34" charset="0"/>
              </a:rPr>
              <a:t>componentes</a:t>
            </a:r>
            <a:r>
              <a:rPr lang="es-ES_tradnl" altLang="es-MX" sz="1400" dirty="0">
                <a:latin typeface="Tahoma" panose="020B0604030504040204" pitchFamily="34" charset="0"/>
              </a:rPr>
              <a:t> del sistema.</a:t>
            </a:r>
          </a:p>
          <a:p>
            <a:pPr algn="just" eaLnBrk="0" hangingPunct="0"/>
            <a:r>
              <a:rPr lang="es-ES_tradnl" altLang="es-MX" sz="1400" dirty="0">
                <a:latin typeface="Tahoma" panose="020B0604030504040204" pitchFamily="34" charset="0"/>
              </a:rPr>
              <a:t>Las </a:t>
            </a:r>
            <a:r>
              <a:rPr lang="es-ES_tradnl" altLang="es-MX" sz="1400" b="1" dirty="0">
                <a:latin typeface="Tahoma" panose="020B0604030504040204" pitchFamily="34" charset="0"/>
              </a:rPr>
              <a:t>relaciones</a:t>
            </a:r>
            <a:r>
              <a:rPr lang="es-ES_tradnl" altLang="es-MX" sz="1400" dirty="0">
                <a:latin typeface="Tahoma" panose="020B0604030504040204" pitchFamily="34" charset="0"/>
              </a:rPr>
              <a:t> entre ellos, que determinan la </a:t>
            </a:r>
            <a:r>
              <a:rPr lang="es-ES_tradnl" altLang="es-MX" sz="1400" b="1" dirty="0">
                <a:latin typeface="Tahoma" panose="020B0604030504040204" pitchFamily="34" charset="0"/>
              </a:rPr>
              <a:t>estructura</a:t>
            </a:r>
            <a:r>
              <a:rPr lang="es-ES_tradnl" altLang="es-MX" sz="1400" dirty="0">
                <a:latin typeface="Tahoma" panose="020B0604030504040204" pitchFamily="34" charset="0"/>
              </a:rPr>
              <a:t> del sistema.</a:t>
            </a:r>
          </a:p>
          <a:p>
            <a:pPr algn="just" eaLnBrk="0" hangingPunct="0"/>
            <a:r>
              <a:rPr lang="es-ES_tradnl" altLang="es-MX" sz="1400" dirty="0">
                <a:latin typeface="Tahoma" panose="020B0604030504040204" pitchFamily="34" charset="0"/>
              </a:rPr>
              <a:t>El </a:t>
            </a:r>
            <a:r>
              <a:rPr lang="es-ES_tradnl" altLang="es-MX" sz="1400" b="1" dirty="0">
                <a:latin typeface="Tahoma" panose="020B0604030504040204" pitchFamily="34" charset="0"/>
              </a:rPr>
              <a:t>objetivo</a:t>
            </a:r>
            <a:r>
              <a:rPr lang="es-ES_tradnl" altLang="es-MX" sz="1400" dirty="0">
                <a:latin typeface="Tahoma" panose="020B0604030504040204" pitchFamily="34" charset="0"/>
              </a:rPr>
              <a:t> del sistema.</a:t>
            </a:r>
          </a:p>
        </p:txBody>
      </p:sp>
      <p:sp>
        <p:nvSpPr>
          <p:cNvPr id="97285" name="Text Box 5">
            <a:extLst>
              <a:ext uri="{FF2B5EF4-FFF2-40B4-BE49-F238E27FC236}">
                <a16:creationId xmlns:a16="http://schemas.microsoft.com/office/drawing/2014/main" id="{5BC64F84-77DD-4DAD-861C-F3099F4F30A7}"/>
              </a:ext>
            </a:extLst>
          </p:cNvPr>
          <p:cNvSpPr txBox="1">
            <a:spLocks noChangeArrowheads="1"/>
          </p:cNvSpPr>
          <p:nvPr/>
        </p:nvSpPr>
        <p:spPr bwMode="auto">
          <a:xfrm>
            <a:off x="4789485" y="4786312"/>
            <a:ext cx="428625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190500" eaLnBrk="0" hangingPunct="0">
              <a:defRPr sz="2400">
                <a:solidFill>
                  <a:schemeClr val="tx1"/>
                </a:solidFill>
                <a:latin typeface="Times New Roman" panose="02020603050405020304" pitchFamily="18" charset="0"/>
              </a:defRPr>
            </a:lvl2pPr>
            <a:lvl3pPr eaLnBrk="0" hangingPunct="0">
              <a:defRPr sz="2400">
                <a:solidFill>
                  <a:schemeClr val="tx1"/>
                </a:solidFill>
                <a:latin typeface="Times New Roman" panose="02020603050405020304" pitchFamily="18" charset="0"/>
              </a:defRPr>
            </a:lvl3pPr>
            <a:lvl4pPr eaLnBrk="0" hangingPunct="0">
              <a:defRPr sz="2400">
                <a:solidFill>
                  <a:schemeClr val="tx1"/>
                </a:solidFill>
                <a:latin typeface="Times New Roman" panose="02020603050405020304" pitchFamily="18" charset="0"/>
              </a:defRPr>
            </a:lvl4pPr>
            <a:lvl5pPr eaLnBrk="0" hangingPunct="0">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s-ES_tradnl" altLang="es-MX" sz="1800" dirty="0">
                <a:latin typeface="Tahoma" panose="020B0604030504040204" pitchFamily="34" charset="0"/>
              </a:rPr>
              <a:t>El </a:t>
            </a:r>
            <a:r>
              <a:rPr lang="es-ES_tradnl" altLang="es-MX" sz="1800" b="1" dirty="0">
                <a:latin typeface="Tahoma" panose="020B0604030504040204" pitchFamily="34" charset="0"/>
              </a:rPr>
              <a:t>entorno</a:t>
            </a:r>
            <a:r>
              <a:rPr lang="es-ES_tradnl" altLang="es-MX" sz="1800" dirty="0">
                <a:latin typeface="Tahoma" panose="020B0604030504040204" pitchFamily="34" charset="0"/>
              </a:rPr>
              <a:t> del sistema: aquello que lo rodea, dentro del cual está ubicado.</a:t>
            </a:r>
          </a:p>
          <a:p>
            <a:pPr algn="just"/>
            <a:r>
              <a:rPr lang="es-ES_tradnl" altLang="es-MX" sz="1800" dirty="0">
                <a:latin typeface="Tahoma" panose="020B0604030504040204" pitchFamily="34" charset="0"/>
              </a:rPr>
              <a:t>Los </a:t>
            </a:r>
            <a:r>
              <a:rPr lang="es-ES_tradnl" altLang="es-MX" sz="1800" b="1" dirty="0">
                <a:latin typeface="Tahoma" panose="020B0604030504040204" pitchFamily="34" charset="0"/>
              </a:rPr>
              <a:t>límites</a:t>
            </a:r>
            <a:r>
              <a:rPr lang="es-ES_tradnl" altLang="es-MX" sz="1800" dirty="0">
                <a:latin typeface="Tahoma" panose="020B0604030504040204" pitchFamily="34" charset="0"/>
              </a:rPr>
              <a:t> del sistema: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84362D88-2B45-49C4-9B55-A5F4712B89D4}"/>
              </a:ext>
            </a:extLst>
          </p:cNvPr>
          <p:cNvSpPr>
            <a:spLocks noGrp="1" noChangeArrowheads="1"/>
          </p:cNvSpPr>
          <p:nvPr>
            <p:ph type="title"/>
          </p:nvPr>
        </p:nvSpPr>
        <p:spPr/>
        <p:txBody>
          <a:bodyPr/>
          <a:lstStyle/>
          <a:p>
            <a:r>
              <a:rPr lang="es-ES_tradnl" altLang="es-MX"/>
              <a:t>Concepto de sistema </a:t>
            </a:r>
          </a:p>
        </p:txBody>
      </p:sp>
      <p:sp>
        <p:nvSpPr>
          <p:cNvPr id="7" name="Marcador de número de diapositiva 4">
            <a:extLst>
              <a:ext uri="{FF2B5EF4-FFF2-40B4-BE49-F238E27FC236}">
                <a16:creationId xmlns:a16="http://schemas.microsoft.com/office/drawing/2014/main" id="{925AFE80-E171-4DB8-A8B8-2538DD427C96}"/>
              </a:ext>
            </a:extLst>
          </p:cNvPr>
          <p:cNvSpPr>
            <a:spLocks noGrp="1"/>
          </p:cNvSpPr>
          <p:nvPr>
            <p:ph type="sldNum" sz="quarter" idx="12"/>
          </p:nvPr>
        </p:nvSpPr>
        <p:spPr/>
        <p:txBody>
          <a:bodyPr/>
          <a:lstStyle/>
          <a:p>
            <a:fld id="{67C89E4F-1310-4C79-BAF6-1A8C3E68124A}" type="slidenum">
              <a:rPr lang="es-ES" altLang="es-MX"/>
              <a:pPr/>
              <a:t>4</a:t>
            </a:fld>
            <a:endParaRPr lang="es-ES" altLang="es-MX"/>
          </a:p>
        </p:txBody>
      </p:sp>
      <p:graphicFrame>
        <p:nvGraphicFramePr>
          <p:cNvPr id="99331" name="Object 3">
            <a:extLst>
              <a:ext uri="{FF2B5EF4-FFF2-40B4-BE49-F238E27FC236}">
                <a16:creationId xmlns:a16="http://schemas.microsoft.com/office/drawing/2014/main" id="{9E17C6AA-94EB-42AA-BE0E-A35E92F31498}"/>
              </a:ext>
            </a:extLst>
          </p:cNvPr>
          <p:cNvGraphicFramePr>
            <a:graphicFrameLocks noChangeAspect="1"/>
          </p:cNvGraphicFramePr>
          <p:nvPr/>
        </p:nvGraphicFramePr>
        <p:xfrm>
          <a:off x="1752600" y="1887538"/>
          <a:ext cx="5553075" cy="2439987"/>
        </p:xfrm>
        <a:graphic>
          <a:graphicData uri="http://schemas.openxmlformats.org/presentationml/2006/ole">
            <mc:AlternateContent xmlns:mc="http://schemas.openxmlformats.org/markup-compatibility/2006">
              <mc:Choice xmlns:v="urn:schemas-microsoft-com:vml" Requires="v">
                <p:oleObj spid="_x0000_s99335" name="Imagen" r:id="rId4" imgW="4439520" imgH="1952280" progId="Word.Picture.8">
                  <p:embed/>
                </p:oleObj>
              </mc:Choice>
              <mc:Fallback>
                <p:oleObj name="Imagen" r:id="rId4" imgW="4439520" imgH="1952280" progId="Word.Pictur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887538"/>
                        <a:ext cx="5553075" cy="243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32" name="Text Box 4">
            <a:extLst>
              <a:ext uri="{FF2B5EF4-FFF2-40B4-BE49-F238E27FC236}">
                <a16:creationId xmlns:a16="http://schemas.microsoft.com/office/drawing/2014/main" id="{97478A99-5B41-40AA-8FD1-ED1BB5EBBF47}"/>
              </a:ext>
            </a:extLst>
          </p:cNvPr>
          <p:cNvSpPr txBox="1">
            <a:spLocks noChangeArrowheads="1"/>
          </p:cNvSpPr>
          <p:nvPr/>
        </p:nvSpPr>
        <p:spPr bwMode="auto">
          <a:xfrm>
            <a:off x="2286000" y="4343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s-MX"/>
          </a:p>
        </p:txBody>
      </p:sp>
      <p:sp>
        <p:nvSpPr>
          <p:cNvPr id="99333" name="Text Box 5">
            <a:extLst>
              <a:ext uri="{FF2B5EF4-FFF2-40B4-BE49-F238E27FC236}">
                <a16:creationId xmlns:a16="http://schemas.microsoft.com/office/drawing/2014/main" id="{72F45B28-AD5D-4499-BD99-A3EFDCFF197E}"/>
              </a:ext>
            </a:extLst>
          </p:cNvPr>
          <p:cNvSpPr txBox="1">
            <a:spLocks noChangeArrowheads="1"/>
          </p:cNvSpPr>
          <p:nvPr/>
        </p:nvSpPr>
        <p:spPr bwMode="auto">
          <a:xfrm>
            <a:off x="1085850" y="4800600"/>
            <a:ext cx="76009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ts val="1200"/>
              </a:spcBef>
            </a:pPr>
            <a:r>
              <a:rPr lang="es-ES_tradnl" altLang="es-MX" sz="2800" dirty="0">
                <a:latin typeface="Tahoma" panose="020B0604030504040204" pitchFamily="34" charset="0"/>
              </a:rPr>
              <a:t>En muchos sistemas la salida influye en el estado del sistema (</a:t>
            </a:r>
            <a:r>
              <a:rPr lang="es-ES_tradnl" altLang="es-MX" sz="2800" b="1" dirty="0">
                <a:latin typeface="Tahoma" panose="020B0604030504040204" pitchFamily="34" charset="0"/>
              </a:rPr>
              <a:t>realimentación).</a:t>
            </a:r>
            <a:endParaRPr lang="es-ES_tradnl" altLang="es-MX" i="1" dirty="0">
              <a:latin typeface="Tahoma" panose="020B060403050404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11E86E17-5752-42E3-A2AB-337EFA25A21E}"/>
              </a:ext>
            </a:extLst>
          </p:cNvPr>
          <p:cNvSpPr>
            <a:spLocks noGrp="1" noChangeArrowheads="1"/>
          </p:cNvSpPr>
          <p:nvPr>
            <p:ph type="title"/>
          </p:nvPr>
        </p:nvSpPr>
        <p:spPr/>
        <p:txBody>
          <a:bodyPr/>
          <a:lstStyle/>
          <a:p>
            <a:r>
              <a:rPr lang="es-ES_tradnl" altLang="es-MX"/>
              <a:t>Información y datos</a:t>
            </a:r>
          </a:p>
        </p:txBody>
      </p:sp>
      <p:sp>
        <p:nvSpPr>
          <p:cNvPr id="101379" name="Rectangle 3">
            <a:extLst>
              <a:ext uri="{FF2B5EF4-FFF2-40B4-BE49-F238E27FC236}">
                <a16:creationId xmlns:a16="http://schemas.microsoft.com/office/drawing/2014/main" id="{3F896DDA-F0B9-4C90-A585-8745592E9C16}"/>
              </a:ext>
            </a:extLst>
          </p:cNvPr>
          <p:cNvSpPr>
            <a:spLocks noGrp="1" noChangeArrowheads="1"/>
          </p:cNvSpPr>
          <p:nvPr>
            <p:ph idx="1"/>
          </p:nvPr>
        </p:nvSpPr>
        <p:spPr>
          <a:xfrm>
            <a:off x="838200" y="1902542"/>
            <a:ext cx="7772400" cy="3679108"/>
          </a:xfrm>
        </p:spPr>
        <p:txBody>
          <a:bodyPr/>
          <a:lstStyle/>
          <a:p>
            <a:pPr algn="just"/>
            <a:r>
              <a:rPr lang="es-ES_tradnl" altLang="es-MX" dirty="0"/>
              <a:t>Los datos están constituidos por los registros de los hechos, acontecimientos, transacciones, etc.</a:t>
            </a:r>
          </a:p>
          <a:p>
            <a:pPr algn="just"/>
            <a:r>
              <a:rPr lang="es-ES_tradnl" altLang="es-MX" dirty="0"/>
              <a:t>La información implica que los datos estén procesados de tal manera que resulten útiles o significativos para el receptor de los mismos.</a:t>
            </a:r>
          </a:p>
          <a:p>
            <a:pPr algn="just"/>
            <a:r>
              <a:rPr lang="es-ES_tradnl" altLang="es-MX" dirty="0"/>
              <a:t>Los datos se pueden considerar la materia prima para obtener la información.</a:t>
            </a:r>
          </a:p>
        </p:txBody>
      </p:sp>
      <p:sp>
        <p:nvSpPr>
          <p:cNvPr id="5" name="Marcador de número de diapositiva 5">
            <a:extLst>
              <a:ext uri="{FF2B5EF4-FFF2-40B4-BE49-F238E27FC236}">
                <a16:creationId xmlns:a16="http://schemas.microsoft.com/office/drawing/2014/main" id="{DFA5496B-7512-4E18-B450-28883DAD508F}"/>
              </a:ext>
            </a:extLst>
          </p:cNvPr>
          <p:cNvSpPr>
            <a:spLocks noGrp="1"/>
          </p:cNvSpPr>
          <p:nvPr>
            <p:ph type="sldNum" sz="quarter" idx="12"/>
          </p:nvPr>
        </p:nvSpPr>
        <p:spPr/>
        <p:txBody>
          <a:bodyPr/>
          <a:lstStyle/>
          <a:p>
            <a:fld id="{34312C29-FE2E-465E-B63C-95DDC4E6A50F}" type="slidenum">
              <a:rPr lang="es-ES" altLang="es-MX"/>
              <a:pPr/>
              <a:t>5</a:t>
            </a:fld>
            <a:endParaRPr lang="es-ES" altLang="es-MX"/>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FFD73E30-DC79-4A47-AAF7-9577DB31542B}"/>
              </a:ext>
            </a:extLst>
          </p:cNvPr>
          <p:cNvSpPr>
            <a:spLocks noGrp="1"/>
          </p:cNvSpPr>
          <p:nvPr>
            <p:ph type="sldNum" sz="quarter" idx="12"/>
          </p:nvPr>
        </p:nvSpPr>
        <p:spPr/>
        <p:txBody>
          <a:bodyPr/>
          <a:lstStyle/>
          <a:p>
            <a:fld id="{DF99F6B3-B433-47EC-A252-B06492B47AFA}" type="slidenum">
              <a:rPr lang="es-ES" altLang="es-MX"/>
              <a:pPr/>
              <a:t>6</a:t>
            </a:fld>
            <a:endParaRPr lang="es-ES" altLang="es-MX"/>
          </a:p>
        </p:txBody>
      </p:sp>
      <p:sp>
        <p:nvSpPr>
          <p:cNvPr id="193538" name="Rectangle 2">
            <a:extLst>
              <a:ext uri="{FF2B5EF4-FFF2-40B4-BE49-F238E27FC236}">
                <a16:creationId xmlns:a16="http://schemas.microsoft.com/office/drawing/2014/main" id="{847A817D-C51D-476B-8B8B-8C796FADDD66}"/>
              </a:ext>
            </a:extLst>
          </p:cNvPr>
          <p:cNvSpPr>
            <a:spLocks noChangeArrowheads="1"/>
          </p:cNvSpPr>
          <p:nvPr/>
        </p:nvSpPr>
        <p:spPr bwMode="auto">
          <a:xfrm>
            <a:off x="581025" y="228600"/>
            <a:ext cx="84201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defRPr kumimoji="1" sz="4000">
                <a:solidFill>
                  <a:schemeClr val="tx2"/>
                </a:solidFill>
                <a:latin typeface="Arial Black" panose="020B0A04020102020204" pitchFamily="34" charset="0"/>
              </a:defRPr>
            </a:lvl1pPr>
            <a:lvl2pPr>
              <a:defRPr kumimoji="1" sz="4000">
                <a:solidFill>
                  <a:schemeClr val="tx2"/>
                </a:solidFill>
                <a:latin typeface="Arial Black" panose="020B0A04020102020204" pitchFamily="34" charset="0"/>
              </a:defRPr>
            </a:lvl2pPr>
            <a:lvl3pPr>
              <a:defRPr kumimoji="1" sz="4000">
                <a:solidFill>
                  <a:schemeClr val="tx2"/>
                </a:solidFill>
                <a:latin typeface="Arial Black" panose="020B0A04020102020204" pitchFamily="34" charset="0"/>
              </a:defRPr>
            </a:lvl3pPr>
            <a:lvl4pPr>
              <a:defRPr kumimoji="1" sz="4000">
                <a:solidFill>
                  <a:schemeClr val="tx2"/>
                </a:solidFill>
                <a:latin typeface="Arial Black" panose="020B0A04020102020204" pitchFamily="34" charset="0"/>
              </a:defRPr>
            </a:lvl4pPr>
            <a:lvl5pPr>
              <a:defRPr kumimoji="1" sz="4000">
                <a:solidFill>
                  <a:schemeClr val="tx2"/>
                </a:solidFill>
                <a:latin typeface="Arial Black" panose="020B0A04020102020204" pitchFamily="34" charset="0"/>
              </a:defRPr>
            </a:lvl5pPr>
            <a:lvl6pPr marL="457200" fontAlgn="base">
              <a:spcBef>
                <a:spcPct val="0"/>
              </a:spcBef>
              <a:spcAft>
                <a:spcPct val="0"/>
              </a:spcAft>
              <a:defRPr kumimoji="1" sz="4000">
                <a:solidFill>
                  <a:schemeClr val="tx2"/>
                </a:solidFill>
                <a:latin typeface="Arial Black" panose="020B0A04020102020204" pitchFamily="34" charset="0"/>
              </a:defRPr>
            </a:lvl6pPr>
            <a:lvl7pPr marL="914400" fontAlgn="base">
              <a:spcBef>
                <a:spcPct val="0"/>
              </a:spcBef>
              <a:spcAft>
                <a:spcPct val="0"/>
              </a:spcAft>
              <a:defRPr kumimoji="1" sz="4000">
                <a:solidFill>
                  <a:schemeClr val="tx2"/>
                </a:solidFill>
                <a:latin typeface="Arial Black" panose="020B0A04020102020204" pitchFamily="34" charset="0"/>
              </a:defRPr>
            </a:lvl7pPr>
            <a:lvl8pPr marL="1371600" fontAlgn="base">
              <a:spcBef>
                <a:spcPct val="0"/>
              </a:spcBef>
              <a:spcAft>
                <a:spcPct val="0"/>
              </a:spcAft>
              <a:defRPr kumimoji="1" sz="4000">
                <a:solidFill>
                  <a:schemeClr val="tx2"/>
                </a:solidFill>
                <a:latin typeface="Arial Black" panose="020B0A04020102020204" pitchFamily="34" charset="0"/>
              </a:defRPr>
            </a:lvl8pPr>
            <a:lvl9pPr marL="1828800" fontAlgn="base">
              <a:spcBef>
                <a:spcPct val="0"/>
              </a:spcBef>
              <a:spcAft>
                <a:spcPct val="0"/>
              </a:spcAft>
              <a:defRPr kumimoji="1" sz="4000">
                <a:solidFill>
                  <a:schemeClr val="tx2"/>
                </a:solidFill>
                <a:latin typeface="Arial Black" panose="020B0A04020102020204" pitchFamily="34" charset="0"/>
              </a:defRPr>
            </a:lvl9pPr>
          </a:lstStyle>
          <a:p>
            <a:r>
              <a:rPr lang="en-US" altLang="es-MX">
                <a:latin typeface="Impact" panose="020B0806030902050204" pitchFamily="34" charset="0"/>
              </a:rPr>
              <a:t>Datos vs. Información</a:t>
            </a:r>
            <a:endParaRPr lang="en-US" altLang="es-MX"/>
          </a:p>
        </p:txBody>
      </p:sp>
      <p:sp>
        <p:nvSpPr>
          <p:cNvPr id="193539" name="Rectangle 3">
            <a:extLst>
              <a:ext uri="{FF2B5EF4-FFF2-40B4-BE49-F238E27FC236}">
                <a16:creationId xmlns:a16="http://schemas.microsoft.com/office/drawing/2014/main" id="{5F9657C5-6210-4B15-A253-16327D84B77B}"/>
              </a:ext>
            </a:extLst>
          </p:cNvPr>
          <p:cNvSpPr>
            <a:spLocks noChangeArrowheads="1"/>
          </p:cNvSpPr>
          <p:nvPr/>
        </p:nvSpPr>
        <p:spPr bwMode="auto">
          <a:xfrm>
            <a:off x="723900" y="13716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accent2"/>
              </a:buClr>
              <a:buFont typeface="Monotype Sorts" pitchFamily="2" charset="2"/>
              <a:buChar char="n"/>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n"/>
              <a:defRPr kumimoji="1" sz="2800">
                <a:solidFill>
                  <a:schemeClr val="tx1"/>
                </a:solidFill>
                <a:latin typeface="Tahoma" panose="020B0604030504040204" pitchFamily="34" charset="0"/>
              </a:defRPr>
            </a:lvl2pPr>
            <a:lvl3pPr marL="1143000" indent="-228600">
              <a:spcBef>
                <a:spcPct val="20000"/>
              </a:spcBef>
              <a:buClr>
                <a:schemeClr val="accent2"/>
              </a:buClr>
              <a:buFont typeface="Symbol" panose="05050102010706020507" pitchFamily="18" charset="2"/>
              <a:buChar char="-"/>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fontAlgn="base">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fontAlgn="base">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fontAlgn="base">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fontAlgn="base">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nSpc>
                <a:spcPct val="120000"/>
              </a:lnSpc>
            </a:pPr>
            <a:r>
              <a:rPr lang="en-US" altLang="es-MX" dirty="0"/>
              <a:t>Dato es la </a:t>
            </a:r>
            <a:r>
              <a:rPr lang="en-US" altLang="es-MX" dirty="0" err="1"/>
              <a:t>materia</a:t>
            </a:r>
            <a:r>
              <a:rPr lang="en-US" altLang="es-MX" dirty="0"/>
              <a:t> prima a ser </a:t>
            </a:r>
            <a:r>
              <a:rPr lang="en-US" altLang="es-MX" dirty="0" err="1"/>
              <a:t>convertida</a:t>
            </a:r>
            <a:r>
              <a:rPr lang="en-US" altLang="es-MX" dirty="0"/>
              <a:t> </a:t>
            </a:r>
            <a:r>
              <a:rPr lang="en-US" altLang="es-MX" dirty="0" err="1"/>
              <a:t>en</a:t>
            </a:r>
            <a:r>
              <a:rPr lang="en-US" altLang="es-MX" dirty="0"/>
              <a:t> </a:t>
            </a:r>
            <a:r>
              <a:rPr lang="en-US" altLang="es-MX" dirty="0" err="1"/>
              <a:t>información</a:t>
            </a:r>
            <a:endParaRPr lang="en-US" altLang="es-MX" dirty="0"/>
          </a:p>
          <a:p>
            <a:pPr>
              <a:lnSpc>
                <a:spcPct val="120000"/>
              </a:lnSpc>
            </a:pPr>
            <a:r>
              <a:rPr lang="en-US" altLang="es-MX" dirty="0" err="1"/>
              <a:t>Aspectos</a:t>
            </a:r>
            <a:r>
              <a:rPr lang="en-US" altLang="es-MX" dirty="0"/>
              <a:t> </a:t>
            </a:r>
            <a:r>
              <a:rPr lang="en-US" altLang="es-MX" dirty="0" err="1"/>
              <a:t>relevantes</a:t>
            </a:r>
            <a:endParaRPr lang="en-US" altLang="es-MX" dirty="0"/>
          </a:p>
          <a:p>
            <a:pPr lvl="1">
              <a:lnSpc>
                <a:spcPct val="120000"/>
              </a:lnSpc>
            </a:pPr>
            <a:r>
              <a:rPr lang="en-US" altLang="es-MX" dirty="0" err="1"/>
              <a:t>Identificación</a:t>
            </a:r>
            <a:endParaRPr lang="en-US" altLang="es-MX" dirty="0"/>
          </a:p>
          <a:p>
            <a:pPr lvl="1">
              <a:lnSpc>
                <a:spcPct val="120000"/>
              </a:lnSpc>
            </a:pPr>
            <a:r>
              <a:rPr lang="en-US" altLang="es-MX" dirty="0" err="1"/>
              <a:t>Consistencia</a:t>
            </a:r>
            <a:endParaRPr lang="en-US" altLang="es-MX" dirty="0"/>
          </a:p>
          <a:p>
            <a:pPr lvl="1">
              <a:lnSpc>
                <a:spcPct val="120000"/>
              </a:lnSpc>
            </a:pPr>
            <a:r>
              <a:rPr lang="en-US" altLang="es-MX" dirty="0" err="1"/>
              <a:t>Coherencia</a:t>
            </a:r>
            <a:endParaRPr lang="en-US" altLang="es-MX" dirty="0"/>
          </a:p>
          <a:p>
            <a:pPr lvl="1">
              <a:lnSpc>
                <a:spcPct val="120000"/>
              </a:lnSpc>
            </a:pPr>
            <a:r>
              <a:rPr lang="en-US" altLang="es-MX" dirty="0" err="1"/>
              <a:t>Actualización</a:t>
            </a:r>
            <a:endParaRPr lang="en-US" altLang="es-MX" dirty="0"/>
          </a:p>
          <a:p>
            <a:pPr lvl="1">
              <a:lnSpc>
                <a:spcPct val="120000"/>
              </a:lnSpc>
            </a:pPr>
            <a:r>
              <a:rPr lang="en-US" altLang="es-MX" dirty="0" err="1"/>
              <a:t>Eliminación</a:t>
            </a:r>
            <a:endParaRPr lang="en-US" alt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arcador de número de diapositiva 3">
            <a:extLst>
              <a:ext uri="{FF2B5EF4-FFF2-40B4-BE49-F238E27FC236}">
                <a16:creationId xmlns:a16="http://schemas.microsoft.com/office/drawing/2014/main" id="{9C936340-FFB0-4689-9624-97A1591316CA}"/>
              </a:ext>
            </a:extLst>
          </p:cNvPr>
          <p:cNvSpPr>
            <a:spLocks noGrp="1"/>
          </p:cNvSpPr>
          <p:nvPr>
            <p:ph type="sldNum" sz="quarter" idx="12"/>
          </p:nvPr>
        </p:nvSpPr>
        <p:spPr/>
        <p:txBody>
          <a:bodyPr/>
          <a:lstStyle/>
          <a:p>
            <a:fld id="{C23BED0B-9ECE-46E7-B9A5-C1F8677EC418}" type="slidenum">
              <a:rPr lang="es-ES" altLang="es-MX"/>
              <a:pPr/>
              <a:t>7</a:t>
            </a:fld>
            <a:endParaRPr lang="es-ES" altLang="es-MX"/>
          </a:p>
        </p:txBody>
      </p:sp>
      <p:sp>
        <p:nvSpPr>
          <p:cNvPr id="194562" name="AutoShape 2">
            <a:extLst>
              <a:ext uri="{FF2B5EF4-FFF2-40B4-BE49-F238E27FC236}">
                <a16:creationId xmlns:a16="http://schemas.microsoft.com/office/drawing/2014/main" id="{B436C8FC-A8FB-49A5-BA70-706349B1563F}"/>
              </a:ext>
            </a:extLst>
          </p:cNvPr>
          <p:cNvSpPr>
            <a:spLocks noChangeArrowheads="1"/>
          </p:cNvSpPr>
          <p:nvPr/>
        </p:nvSpPr>
        <p:spPr bwMode="auto">
          <a:xfrm rot="16200000" flipH="1">
            <a:off x="61674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3" name="AutoShape 3">
            <a:extLst>
              <a:ext uri="{FF2B5EF4-FFF2-40B4-BE49-F238E27FC236}">
                <a16:creationId xmlns:a16="http://schemas.microsoft.com/office/drawing/2014/main" id="{BE03582A-3AE9-4180-894A-CD57D9A9F70E}"/>
              </a:ext>
            </a:extLst>
          </p:cNvPr>
          <p:cNvSpPr>
            <a:spLocks noChangeArrowheads="1"/>
          </p:cNvSpPr>
          <p:nvPr/>
        </p:nvSpPr>
        <p:spPr bwMode="auto">
          <a:xfrm rot="16200000" flipH="1">
            <a:off x="66627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4" name="AutoShape 4">
            <a:extLst>
              <a:ext uri="{FF2B5EF4-FFF2-40B4-BE49-F238E27FC236}">
                <a16:creationId xmlns:a16="http://schemas.microsoft.com/office/drawing/2014/main" id="{6F56DA6E-A6C2-45D3-904A-46BAB46343CB}"/>
              </a:ext>
            </a:extLst>
          </p:cNvPr>
          <p:cNvSpPr>
            <a:spLocks noChangeArrowheads="1"/>
          </p:cNvSpPr>
          <p:nvPr/>
        </p:nvSpPr>
        <p:spPr bwMode="auto">
          <a:xfrm rot="16200000" flipH="1">
            <a:off x="476408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5" name="AutoShape 5">
            <a:extLst>
              <a:ext uri="{FF2B5EF4-FFF2-40B4-BE49-F238E27FC236}">
                <a16:creationId xmlns:a16="http://schemas.microsoft.com/office/drawing/2014/main" id="{65253DF5-32ED-4510-ACB4-A14205416551}"/>
              </a:ext>
            </a:extLst>
          </p:cNvPr>
          <p:cNvSpPr>
            <a:spLocks noChangeArrowheads="1"/>
          </p:cNvSpPr>
          <p:nvPr/>
        </p:nvSpPr>
        <p:spPr bwMode="auto">
          <a:xfrm rot="16200000" flipH="1">
            <a:off x="51768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6" name="AutoShape 6">
            <a:extLst>
              <a:ext uri="{FF2B5EF4-FFF2-40B4-BE49-F238E27FC236}">
                <a16:creationId xmlns:a16="http://schemas.microsoft.com/office/drawing/2014/main" id="{210C9933-DA10-4D9B-94D6-344B38CE5C4B}"/>
              </a:ext>
            </a:extLst>
          </p:cNvPr>
          <p:cNvSpPr>
            <a:spLocks noChangeArrowheads="1"/>
          </p:cNvSpPr>
          <p:nvPr/>
        </p:nvSpPr>
        <p:spPr bwMode="auto">
          <a:xfrm rot="16200000" flipH="1">
            <a:off x="56721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7" name="AutoShape 7">
            <a:extLst>
              <a:ext uri="{FF2B5EF4-FFF2-40B4-BE49-F238E27FC236}">
                <a16:creationId xmlns:a16="http://schemas.microsoft.com/office/drawing/2014/main" id="{4FEDF8FD-41F6-419A-AFCD-796EE4AE5FC5}"/>
              </a:ext>
            </a:extLst>
          </p:cNvPr>
          <p:cNvSpPr>
            <a:spLocks noChangeArrowheads="1"/>
          </p:cNvSpPr>
          <p:nvPr/>
        </p:nvSpPr>
        <p:spPr bwMode="auto">
          <a:xfrm rot="16200000" flipH="1">
            <a:off x="43513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8" name="AutoShape 8">
            <a:extLst>
              <a:ext uri="{FF2B5EF4-FFF2-40B4-BE49-F238E27FC236}">
                <a16:creationId xmlns:a16="http://schemas.microsoft.com/office/drawing/2014/main" id="{31BA0009-4BA7-4C6D-93F3-16E82CCA13C4}"/>
              </a:ext>
            </a:extLst>
          </p:cNvPr>
          <p:cNvSpPr>
            <a:spLocks noChangeArrowheads="1"/>
          </p:cNvSpPr>
          <p:nvPr/>
        </p:nvSpPr>
        <p:spPr bwMode="auto">
          <a:xfrm rot="16200000" flipH="1">
            <a:off x="63658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69" name="AutoShape 9">
            <a:extLst>
              <a:ext uri="{FF2B5EF4-FFF2-40B4-BE49-F238E27FC236}">
                <a16:creationId xmlns:a16="http://schemas.microsoft.com/office/drawing/2014/main" id="{5752CD75-33A4-41CD-BDFC-7B61354D32B2}"/>
              </a:ext>
            </a:extLst>
          </p:cNvPr>
          <p:cNvSpPr>
            <a:spLocks noChangeArrowheads="1"/>
          </p:cNvSpPr>
          <p:nvPr/>
        </p:nvSpPr>
        <p:spPr bwMode="auto">
          <a:xfrm rot="16200000" flipH="1">
            <a:off x="10493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0" name="AutoShape 10">
            <a:extLst>
              <a:ext uri="{FF2B5EF4-FFF2-40B4-BE49-F238E27FC236}">
                <a16:creationId xmlns:a16="http://schemas.microsoft.com/office/drawing/2014/main" id="{F83C8023-D4C2-40F8-9090-CE88D791B47A}"/>
              </a:ext>
            </a:extLst>
          </p:cNvPr>
          <p:cNvSpPr>
            <a:spLocks noChangeArrowheads="1"/>
          </p:cNvSpPr>
          <p:nvPr/>
        </p:nvSpPr>
        <p:spPr bwMode="auto">
          <a:xfrm rot="16200000" flipH="1">
            <a:off x="146208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1" name="AutoShape 11">
            <a:extLst>
              <a:ext uri="{FF2B5EF4-FFF2-40B4-BE49-F238E27FC236}">
                <a16:creationId xmlns:a16="http://schemas.microsoft.com/office/drawing/2014/main" id="{332FE7C2-1D36-4E5D-AE76-4DE67FCE4B3C}"/>
              </a:ext>
            </a:extLst>
          </p:cNvPr>
          <p:cNvSpPr>
            <a:spLocks noChangeArrowheads="1"/>
          </p:cNvSpPr>
          <p:nvPr/>
        </p:nvSpPr>
        <p:spPr bwMode="auto">
          <a:xfrm rot="16200000" flipH="1">
            <a:off x="18748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2" name="AutoShape 12">
            <a:extLst>
              <a:ext uri="{FF2B5EF4-FFF2-40B4-BE49-F238E27FC236}">
                <a16:creationId xmlns:a16="http://schemas.microsoft.com/office/drawing/2014/main" id="{59CD645B-A7A1-4B52-90A7-F04BC14A5DE8}"/>
              </a:ext>
            </a:extLst>
          </p:cNvPr>
          <p:cNvSpPr>
            <a:spLocks noChangeArrowheads="1"/>
          </p:cNvSpPr>
          <p:nvPr/>
        </p:nvSpPr>
        <p:spPr bwMode="auto">
          <a:xfrm rot="16200000" flipH="1">
            <a:off x="223838" y="4410075"/>
            <a:ext cx="2654300" cy="400050"/>
          </a:xfrm>
          <a:prstGeom prst="rightArrow">
            <a:avLst>
              <a:gd name="adj1" fmla="val 75000"/>
              <a:gd name="adj2" fmla="val 331777"/>
            </a:avLst>
          </a:prstGeom>
          <a:gradFill rotWithShape="0">
            <a:gsLst>
              <a:gs pos="0">
                <a:srgbClr val="F57B49">
                  <a:gamma/>
                  <a:shade val="29804"/>
                  <a:invGamma/>
                </a:srgbClr>
              </a:gs>
              <a:gs pos="100000">
                <a:srgbClr val="F57B49"/>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3" name="Line 13">
            <a:extLst>
              <a:ext uri="{FF2B5EF4-FFF2-40B4-BE49-F238E27FC236}">
                <a16:creationId xmlns:a16="http://schemas.microsoft.com/office/drawing/2014/main" id="{863D0EA2-96AF-407F-8153-1766A3A5CDBA}"/>
              </a:ext>
            </a:extLst>
          </p:cNvPr>
          <p:cNvSpPr>
            <a:spLocks noChangeShapeType="1"/>
          </p:cNvSpPr>
          <p:nvPr/>
        </p:nvSpPr>
        <p:spPr bwMode="auto">
          <a:xfrm>
            <a:off x="2143125" y="2438400"/>
            <a:ext cx="3851275" cy="0"/>
          </a:xfrm>
          <a:prstGeom prst="line">
            <a:avLst/>
          </a:prstGeom>
          <a:noFill/>
          <a:ln w="1016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4" name="Line 14">
            <a:extLst>
              <a:ext uri="{FF2B5EF4-FFF2-40B4-BE49-F238E27FC236}">
                <a16:creationId xmlns:a16="http://schemas.microsoft.com/office/drawing/2014/main" id="{2C086B00-13BB-4B8D-A2C8-055747F1DFAF}"/>
              </a:ext>
            </a:extLst>
          </p:cNvPr>
          <p:cNvSpPr>
            <a:spLocks noChangeShapeType="1"/>
          </p:cNvSpPr>
          <p:nvPr/>
        </p:nvSpPr>
        <p:spPr bwMode="auto">
          <a:xfrm>
            <a:off x="7866063" y="2108200"/>
            <a:ext cx="0" cy="660400"/>
          </a:xfrm>
          <a:prstGeom prst="line">
            <a:avLst/>
          </a:prstGeom>
          <a:noFill/>
          <a:ln w="101600">
            <a:solidFill>
              <a:srgbClr val="7144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5" name="Freeform 15">
            <a:extLst>
              <a:ext uri="{FF2B5EF4-FFF2-40B4-BE49-F238E27FC236}">
                <a16:creationId xmlns:a16="http://schemas.microsoft.com/office/drawing/2014/main" id="{302CBE40-95A2-4029-B9F6-95C6B937D87B}"/>
              </a:ext>
            </a:extLst>
          </p:cNvPr>
          <p:cNvSpPr>
            <a:spLocks/>
          </p:cNvSpPr>
          <p:nvPr/>
        </p:nvSpPr>
        <p:spPr bwMode="auto">
          <a:xfrm>
            <a:off x="2995613" y="2057400"/>
            <a:ext cx="4046537" cy="763588"/>
          </a:xfrm>
          <a:custGeom>
            <a:avLst/>
            <a:gdLst>
              <a:gd name="T0" fmla="*/ 2352 w 2353"/>
              <a:gd name="T1" fmla="*/ 0 h 481"/>
              <a:gd name="T2" fmla="*/ 2352 w 2353"/>
              <a:gd name="T3" fmla="*/ 144 h 481"/>
              <a:gd name="T4" fmla="*/ 0 w 2353"/>
              <a:gd name="T5" fmla="*/ 144 h 481"/>
              <a:gd name="T6" fmla="*/ 0 w 2353"/>
              <a:gd name="T7" fmla="*/ 480 h 481"/>
            </a:gdLst>
            <a:ahLst/>
            <a:cxnLst>
              <a:cxn ang="0">
                <a:pos x="T0" y="T1"/>
              </a:cxn>
              <a:cxn ang="0">
                <a:pos x="T2" y="T3"/>
              </a:cxn>
              <a:cxn ang="0">
                <a:pos x="T4" y="T5"/>
              </a:cxn>
              <a:cxn ang="0">
                <a:pos x="T6" y="T7"/>
              </a:cxn>
            </a:cxnLst>
            <a:rect l="0" t="0" r="r" b="b"/>
            <a:pathLst>
              <a:path w="2353" h="481">
                <a:moveTo>
                  <a:pt x="2352" y="0"/>
                </a:moveTo>
                <a:lnTo>
                  <a:pt x="2352" y="144"/>
                </a:lnTo>
                <a:lnTo>
                  <a:pt x="0" y="144"/>
                </a:lnTo>
                <a:lnTo>
                  <a:pt x="0" y="480"/>
                </a:lnTo>
              </a:path>
            </a:pathLst>
          </a:custGeom>
          <a:noFill/>
          <a:ln w="101600" cap="rnd" cmpd="sng">
            <a:solidFill>
              <a:srgbClr val="7144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194576" name="Rectangle 16">
            <a:extLst>
              <a:ext uri="{FF2B5EF4-FFF2-40B4-BE49-F238E27FC236}">
                <a16:creationId xmlns:a16="http://schemas.microsoft.com/office/drawing/2014/main" id="{3AA8D70A-4E56-41F8-A7DE-5835936817FF}"/>
              </a:ext>
            </a:extLst>
          </p:cNvPr>
          <p:cNvSpPr>
            <a:spLocks noChangeArrowheads="1"/>
          </p:cNvSpPr>
          <p:nvPr/>
        </p:nvSpPr>
        <p:spPr bwMode="auto">
          <a:xfrm>
            <a:off x="931863"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7" name="Rectangle 17">
            <a:extLst>
              <a:ext uri="{FF2B5EF4-FFF2-40B4-BE49-F238E27FC236}">
                <a16:creationId xmlns:a16="http://schemas.microsoft.com/office/drawing/2014/main" id="{0F86CA40-1568-4027-82D9-3174B76C983A}"/>
              </a:ext>
            </a:extLst>
          </p:cNvPr>
          <p:cNvSpPr>
            <a:spLocks noChangeArrowheads="1"/>
          </p:cNvSpPr>
          <p:nvPr/>
        </p:nvSpPr>
        <p:spPr bwMode="auto">
          <a:xfrm>
            <a:off x="3573463"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78" name="Rectangle 18">
            <a:extLst>
              <a:ext uri="{FF2B5EF4-FFF2-40B4-BE49-F238E27FC236}">
                <a16:creationId xmlns:a16="http://schemas.microsoft.com/office/drawing/2014/main" id="{09423071-8D63-4C6B-A745-6B8174B1C18D}"/>
              </a:ext>
            </a:extLst>
          </p:cNvPr>
          <p:cNvSpPr>
            <a:spLocks noChangeArrowheads="1"/>
          </p:cNvSpPr>
          <p:nvPr/>
        </p:nvSpPr>
        <p:spPr bwMode="auto">
          <a:xfrm>
            <a:off x="601663" y="381000"/>
            <a:ext cx="84201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defRPr kumimoji="1" sz="4000">
                <a:solidFill>
                  <a:schemeClr val="tx2"/>
                </a:solidFill>
                <a:latin typeface="Arial Black" panose="020B0A04020102020204" pitchFamily="34" charset="0"/>
              </a:defRPr>
            </a:lvl1pPr>
            <a:lvl2pPr>
              <a:defRPr kumimoji="1" sz="4000">
                <a:solidFill>
                  <a:schemeClr val="tx2"/>
                </a:solidFill>
                <a:latin typeface="Arial Black" panose="020B0A04020102020204" pitchFamily="34" charset="0"/>
              </a:defRPr>
            </a:lvl2pPr>
            <a:lvl3pPr>
              <a:defRPr kumimoji="1" sz="4000">
                <a:solidFill>
                  <a:schemeClr val="tx2"/>
                </a:solidFill>
                <a:latin typeface="Arial Black" panose="020B0A04020102020204" pitchFamily="34" charset="0"/>
              </a:defRPr>
            </a:lvl3pPr>
            <a:lvl4pPr>
              <a:defRPr kumimoji="1" sz="4000">
                <a:solidFill>
                  <a:schemeClr val="tx2"/>
                </a:solidFill>
                <a:latin typeface="Arial Black" panose="020B0A04020102020204" pitchFamily="34" charset="0"/>
              </a:defRPr>
            </a:lvl4pPr>
            <a:lvl5pPr>
              <a:defRPr kumimoji="1" sz="4000">
                <a:solidFill>
                  <a:schemeClr val="tx2"/>
                </a:solidFill>
                <a:latin typeface="Arial Black" panose="020B0A04020102020204" pitchFamily="34" charset="0"/>
              </a:defRPr>
            </a:lvl5pPr>
            <a:lvl6pPr marL="457200" fontAlgn="base">
              <a:spcBef>
                <a:spcPct val="0"/>
              </a:spcBef>
              <a:spcAft>
                <a:spcPct val="0"/>
              </a:spcAft>
              <a:defRPr kumimoji="1" sz="4000">
                <a:solidFill>
                  <a:schemeClr val="tx2"/>
                </a:solidFill>
                <a:latin typeface="Arial Black" panose="020B0A04020102020204" pitchFamily="34" charset="0"/>
              </a:defRPr>
            </a:lvl6pPr>
            <a:lvl7pPr marL="914400" fontAlgn="base">
              <a:spcBef>
                <a:spcPct val="0"/>
              </a:spcBef>
              <a:spcAft>
                <a:spcPct val="0"/>
              </a:spcAft>
              <a:defRPr kumimoji="1" sz="4000">
                <a:solidFill>
                  <a:schemeClr val="tx2"/>
                </a:solidFill>
                <a:latin typeface="Arial Black" panose="020B0A04020102020204" pitchFamily="34" charset="0"/>
              </a:defRPr>
            </a:lvl7pPr>
            <a:lvl8pPr marL="1371600" fontAlgn="base">
              <a:spcBef>
                <a:spcPct val="0"/>
              </a:spcBef>
              <a:spcAft>
                <a:spcPct val="0"/>
              </a:spcAft>
              <a:defRPr kumimoji="1" sz="4000">
                <a:solidFill>
                  <a:schemeClr val="tx2"/>
                </a:solidFill>
                <a:latin typeface="Arial Black" panose="020B0A04020102020204" pitchFamily="34" charset="0"/>
              </a:defRPr>
            </a:lvl8pPr>
            <a:lvl9pPr marL="1828800" fontAlgn="base">
              <a:spcBef>
                <a:spcPct val="0"/>
              </a:spcBef>
              <a:spcAft>
                <a:spcPct val="0"/>
              </a:spcAft>
              <a:defRPr kumimoji="1" sz="4000">
                <a:solidFill>
                  <a:schemeClr val="tx2"/>
                </a:solidFill>
                <a:latin typeface="Arial Black" panose="020B0A04020102020204" pitchFamily="34" charset="0"/>
              </a:defRPr>
            </a:lvl9pPr>
          </a:lstStyle>
          <a:p>
            <a:r>
              <a:rPr lang="en-US" altLang="es-MX">
                <a:latin typeface="Impact" panose="020B0806030902050204" pitchFamily="34" charset="0"/>
              </a:rPr>
              <a:t>Origen de los Datos y/o Información</a:t>
            </a:r>
          </a:p>
        </p:txBody>
      </p:sp>
      <p:sp>
        <p:nvSpPr>
          <p:cNvPr id="194579" name="Rectangle 19">
            <a:extLst>
              <a:ext uri="{FF2B5EF4-FFF2-40B4-BE49-F238E27FC236}">
                <a16:creationId xmlns:a16="http://schemas.microsoft.com/office/drawing/2014/main" id="{6648BB54-0A16-4C83-ADFA-47ADE499FCDE}"/>
              </a:ext>
            </a:extLst>
          </p:cNvPr>
          <p:cNvSpPr>
            <a:spLocks noChangeArrowheads="1"/>
          </p:cNvSpPr>
          <p:nvPr/>
        </p:nvSpPr>
        <p:spPr bwMode="auto">
          <a:xfrm>
            <a:off x="1350963" y="1758950"/>
            <a:ext cx="2133600" cy="3683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80" name="Rectangle 20">
            <a:extLst>
              <a:ext uri="{FF2B5EF4-FFF2-40B4-BE49-F238E27FC236}">
                <a16:creationId xmlns:a16="http://schemas.microsoft.com/office/drawing/2014/main" id="{C864A2E1-C9BF-484D-897C-CD06749C1654}"/>
              </a:ext>
            </a:extLst>
          </p:cNvPr>
          <p:cNvSpPr>
            <a:spLocks noChangeArrowheads="1"/>
          </p:cNvSpPr>
          <p:nvPr/>
        </p:nvSpPr>
        <p:spPr bwMode="auto">
          <a:xfrm>
            <a:off x="5973763" y="1758950"/>
            <a:ext cx="2133600" cy="368300"/>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81" name="Rectangle 21">
            <a:extLst>
              <a:ext uri="{FF2B5EF4-FFF2-40B4-BE49-F238E27FC236}">
                <a16:creationId xmlns:a16="http://schemas.microsoft.com/office/drawing/2014/main" id="{24E854FD-BEBF-4837-9784-BFEADE780506}"/>
              </a:ext>
            </a:extLst>
          </p:cNvPr>
          <p:cNvSpPr>
            <a:spLocks noChangeArrowheads="1"/>
          </p:cNvSpPr>
          <p:nvPr/>
        </p:nvSpPr>
        <p:spPr bwMode="auto">
          <a:xfrm>
            <a:off x="1350963" y="2825750"/>
            <a:ext cx="2133600" cy="3683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82" name="Rectangle 22">
            <a:extLst>
              <a:ext uri="{FF2B5EF4-FFF2-40B4-BE49-F238E27FC236}">
                <a16:creationId xmlns:a16="http://schemas.microsoft.com/office/drawing/2014/main" id="{17F25D43-AE03-4068-ABD1-ADD7CF1B60F5}"/>
              </a:ext>
            </a:extLst>
          </p:cNvPr>
          <p:cNvSpPr>
            <a:spLocks noChangeArrowheads="1"/>
          </p:cNvSpPr>
          <p:nvPr/>
        </p:nvSpPr>
        <p:spPr bwMode="auto">
          <a:xfrm>
            <a:off x="5561013" y="2825750"/>
            <a:ext cx="2546350" cy="3683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83" name="Rectangle 23">
            <a:extLst>
              <a:ext uri="{FF2B5EF4-FFF2-40B4-BE49-F238E27FC236}">
                <a16:creationId xmlns:a16="http://schemas.microsoft.com/office/drawing/2014/main" id="{BF8692AF-2488-4249-94CC-34409E462C4D}"/>
              </a:ext>
            </a:extLst>
          </p:cNvPr>
          <p:cNvSpPr>
            <a:spLocks noChangeArrowheads="1"/>
          </p:cNvSpPr>
          <p:nvPr/>
        </p:nvSpPr>
        <p:spPr bwMode="auto">
          <a:xfrm>
            <a:off x="1350963" y="6026150"/>
            <a:ext cx="6921500" cy="368300"/>
          </a:xfrm>
          <a:prstGeom prst="rect">
            <a:avLst/>
          </a:prstGeom>
          <a:gradFill rotWithShape="0">
            <a:gsLst>
              <a:gs pos="0">
                <a:srgbClr val="F57B49">
                  <a:gamma/>
                  <a:shade val="0"/>
                  <a:invGamma/>
                </a:srgbClr>
              </a:gs>
              <a:gs pos="100000">
                <a:srgbClr val="F57B49"/>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84" name="Rectangle 24">
            <a:extLst>
              <a:ext uri="{FF2B5EF4-FFF2-40B4-BE49-F238E27FC236}">
                <a16:creationId xmlns:a16="http://schemas.microsoft.com/office/drawing/2014/main" id="{B6923183-5375-4647-9B73-D6C5BB7E654F}"/>
              </a:ext>
            </a:extLst>
          </p:cNvPr>
          <p:cNvSpPr>
            <a:spLocks noChangeArrowheads="1"/>
          </p:cNvSpPr>
          <p:nvPr/>
        </p:nvSpPr>
        <p:spPr bwMode="auto">
          <a:xfrm rot="16200000">
            <a:off x="454026" y="4173537"/>
            <a:ext cx="21209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Reportes de PC’s</a:t>
            </a:r>
            <a:endParaRPr kumimoji="1" lang="en-US" altLang="es-MX" sz="1200" b="1">
              <a:effectLst>
                <a:outerShdw blurRad="38100" dist="38100" dir="2700000" algn="tl">
                  <a:srgbClr val="C0C0C0"/>
                </a:outerShdw>
              </a:effectLst>
              <a:latin typeface="Arial" panose="020B0604020202020204" pitchFamily="34" charset="0"/>
            </a:endParaRPr>
          </a:p>
        </p:txBody>
      </p:sp>
      <p:sp>
        <p:nvSpPr>
          <p:cNvPr id="194585" name="Rectangle 25">
            <a:extLst>
              <a:ext uri="{FF2B5EF4-FFF2-40B4-BE49-F238E27FC236}">
                <a16:creationId xmlns:a16="http://schemas.microsoft.com/office/drawing/2014/main" id="{7808B510-DE6D-4ACF-9013-213626B232DA}"/>
              </a:ext>
            </a:extLst>
          </p:cNvPr>
          <p:cNvSpPr>
            <a:spLocks noChangeArrowheads="1"/>
          </p:cNvSpPr>
          <p:nvPr/>
        </p:nvSpPr>
        <p:spPr bwMode="auto">
          <a:xfrm rot="16200000">
            <a:off x="908845" y="4152106"/>
            <a:ext cx="211296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400" b="1" dirty="0" err="1">
                <a:effectLst>
                  <a:outerShdw blurRad="38100" dist="38100" dir="2700000" algn="tl">
                    <a:srgbClr val="C0C0C0"/>
                  </a:outerShdw>
                </a:effectLst>
                <a:latin typeface="Arial" panose="020B0604020202020204" pitchFamily="34" charset="0"/>
              </a:rPr>
              <a:t>Reportes</a:t>
            </a:r>
            <a:r>
              <a:rPr kumimoji="1" lang="en-US" altLang="es-MX" sz="1400" b="1" dirty="0">
                <a:effectLst>
                  <a:outerShdw blurRad="38100" dist="38100" dir="2700000" algn="tl">
                    <a:srgbClr val="C0C0C0"/>
                  </a:outerShdw>
                </a:effectLst>
                <a:latin typeface="Arial" panose="020B0604020202020204" pitchFamily="34" charset="0"/>
              </a:rPr>
              <a:t> </a:t>
            </a:r>
            <a:r>
              <a:rPr kumimoji="1" lang="en-US" altLang="es-MX" sz="1400" b="1" dirty="0" err="1">
                <a:effectLst>
                  <a:outerShdw blurRad="38100" dist="38100" dir="2700000" algn="tl">
                    <a:srgbClr val="C0C0C0"/>
                  </a:outerShdw>
                </a:effectLst>
                <a:latin typeface="Arial" panose="020B0604020202020204" pitchFamily="34" charset="0"/>
              </a:rPr>
              <a:t>varios</a:t>
            </a:r>
            <a:endParaRPr kumimoji="1" lang="en-US" altLang="es-MX" sz="1200" b="1" dirty="0">
              <a:effectLst>
                <a:outerShdw blurRad="38100" dist="38100" dir="2700000" algn="tl">
                  <a:srgbClr val="C0C0C0"/>
                </a:outerShdw>
              </a:effectLst>
              <a:latin typeface="Arial" panose="020B0604020202020204" pitchFamily="34" charset="0"/>
            </a:endParaRPr>
          </a:p>
        </p:txBody>
      </p:sp>
      <p:sp>
        <p:nvSpPr>
          <p:cNvPr id="194586" name="Rectangle 26">
            <a:extLst>
              <a:ext uri="{FF2B5EF4-FFF2-40B4-BE49-F238E27FC236}">
                <a16:creationId xmlns:a16="http://schemas.microsoft.com/office/drawing/2014/main" id="{88EE64D5-CA4C-403B-AC5E-BE1B0DD3E045}"/>
              </a:ext>
            </a:extLst>
          </p:cNvPr>
          <p:cNvSpPr>
            <a:spLocks noChangeArrowheads="1"/>
          </p:cNvSpPr>
          <p:nvPr/>
        </p:nvSpPr>
        <p:spPr bwMode="auto">
          <a:xfrm rot="16200000">
            <a:off x="1731963" y="4137025"/>
            <a:ext cx="211772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E-Mails</a:t>
            </a:r>
            <a:endParaRPr kumimoji="1" lang="en-US" altLang="es-MX" sz="1200" b="1">
              <a:effectLst>
                <a:outerShdw blurRad="38100" dist="38100" dir="2700000" algn="tl">
                  <a:srgbClr val="C0C0C0"/>
                </a:outerShdw>
              </a:effectLst>
              <a:latin typeface="Arial" panose="020B0604020202020204" pitchFamily="34" charset="0"/>
            </a:endParaRPr>
          </a:p>
        </p:txBody>
      </p:sp>
      <p:sp>
        <p:nvSpPr>
          <p:cNvPr id="194587" name="Rectangle 27">
            <a:extLst>
              <a:ext uri="{FF2B5EF4-FFF2-40B4-BE49-F238E27FC236}">
                <a16:creationId xmlns:a16="http://schemas.microsoft.com/office/drawing/2014/main" id="{953FD5F5-DAD4-42FF-A60E-D3F7B20673B9}"/>
              </a:ext>
            </a:extLst>
          </p:cNvPr>
          <p:cNvSpPr>
            <a:spLocks noChangeArrowheads="1"/>
          </p:cNvSpPr>
          <p:nvPr/>
        </p:nvSpPr>
        <p:spPr bwMode="auto">
          <a:xfrm rot="16200000">
            <a:off x="2264569" y="4009231"/>
            <a:ext cx="1792288"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Publicaciones</a:t>
            </a:r>
          </a:p>
        </p:txBody>
      </p:sp>
      <p:sp>
        <p:nvSpPr>
          <p:cNvPr id="194588" name="Rectangle 28">
            <a:extLst>
              <a:ext uri="{FF2B5EF4-FFF2-40B4-BE49-F238E27FC236}">
                <a16:creationId xmlns:a16="http://schemas.microsoft.com/office/drawing/2014/main" id="{B6DEDDBB-B9B3-4B06-A0D8-51878B050881}"/>
              </a:ext>
            </a:extLst>
          </p:cNvPr>
          <p:cNvSpPr>
            <a:spLocks noChangeArrowheads="1"/>
          </p:cNvSpPr>
          <p:nvPr/>
        </p:nvSpPr>
        <p:spPr bwMode="auto">
          <a:xfrm rot="16200000">
            <a:off x="5561807" y="4060031"/>
            <a:ext cx="1890712"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Teléfono</a:t>
            </a:r>
          </a:p>
        </p:txBody>
      </p:sp>
      <p:sp>
        <p:nvSpPr>
          <p:cNvPr id="194589" name="Line 29">
            <a:extLst>
              <a:ext uri="{FF2B5EF4-FFF2-40B4-BE49-F238E27FC236}">
                <a16:creationId xmlns:a16="http://schemas.microsoft.com/office/drawing/2014/main" id="{7670452B-B322-4D23-B17F-11D287939A15}"/>
              </a:ext>
            </a:extLst>
          </p:cNvPr>
          <p:cNvSpPr>
            <a:spLocks noChangeShapeType="1"/>
          </p:cNvSpPr>
          <p:nvPr/>
        </p:nvSpPr>
        <p:spPr bwMode="auto">
          <a:xfrm>
            <a:off x="1757363" y="2184400"/>
            <a:ext cx="0" cy="584200"/>
          </a:xfrm>
          <a:prstGeom prst="line">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90" name="Line 30">
            <a:extLst>
              <a:ext uri="{FF2B5EF4-FFF2-40B4-BE49-F238E27FC236}">
                <a16:creationId xmlns:a16="http://schemas.microsoft.com/office/drawing/2014/main" id="{A910A69E-22D2-4D83-B3AB-C9E9124E2EDB}"/>
              </a:ext>
            </a:extLst>
          </p:cNvPr>
          <p:cNvSpPr>
            <a:spLocks noChangeShapeType="1"/>
          </p:cNvSpPr>
          <p:nvPr/>
        </p:nvSpPr>
        <p:spPr bwMode="auto">
          <a:xfrm>
            <a:off x="2087563" y="2184400"/>
            <a:ext cx="0" cy="203200"/>
          </a:xfrm>
          <a:prstGeom prst="line">
            <a:avLst/>
          </a:prstGeom>
          <a:noFill/>
          <a:ln w="1016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91" name="Line 31">
            <a:extLst>
              <a:ext uri="{FF2B5EF4-FFF2-40B4-BE49-F238E27FC236}">
                <a16:creationId xmlns:a16="http://schemas.microsoft.com/office/drawing/2014/main" id="{B0C992FA-E17D-4F7B-9827-94D1340F1D50}"/>
              </a:ext>
            </a:extLst>
          </p:cNvPr>
          <p:cNvSpPr>
            <a:spLocks noChangeShapeType="1"/>
          </p:cNvSpPr>
          <p:nvPr/>
        </p:nvSpPr>
        <p:spPr bwMode="auto">
          <a:xfrm>
            <a:off x="6049963" y="2489200"/>
            <a:ext cx="0" cy="279400"/>
          </a:xfrm>
          <a:prstGeom prst="line">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94592" name="Rectangle 32">
            <a:extLst>
              <a:ext uri="{FF2B5EF4-FFF2-40B4-BE49-F238E27FC236}">
                <a16:creationId xmlns:a16="http://schemas.microsoft.com/office/drawing/2014/main" id="{2AA9924F-8E67-436B-8F24-2212BB0D05FC}"/>
              </a:ext>
            </a:extLst>
          </p:cNvPr>
          <p:cNvSpPr>
            <a:spLocks noChangeArrowheads="1"/>
          </p:cNvSpPr>
          <p:nvPr/>
        </p:nvSpPr>
        <p:spPr bwMode="auto">
          <a:xfrm>
            <a:off x="3633788" y="6015038"/>
            <a:ext cx="31623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r>
              <a:rPr kumimoji="1" lang="en-US" altLang="es-MX" sz="2000" b="1">
                <a:solidFill>
                  <a:schemeClr val="tx2"/>
                </a:solidFill>
                <a:effectLst>
                  <a:outerShdw blurRad="38100" dist="38100" dir="2700000" algn="tl">
                    <a:srgbClr val="C0C0C0"/>
                  </a:outerShdw>
                </a:effectLst>
                <a:latin typeface="Arial" panose="020B0604020202020204" pitchFamily="34" charset="0"/>
              </a:rPr>
              <a:t>Resolver Problemas</a:t>
            </a:r>
          </a:p>
        </p:txBody>
      </p:sp>
      <p:sp>
        <p:nvSpPr>
          <p:cNvPr id="194593" name="Rectangle 33">
            <a:extLst>
              <a:ext uri="{FF2B5EF4-FFF2-40B4-BE49-F238E27FC236}">
                <a16:creationId xmlns:a16="http://schemas.microsoft.com/office/drawing/2014/main" id="{6334DE25-B5C0-4EE3-9FAE-3BB991B27D6B}"/>
              </a:ext>
            </a:extLst>
          </p:cNvPr>
          <p:cNvSpPr>
            <a:spLocks noChangeArrowheads="1"/>
          </p:cNvSpPr>
          <p:nvPr/>
        </p:nvSpPr>
        <p:spPr bwMode="auto">
          <a:xfrm>
            <a:off x="1404938" y="2814638"/>
            <a:ext cx="2008187"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r>
              <a:rPr kumimoji="1" lang="en-US" altLang="es-MX" sz="1800" b="1">
                <a:effectLst>
                  <a:outerShdw blurRad="38100" dist="38100" dir="2700000" algn="tl">
                    <a:srgbClr val="C0C0C0"/>
                  </a:outerShdw>
                </a:effectLst>
                <a:latin typeface="Arial" panose="020B0604020202020204" pitchFamily="34" charset="0"/>
              </a:rPr>
              <a:t>Medio Escrito</a:t>
            </a:r>
          </a:p>
        </p:txBody>
      </p:sp>
      <p:sp>
        <p:nvSpPr>
          <p:cNvPr id="194594" name="Rectangle 34">
            <a:extLst>
              <a:ext uri="{FF2B5EF4-FFF2-40B4-BE49-F238E27FC236}">
                <a16:creationId xmlns:a16="http://schemas.microsoft.com/office/drawing/2014/main" id="{F6273DC3-5F98-45F8-AAF4-05E772DCB45C}"/>
              </a:ext>
            </a:extLst>
          </p:cNvPr>
          <p:cNvSpPr>
            <a:spLocks noChangeArrowheads="1"/>
          </p:cNvSpPr>
          <p:nvPr/>
        </p:nvSpPr>
        <p:spPr bwMode="auto">
          <a:xfrm>
            <a:off x="5803900" y="2814638"/>
            <a:ext cx="2144713"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75000"/>
              </a:spcBef>
            </a:pPr>
            <a:r>
              <a:rPr kumimoji="1" lang="en-US" altLang="es-MX" sz="1800" b="1">
                <a:effectLst>
                  <a:outerShdw blurRad="38100" dist="38100" dir="2700000" algn="tl">
                    <a:srgbClr val="C0C0C0"/>
                  </a:outerShdw>
                </a:effectLst>
                <a:latin typeface="Arial" panose="020B0604020202020204" pitchFamily="34" charset="0"/>
              </a:rPr>
              <a:t>Medio Hablado</a:t>
            </a:r>
          </a:p>
        </p:txBody>
      </p:sp>
      <p:sp>
        <p:nvSpPr>
          <p:cNvPr id="194595" name="Rectangle 35">
            <a:extLst>
              <a:ext uri="{FF2B5EF4-FFF2-40B4-BE49-F238E27FC236}">
                <a16:creationId xmlns:a16="http://schemas.microsoft.com/office/drawing/2014/main" id="{7A00B870-7048-4640-BB42-F082B1500800}"/>
              </a:ext>
            </a:extLst>
          </p:cNvPr>
          <p:cNvSpPr>
            <a:spLocks noChangeArrowheads="1"/>
          </p:cNvSpPr>
          <p:nvPr/>
        </p:nvSpPr>
        <p:spPr bwMode="auto">
          <a:xfrm>
            <a:off x="1322388" y="1747838"/>
            <a:ext cx="2149475"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r>
              <a:rPr kumimoji="1" lang="en-US" altLang="es-MX" sz="1800" b="1">
                <a:effectLst>
                  <a:outerShdw blurRad="38100" dist="38100" dir="2700000" algn="tl">
                    <a:srgbClr val="C0C0C0"/>
                  </a:outerShdw>
                </a:effectLst>
                <a:latin typeface="Arial" panose="020B0604020202020204" pitchFamily="34" charset="0"/>
              </a:rPr>
              <a:t>Origen Interno</a:t>
            </a:r>
          </a:p>
        </p:txBody>
      </p:sp>
      <p:sp>
        <p:nvSpPr>
          <p:cNvPr id="194596" name="Rectangle 36">
            <a:extLst>
              <a:ext uri="{FF2B5EF4-FFF2-40B4-BE49-F238E27FC236}">
                <a16:creationId xmlns:a16="http://schemas.microsoft.com/office/drawing/2014/main" id="{E9297612-80FC-40A9-8E3F-5AF0A8638403}"/>
              </a:ext>
            </a:extLst>
          </p:cNvPr>
          <p:cNvSpPr>
            <a:spLocks noChangeArrowheads="1"/>
          </p:cNvSpPr>
          <p:nvPr/>
        </p:nvSpPr>
        <p:spPr bwMode="auto">
          <a:xfrm>
            <a:off x="5945188" y="1747838"/>
            <a:ext cx="2233612"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r>
              <a:rPr kumimoji="1" lang="en-US" altLang="es-MX" sz="1800" b="1">
                <a:effectLst>
                  <a:outerShdw blurRad="38100" dist="38100" dir="2700000" algn="tl">
                    <a:srgbClr val="C0C0C0"/>
                  </a:outerShdw>
                </a:effectLst>
                <a:latin typeface="Arial" panose="020B0604020202020204" pitchFamily="34" charset="0"/>
              </a:rPr>
              <a:t>Origen Externo</a:t>
            </a:r>
          </a:p>
        </p:txBody>
      </p:sp>
      <p:sp>
        <p:nvSpPr>
          <p:cNvPr id="194597" name="Rectangle 37">
            <a:extLst>
              <a:ext uri="{FF2B5EF4-FFF2-40B4-BE49-F238E27FC236}">
                <a16:creationId xmlns:a16="http://schemas.microsoft.com/office/drawing/2014/main" id="{A9FA348A-2EB7-4E05-8D42-5F643643F729}"/>
              </a:ext>
            </a:extLst>
          </p:cNvPr>
          <p:cNvSpPr>
            <a:spLocks noChangeArrowheads="1"/>
          </p:cNvSpPr>
          <p:nvPr/>
        </p:nvSpPr>
        <p:spPr bwMode="auto">
          <a:xfrm rot="16200000">
            <a:off x="5014913" y="3781425"/>
            <a:ext cx="1244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Reuniones </a:t>
            </a:r>
          </a:p>
        </p:txBody>
      </p:sp>
      <p:sp>
        <p:nvSpPr>
          <p:cNvPr id="194598" name="Rectangle 38">
            <a:extLst>
              <a:ext uri="{FF2B5EF4-FFF2-40B4-BE49-F238E27FC236}">
                <a16:creationId xmlns:a16="http://schemas.microsoft.com/office/drawing/2014/main" id="{D497BDBF-3436-4B26-9645-E64C170AB9CB}"/>
              </a:ext>
            </a:extLst>
          </p:cNvPr>
          <p:cNvSpPr>
            <a:spLocks noChangeArrowheads="1"/>
          </p:cNvSpPr>
          <p:nvPr/>
        </p:nvSpPr>
        <p:spPr bwMode="auto">
          <a:xfrm rot="16200000">
            <a:off x="4828382" y="4396581"/>
            <a:ext cx="253206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400" b="1">
                <a:effectLst>
                  <a:outerShdw blurRad="38100" dist="38100" dir="2700000" algn="tl">
                    <a:srgbClr val="C0C0C0"/>
                  </a:outerShdw>
                </a:effectLst>
                <a:latin typeface="Arial" panose="020B0604020202020204" pitchFamily="34" charset="0"/>
              </a:rPr>
              <a:t>Encuentros casuales</a:t>
            </a:r>
            <a:endParaRPr kumimoji="1" lang="en-US" altLang="es-MX" sz="1200" b="1">
              <a:effectLst>
                <a:outerShdw blurRad="38100" dist="38100" dir="2700000" algn="tl">
                  <a:srgbClr val="C0C0C0"/>
                </a:outerShdw>
              </a:effectLst>
              <a:latin typeface="Arial" panose="020B0604020202020204" pitchFamily="34" charset="0"/>
            </a:endParaRPr>
          </a:p>
        </p:txBody>
      </p:sp>
      <p:sp>
        <p:nvSpPr>
          <p:cNvPr id="194599" name="Rectangle 39">
            <a:extLst>
              <a:ext uri="{FF2B5EF4-FFF2-40B4-BE49-F238E27FC236}">
                <a16:creationId xmlns:a16="http://schemas.microsoft.com/office/drawing/2014/main" id="{0F890960-32FC-4E96-BC31-8983B31137EC}"/>
              </a:ext>
            </a:extLst>
          </p:cNvPr>
          <p:cNvSpPr>
            <a:spLocks noChangeArrowheads="1"/>
          </p:cNvSpPr>
          <p:nvPr/>
        </p:nvSpPr>
        <p:spPr bwMode="auto">
          <a:xfrm rot="16200000">
            <a:off x="6062663" y="3975100"/>
            <a:ext cx="17970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Correo de voz</a:t>
            </a:r>
          </a:p>
        </p:txBody>
      </p:sp>
      <p:sp>
        <p:nvSpPr>
          <p:cNvPr id="194600" name="Rectangle 40">
            <a:extLst>
              <a:ext uri="{FF2B5EF4-FFF2-40B4-BE49-F238E27FC236}">
                <a16:creationId xmlns:a16="http://schemas.microsoft.com/office/drawing/2014/main" id="{94298650-2FCF-4A7E-896B-A02C008F75E7}"/>
              </a:ext>
            </a:extLst>
          </p:cNvPr>
          <p:cNvSpPr>
            <a:spLocks noChangeArrowheads="1"/>
          </p:cNvSpPr>
          <p:nvPr/>
        </p:nvSpPr>
        <p:spPr bwMode="auto">
          <a:xfrm rot="16200000">
            <a:off x="7080250" y="3494088"/>
            <a:ext cx="75882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r>
              <a:rPr kumimoji="1" lang="en-US" altLang="es-MX" sz="1600" b="1">
                <a:effectLst>
                  <a:outerShdw blurRad="38100" dist="38100" dir="2700000" algn="tl">
                    <a:srgbClr val="C0C0C0"/>
                  </a:outerShdw>
                </a:effectLst>
                <a:latin typeface="Arial" panose="020B0604020202020204" pitchFamily="34" charset="0"/>
              </a:rPr>
              <a:t>Tours</a:t>
            </a:r>
            <a:endParaRPr kumimoji="1" lang="en-US" altLang="es-MX" sz="1200" b="1">
              <a:effectLst>
                <a:outerShdw blurRad="38100" dist="38100" dir="2700000" algn="tl">
                  <a:srgbClr val="C0C0C0"/>
                </a:outerShdw>
              </a:effectLst>
              <a:latin typeface="Arial" panose="020B0604020202020204" pitchFamily="34" charset="0"/>
            </a:endParaRPr>
          </a:p>
        </p:txBody>
      </p:sp>
      <p:sp>
        <p:nvSpPr>
          <p:cNvPr id="194601" name="Rectangle 41">
            <a:extLst>
              <a:ext uri="{FF2B5EF4-FFF2-40B4-BE49-F238E27FC236}">
                <a16:creationId xmlns:a16="http://schemas.microsoft.com/office/drawing/2014/main" id="{3E41651E-C2A6-48AA-8BB2-2CD2C5A6EFD8}"/>
              </a:ext>
            </a:extLst>
          </p:cNvPr>
          <p:cNvSpPr>
            <a:spLocks noChangeArrowheads="1"/>
          </p:cNvSpPr>
          <p:nvPr/>
        </p:nvSpPr>
        <p:spPr bwMode="auto">
          <a:xfrm rot="16200000">
            <a:off x="6894513" y="4133850"/>
            <a:ext cx="21145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Cenas de Negocios</a:t>
            </a:r>
          </a:p>
        </p:txBody>
      </p:sp>
      <p:sp>
        <p:nvSpPr>
          <p:cNvPr id="194602" name="Rectangle 42">
            <a:extLst>
              <a:ext uri="{FF2B5EF4-FFF2-40B4-BE49-F238E27FC236}">
                <a16:creationId xmlns:a16="http://schemas.microsoft.com/office/drawing/2014/main" id="{36394CBD-7DFA-41F8-98B5-C4F4B1F93F8B}"/>
              </a:ext>
            </a:extLst>
          </p:cNvPr>
          <p:cNvSpPr>
            <a:spLocks noChangeArrowheads="1"/>
          </p:cNvSpPr>
          <p:nvPr/>
        </p:nvSpPr>
        <p:spPr bwMode="auto">
          <a:xfrm rot="16200000">
            <a:off x="1273175" y="4148138"/>
            <a:ext cx="213677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eaLnBrk="0" hangingPunct="0"/>
            <a:r>
              <a:rPr kumimoji="1" lang="en-US" altLang="es-MX" sz="1600" b="1">
                <a:effectLst>
                  <a:outerShdw blurRad="38100" dist="38100" dir="2700000" algn="tl">
                    <a:srgbClr val="C0C0C0"/>
                  </a:outerShdw>
                </a:effectLst>
                <a:latin typeface="Arial" panose="020B0604020202020204" pitchFamily="34" charset="0"/>
              </a:rPr>
              <a:t>Cartas &amp; Memos</a:t>
            </a:r>
            <a:endParaRPr kumimoji="1" lang="en-US" altLang="es-MX" sz="1400" b="1">
              <a:effectLst>
                <a:outerShdw blurRad="38100" dist="38100" dir="2700000" algn="tl">
                  <a:srgbClr val="C0C0C0"/>
                </a:outerShdw>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EE2BB388-D34B-4D65-9577-07DB4C19A4D4}"/>
              </a:ext>
            </a:extLst>
          </p:cNvPr>
          <p:cNvSpPr>
            <a:spLocks noGrp="1" noChangeArrowheads="1"/>
          </p:cNvSpPr>
          <p:nvPr>
            <p:ph type="title"/>
          </p:nvPr>
        </p:nvSpPr>
        <p:spPr>
          <a:xfrm>
            <a:off x="568138" y="4916"/>
            <a:ext cx="8037218" cy="1189703"/>
          </a:xfrm>
        </p:spPr>
        <p:txBody>
          <a:bodyPr>
            <a:normAutofit/>
          </a:bodyPr>
          <a:lstStyle/>
          <a:p>
            <a:r>
              <a:rPr lang="es-ES_tradnl" altLang="es-MX" sz="2800" dirty="0"/>
              <a:t>Dato, Informaci</a:t>
            </a:r>
            <a:r>
              <a:rPr lang="es-ES_tradnl" altLang="es-MX" sz="2800" dirty="0">
                <a:latin typeface="Trebuchet MS" panose="020B0603020202020204" pitchFamily="34" charset="0"/>
              </a:rPr>
              <a:t>ó</a:t>
            </a:r>
            <a:r>
              <a:rPr lang="es-ES_tradnl" altLang="es-MX" sz="2800" dirty="0"/>
              <a:t>n, </a:t>
            </a:r>
            <a:r>
              <a:rPr lang="es-ES_tradnl" altLang="es-MX" sz="2800" u="sng" dirty="0"/>
              <a:t>Conocimiento</a:t>
            </a:r>
            <a:endParaRPr lang="es-ES_tradnl" altLang="es-MX" sz="2800" dirty="0"/>
          </a:p>
        </p:txBody>
      </p:sp>
      <p:sp>
        <p:nvSpPr>
          <p:cNvPr id="212995" name="Rectangle 3">
            <a:extLst>
              <a:ext uri="{FF2B5EF4-FFF2-40B4-BE49-F238E27FC236}">
                <a16:creationId xmlns:a16="http://schemas.microsoft.com/office/drawing/2014/main" id="{1E50473D-1C87-445C-B4D6-9DA58861BE5C}"/>
              </a:ext>
            </a:extLst>
          </p:cNvPr>
          <p:cNvSpPr>
            <a:spLocks noGrp="1" noChangeArrowheads="1"/>
          </p:cNvSpPr>
          <p:nvPr>
            <p:ph idx="1"/>
          </p:nvPr>
        </p:nvSpPr>
        <p:spPr>
          <a:xfrm>
            <a:off x="235974" y="1194618"/>
            <a:ext cx="8672051" cy="4837471"/>
          </a:xfrm>
        </p:spPr>
        <p:txBody>
          <a:bodyPr>
            <a:normAutofit/>
          </a:bodyPr>
          <a:lstStyle/>
          <a:p>
            <a:pPr algn="just">
              <a:lnSpc>
                <a:spcPct val="130000"/>
              </a:lnSpc>
            </a:pPr>
            <a:r>
              <a:rPr lang="es-ES" altLang="es-MX" sz="1800" b="1" u="sng" dirty="0">
                <a:cs typeface="Arial" panose="020B0604020202020204" pitchFamily="34" charset="0"/>
              </a:rPr>
              <a:t>Conocimiento</a:t>
            </a:r>
            <a:r>
              <a:rPr lang="es-ES" altLang="es-MX" sz="1800" b="1" dirty="0">
                <a:cs typeface="Arial" panose="020B0604020202020204" pitchFamily="34" charset="0"/>
              </a:rPr>
              <a:t>: </a:t>
            </a:r>
            <a:endParaRPr lang="es-ES" altLang="es-MX" sz="1800" b="1" dirty="0"/>
          </a:p>
          <a:p>
            <a:pPr algn="just">
              <a:lnSpc>
                <a:spcPct val="130000"/>
              </a:lnSpc>
            </a:pPr>
            <a:r>
              <a:rPr lang="es-ES" altLang="es-MX" sz="1800" dirty="0">
                <a:cs typeface="Arial" panose="020B0604020202020204" pitchFamily="34" charset="0"/>
              </a:rPr>
              <a:t>La mayor</a:t>
            </a:r>
            <a:r>
              <a:rPr lang="es-ES" altLang="es-MX" sz="1800" dirty="0">
                <a:latin typeface="Trebuchet MS" panose="020B0603020202020204" pitchFamily="34" charset="0"/>
                <a:cs typeface="Arial" panose="020B0604020202020204" pitchFamily="34" charset="0"/>
              </a:rPr>
              <a:t>í</a:t>
            </a:r>
            <a:r>
              <a:rPr lang="es-ES" altLang="es-MX" sz="1800" dirty="0">
                <a:cs typeface="Arial" panose="020B0604020202020204" pitchFamily="34" charset="0"/>
              </a:rPr>
              <a:t>a de la gente tiene la sensaci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intuitiva de que el conocimiento es algo m</a:t>
            </a:r>
            <a:r>
              <a:rPr lang="es-ES" altLang="es-MX" sz="1800" dirty="0">
                <a:latin typeface="Trebuchet MS" panose="020B0603020202020204" pitchFamily="34" charset="0"/>
                <a:cs typeface="Arial" panose="020B0604020202020204" pitchFamily="34" charset="0"/>
              </a:rPr>
              <a:t>á</a:t>
            </a:r>
            <a:r>
              <a:rPr lang="es-ES" altLang="es-MX" sz="1800" dirty="0">
                <a:cs typeface="Arial" panose="020B0604020202020204" pitchFamily="34" charset="0"/>
              </a:rPr>
              <a:t>s amplio, m</a:t>
            </a:r>
            <a:r>
              <a:rPr lang="es-ES" altLang="es-MX" sz="1800" dirty="0">
                <a:latin typeface="Trebuchet MS" panose="020B0603020202020204" pitchFamily="34" charset="0"/>
                <a:cs typeface="Arial" panose="020B0604020202020204" pitchFamily="34" charset="0"/>
              </a:rPr>
              <a:t>á</a:t>
            </a:r>
            <a:r>
              <a:rPr lang="es-ES" altLang="es-MX" sz="1800" dirty="0">
                <a:cs typeface="Arial" panose="020B0604020202020204" pitchFamily="34" charset="0"/>
              </a:rPr>
              <a:t>s profundo y m</a:t>
            </a:r>
            <a:r>
              <a:rPr lang="es-ES" altLang="es-MX" sz="1800" dirty="0">
                <a:latin typeface="Trebuchet MS" panose="020B0603020202020204" pitchFamily="34" charset="0"/>
                <a:cs typeface="Arial" panose="020B0604020202020204" pitchFamily="34" charset="0"/>
              </a:rPr>
              <a:t>á</a:t>
            </a:r>
            <a:r>
              <a:rPr lang="es-ES" altLang="es-MX" sz="1800" dirty="0">
                <a:cs typeface="Arial" panose="020B0604020202020204" pitchFamily="34" charset="0"/>
              </a:rPr>
              <a:t>s rico que los datos y la informaci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a:t>
            </a:r>
            <a:endParaRPr lang="es-ES" altLang="es-MX" sz="1800" dirty="0"/>
          </a:p>
          <a:p>
            <a:pPr algn="just">
              <a:lnSpc>
                <a:spcPct val="130000"/>
              </a:lnSpc>
            </a:pPr>
            <a:r>
              <a:rPr lang="es-ES" altLang="es-MX" sz="1800" dirty="0">
                <a:cs typeface="Arial" panose="020B0604020202020204" pitchFamily="34" charset="0"/>
              </a:rPr>
              <a:t>Vamos a intentar realizar una primera definici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de conocimiento que nos permita comunicar que queremos decir cuando hablamos de conocimiento dentro de las organizaciones. </a:t>
            </a:r>
            <a:endParaRPr lang="es-ES" altLang="es-MX" sz="1800" dirty="0"/>
          </a:p>
          <a:p>
            <a:pPr algn="just">
              <a:lnSpc>
                <a:spcPct val="130000"/>
              </a:lnSpc>
            </a:pPr>
            <a:r>
              <a:rPr lang="es-ES" altLang="es-MX" sz="1800" dirty="0">
                <a:cs typeface="Arial" panose="020B0604020202020204" pitchFamily="34" charset="0"/>
              </a:rPr>
              <a:t>Para </a:t>
            </a:r>
            <a:r>
              <a:rPr lang="es-ES" altLang="es-MX" sz="1800" dirty="0">
                <a:cs typeface="Arial" panose="020B0604020202020204" pitchFamily="34" charset="0"/>
                <a:hlinkClick r:id="rId2">
                  <a:extLst>
                    <a:ext uri="{A12FA001-AC4F-418D-AE19-62706E023703}">
                      <ahyp:hlinkClr xmlns:ahyp="http://schemas.microsoft.com/office/drawing/2018/hyperlinkcolor" val="tx"/>
                    </a:ext>
                  </a:extLst>
                </a:hlinkClick>
              </a:rPr>
              <a:t>Davenport y </a:t>
            </a:r>
            <a:r>
              <a:rPr lang="es-ES" altLang="es-MX" sz="1800" dirty="0" err="1">
                <a:cs typeface="Arial" panose="020B0604020202020204" pitchFamily="34" charset="0"/>
                <a:hlinkClick r:id="rId2">
                  <a:extLst>
                    <a:ext uri="{A12FA001-AC4F-418D-AE19-62706E023703}">
                      <ahyp:hlinkClr xmlns:ahyp="http://schemas.microsoft.com/office/drawing/2018/hyperlinkcolor" val="tx"/>
                    </a:ext>
                  </a:extLst>
                </a:hlinkClick>
              </a:rPr>
              <a:t>Prusak</a:t>
            </a:r>
            <a:r>
              <a:rPr lang="es-ES" altLang="es-MX" sz="1800" dirty="0">
                <a:cs typeface="Arial" panose="020B0604020202020204" pitchFamily="34" charset="0"/>
                <a:hlinkClick r:id="rId2">
                  <a:extLst>
                    <a:ext uri="{A12FA001-AC4F-418D-AE19-62706E023703}">
                      <ahyp:hlinkClr xmlns:ahyp="http://schemas.microsoft.com/office/drawing/2018/hyperlinkcolor" val="tx"/>
                    </a:ext>
                  </a:extLst>
                </a:hlinkClick>
              </a:rPr>
              <a:t> (1999)</a:t>
            </a:r>
            <a:r>
              <a:rPr lang="es-ES" altLang="es-MX" sz="1800" dirty="0">
                <a:cs typeface="Arial" panose="020B0604020202020204" pitchFamily="34" charset="0"/>
              </a:rPr>
              <a:t> el conocimiento es una mezcla de experiencia, valores, informaci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y </a:t>
            </a:r>
            <a:r>
              <a:rPr lang="es-ES" altLang="es-MX" sz="1800" dirty="0">
                <a:latin typeface="Trebuchet MS" panose="020B0603020202020204" pitchFamily="34" charset="0"/>
                <a:cs typeface="Arial" panose="020B0604020202020204" pitchFamily="34" charset="0"/>
              </a:rPr>
              <a:t>“</a:t>
            </a:r>
            <a:r>
              <a:rPr lang="es-ES" altLang="es-MX" sz="1800" dirty="0">
                <a:cs typeface="Arial" panose="020B0604020202020204" pitchFamily="34" charset="0"/>
              </a:rPr>
              <a:t>saber hacer</a:t>
            </a:r>
            <a:r>
              <a:rPr lang="es-ES" altLang="es-MX" sz="1800" dirty="0">
                <a:latin typeface="Trebuchet MS" panose="020B0603020202020204" pitchFamily="34" charset="0"/>
                <a:cs typeface="Arial" panose="020B0604020202020204" pitchFamily="34" charset="0"/>
              </a:rPr>
              <a:t>”</a:t>
            </a:r>
            <a:r>
              <a:rPr lang="es-ES" altLang="es-MX" sz="1800" dirty="0">
                <a:cs typeface="Arial" panose="020B0604020202020204" pitchFamily="34" charset="0"/>
              </a:rPr>
              <a:t> que sirve como marco para la incorporaci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de nuevas experiencias e informaci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y es </a:t>
            </a:r>
            <a:r>
              <a:rPr lang="es-ES" altLang="es-MX" sz="1800" dirty="0">
                <a:latin typeface="Trebuchet MS" panose="020B0603020202020204" pitchFamily="34" charset="0"/>
                <a:cs typeface="Arial" panose="020B0604020202020204" pitchFamily="34" charset="0"/>
              </a:rPr>
              <a:t>ú</a:t>
            </a:r>
            <a:r>
              <a:rPr lang="es-ES" altLang="es-MX" sz="1800" dirty="0">
                <a:cs typeface="Arial" panose="020B0604020202020204" pitchFamily="34" charset="0"/>
              </a:rPr>
              <a:t>til para la acci</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n. Se origina y aplica en la mente de los conocedores. En las organizaciones con frecuencia no s</a:t>
            </a:r>
            <a:r>
              <a:rPr lang="es-ES" altLang="es-MX" sz="1800" dirty="0">
                <a:latin typeface="Trebuchet MS" panose="020B0603020202020204" pitchFamily="34" charset="0"/>
                <a:cs typeface="Arial" panose="020B0604020202020204" pitchFamily="34" charset="0"/>
              </a:rPr>
              <a:t>ó</a:t>
            </a:r>
            <a:r>
              <a:rPr lang="es-ES" altLang="es-MX" sz="1800" dirty="0">
                <a:cs typeface="Arial" panose="020B0604020202020204" pitchFamily="34" charset="0"/>
              </a:rPr>
              <a:t>lo se encuentra dentro de documentos o almacenes de datos, sino que tambi</a:t>
            </a:r>
            <a:r>
              <a:rPr lang="es-ES" altLang="es-MX" sz="1800" dirty="0">
                <a:latin typeface="Trebuchet MS" panose="020B0603020202020204" pitchFamily="34" charset="0"/>
                <a:cs typeface="Arial" panose="020B0604020202020204" pitchFamily="34" charset="0"/>
              </a:rPr>
              <a:t>é</a:t>
            </a:r>
            <a:r>
              <a:rPr lang="es-ES" altLang="es-MX" sz="1800" dirty="0">
                <a:cs typeface="Arial" panose="020B0604020202020204" pitchFamily="34" charset="0"/>
              </a:rPr>
              <a:t>n esta en rutinas organizativas, procesos, pr</a:t>
            </a:r>
            <a:r>
              <a:rPr lang="es-ES" altLang="es-MX" sz="1800" dirty="0">
                <a:latin typeface="Trebuchet MS" panose="020B0603020202020204" pitchFamily="34" charset="0"/>
                <a:cs typeface="Arial" panose="020B0604020202020204" pitchFamily="34" charset="0"/>
              </a:rPr>
              <a:t>á</a:t>
            </a:r>
            <a:r>
              <a:rPr lang="es-ES" altLang="es-MX" sz="1800" dirty="0">
                <a:cs typeface="Arial" panose="020B0604020202020204" pitchFamily="34" charset="0"/>
              </a:rPr>
              <a:t>cticas, y normas. </a:t>
            </a:r>
            <a:endParaRPr lang="es-ES" altLang="es-MX" sz="1800" dirty="0"/>
          </a:p>
          <a:p>
            <a:pPr>
              <a:lnSpc>
                <a:spcPct val="130000"/>
              </a:lnSpc>
            </a:pPr>
            <a:endParaRPr lang="es-ES" altLang="es-MX" sz="1800" dirty="0"/>
          </a:p>
        </p:txBody>
      </p:sp>
      <p:sp>
        <p:nvSpPr>
          <p:cNvPr id="5" name="Marcador de número de diapositiva 5">
            <a:extLst>
              <a:ext uri="{FF2B5EF4-FFF2-40B4-BE49-F238E27FC236}">
                <a16:creationId xmlns:a16="http://schemas.microsoft.com/office/drawing/2014/main" id="{270CB1CF-6381-442C-A6B0-6B4F8BEA4F7F}"/>
              </a:ext>
            </a:extLst>
          </p:cNvPr>
          <p:cNvSpPr>
            <a:spLocks noGrp="1"/>
          </p:cNvSpPr>
          <p:nvPr>
            <p:ph type="sldNum" sz="quarter" idx="12"/>
          </p:nvPr>
        </p:nvSpPr>
        <p:spPr/>
        <p:txBody>
          <a:bodyPr/>
          <a:lstStyle/>
          <a:p>
            <a:fld id="{4CCF813C-4749-425C-986A-B50F308A5DF0}" type="slidenum">
              <a:rPr lang="es-ES" altLang="es-MX"/>
              <a:pPr/>
              <a:t>8</a:t>
            </a:fld>
            <a:endParaRPr lang="es-ES" altLang="es-MX"/>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7" name="Rectangle 3">
            <a:extLst>
              <a:ext uri="{FF2B5EF4-FFF2-40B4-BE49-F238E27FC236}">
                <a16:creationId xmlns:a16="http://schemas.microsoft.com/office/drawing/2014/main" id="{E0397542-3DA5-48E7-AF58-B4B8D81D7A5F}"/>
              </a:ext>
            </a:extLst>
          </p:cNvPr>
          <p:cNvSpPr>
            <a:spLocks noGrp="1" noChangeArrowheads="1"/>
          </p:cNvSpPr>
          <p:nvPr>
            <p:ph idx="1"/>
          </p:nvPr>
        </p:nvSpPr>
        <p:spPr/>
        <p:txBody>
          <a:bodyPr>
            <a:normAutofit fontScale="92500"/>
          </a:bodyPr>
          <a:lstStyle/>
          <a:p>
            <a:pPr algn="just">
              <a:lnSpc>
                <a:spcPct val="130000"/>
              </a:lnSpc>
            </a:pPr>
            <a:r>
              <a:rPr lang="es-ES" altLang="es-MX" sz="2400" dirty="0">
                <a:cs typeface="Arial" panose="020B0604020202020204" pitchFamily="34" charset="0"/>
              </a:rPr>
              <a:t>Lo que inmediatamente deja claro la definici</a:t>
            </a:r>
            <a:r>
              <a:rPr lang="es-ES" altLang="es-MX" sz="2400" dirty="0">
                <a:latin typeface="Trebuchet MS" panose="020B0603020202020204" pitchFamily="34" charset="0"/>
                <a:cs typeface="Arial" panose="020B0604020202020204" pitchFamily="34" charset="0"/>
              </a:rPr>
              <a:t>ó</a:t>
            </a:r>
            <a:r>
              <a:rPr lang="es-ES" altLang="es-MX" sz="2400" dirty="0">
                <a:cs typeface="Arial" panose="020B0604020202020204" pitchFamily="34" charset="0"/>
              </a:rPr>
              <a:t>n es que ese conocimiento no es simple. Es una mezcla de varios elementos; es un flujo al mismo tiempo que tiene una estructura formalizada; es intuitivo y dif</a:t>
            </a:r>
            <a:r>
              <a:rPr lang="es-ES" altLang="es-MX" sz="2400" dirty="0">
                <a:latin typeface="Trebuchet MS" panose="020B0603020202020204" pitchFamily="34" charset="0"/>
                <a:cs typeface="Arial" panose="020B0604020202020204" pitchFamily="34" charset="0"/>
              </a:rPr>
              <a:t>í</a:t>
            </a:r>
            <a:r>
              <a:rPr lang="es-ES" altLang="es-MX" sz="2400" dirty="0">
                <a:cs typeface="Arial" panose="020B0604020202020204" pitchFamily="34" charset="0"/>
              </a:rPr>
              <a:t>cil de captar en palabras o de entender plenamente de forma l</a:t>
            </a:r>
            <a:r>
              <a:rPr lang="es-ES" altLang="es-MX" sz="2400" dirty="0">
                <a:latin typeface="Trebuchet MS" panose="020B0603020202020204" pitchFamily="34" charset="0"/>
                <a:cs typeface="Arial" panose="020B0604020202020204" pitchFamily="34" charset="0"/>
              </a:rPr>
              <a:t>ó</a:t>
            </a:r>
            <a:r>
              <a:rPr lang="es-ES" altLang="es-MX" sz="2400" dirty="0">
                <a:cs typeface="Arial" panose="020B0604020202020204" pitchFamily="34" charset="0"/>
              </a:rPr>
              <a:t>gica. El conocimiento existe dentro de las personas, como parte de la complejidad humana y de nuestra impredecibilidad.</a:t>
            </a:r>
          </a:p>
          <a:p>
            <a:pPr>
              <a:lnSpc>
                <a:spcPct val="130000"/>
              </a:lnSpc>
            </a:pPr>
            <a:endParaRPr lang="es-ES" altLang="es-MX" sz="2400" dirty="0"/>
          </a:p>
          <a:p>
            <a:pPr>
              <a:lnSpc>
                <a:spcPct val="90000"/>
              </a:lnSpc>
            </a:pPr>
            <a:endParaRPr lang="es-ES" altLang="es-MX" sz="2400" dirty="0"/>
          </a:p>
        </p:txBody>
      </p:sp>
      <p:sp>
        <p:nvSpPr>
          <p:cNvPr id="5" name="Marcador de número de diapositiva 5">
            <a:extLst>
              <a:ext uri="{FF2B5EF4-FFF2-40B4-BE49-F238E27FC236}">
                <a16:creationId xmlns:a16="http://schemas.microsoft.com/office/drawing/2014/main" id="{E6D2538D-0070-4F3D-95A9-A1B1765FD1D7}"/>
              </a:ext>
            </a:extLst>
          </p:cNvPr>
          <p:cNvSpPr>
            <a:spLocks noGrp="1"/>
          </p:cNvSpPr>
          <p:nvPr>
            <p:ph type="sldNum" sz="quarter" idx="12"/>
          </p:nvPr>
        </p:nvSpPr>
        <p:spPr/>
        <p:txBody>
          <a:bodyPr/>
          <a:lstStyle/>
          <a:p>
            <a:fld id="{B250FBD1-DF80-4F42-A6E1-1D6418AFA805}" type="slidenum">
              <a:rPr lang="es-ES" altLang="es-MX"/>
              <a:pPr/>
              <a:t>9</a:t>
            </a:fld>
            <a:endParaRPr lang="es-ES" altLang="es-MX"/>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arcador de número de diapositiva 3">
            <a:extLst>
              <a:ext uri="{FF2B5EF4-FFF2-40B4-BE49-F238E27FC236}">
                <a16:creationId xmlns:a16="http://schemas.microsoft.com/office/drawing/2014/main" id="{A6374E58-9F4D-4DC5-8610-B5620B2A373B}"/>
              </a:ext>
            </a:extLst>
          </p:cNvPr>
          <p:cNvSpPr>
            <a:spLocks noGrp="1"/>
          </p:cNvSpPr>
          <p:nvPr>
            <p:ph type="sldNum" sz="quarter" idx="12"/>
          </p:nvPr>
        </p:nvSpPr>
        <p:spPr/>
        <p:txBody>
          <a:bodyPr/>
          <a:lstStyle/>
          <a:p>
            <a:fld id="{78C6ED2B-87B6-4BB7-BC93-4C0CEE4DA2F0}" type="slidenum">
              <a:rPr lang="es-ES" altLang="es-MX"/>
              <a:pPr/>
              <a:t>10</a:t>
            </a:fld>
            <a:endParaRPr lang="es-ES" altLang="es-MX"/>
          </a:p>
        </p:txBody>
      </p:sp>
      <p:graphicFrame>
        <p:nvGraphicFramePr>
          <p:cNvPr id="231459" name="Group 35">
            <a:extLst>
              <a:ext uri="{FF2B5EF4-FFF2-40B4-BE49-F238E27FC236}">
                <a16:creationId xmlns:a16="http://schemas.microsoft.com/office/drawing/2014/main" id="{976F3149-1E10-4E8C-AE1F-C4F1AAB6D94C}"/>
              </a:ext>
            </a:extLst>
          </p:cNvPr>
          <p:cNvGraphicFramePr>
            <a:graphicFrameLocks noGrp="1"/>
          </p:cNvGraphicFramePr>
          <p:nvPr>
            <p:extLst>
              <p:ext uri="{D42A27DB-BD31-4B8C-83A1-F6EECF244321}">
                <p14:modId xmlns:p14="http://schemas.microsoft.com/office/powerpoint/2010/main" val="433966166"/>
              </p:ext>
            </p:extLst>
          </p:nvPr>
        </p:nvGraphicFramePr>
        <p:xfrm>
          <a:off x="1444063" y="813722"/>
          <a:ext cx="5897562" cy="5321608"/>
        </p:xfrm>
        <a:graphic>
          <a:graphicData uri="http://schemas.openxmlformats.org/drawingml/2006/table">
            <a:tbl>
              <a:tblPr/>
              <a:tblGrid>
                <a:gridCol w="1897062">
                  <a:extLst>
                    <a:ext uri="{9D8B030D-6E8A-4147-A177-3AD203B41FA5}">
                      <a16:colId xmlns:a16="http://schemas.microsoft.com/office/drawing/2014/main" val="2253010847"/>
                    </a:ext>
                  </a:extLst>
                </a:gridCol>
                <a:gridCol w="1943100">
                  <a:extLst>
                    <a:ext uri="{9D8B030D-6E8A-4147-A177-3AD203B41FA5}">
                      <a16:colId xmlns:a16="http://schemas.microsoft.com/office/drawing/2014/main" val="900992467"/>
                    </a:ext>
                  </a:extLst>
                </a:gridCol>
                <a:gridCol w="2057400">
                  <a:extLst>
                    <a:ext uri="{9D8B030D-6E8A-4147-A177-3AD203B41FA5}">
                      <a16:colId xmlns:a16="http://schemas.microsoft.com/office/drawing/2014/main" val="3404562116"/>
                    </a:ext>
                  </a:extLst>
                </a:gridCol>
              </a:tblGrid>
              <a:tr h="306527">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Monotype Sorts" pitchFamily="2" charset="2"/>
                        <a:buNone/>
                        <a:tabLst/>
                      </a:pPr>
                      <a:r>
                        <a:rPr kumimoji="1" lang="es-ES" altLang="es-MX" sz="1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DATO</a:t>
                      </a:r>
                      <a:endParaRPr kumimoji="1" lang="es-ES" altLang="es-MX" sz="1800" b="0" i="0" u="none" strike="noStrike" cap="none" normalizeH="0" baseline="0">
                        <a:ln>
                          <a:noFill/>
                        </a:ln>
                        <a:solidFill>
                          <a:schemeClr val="tx1"/>
                        </a:solidFill>
                        <a:effectLst/>
                        <a:latin typeface="Tahoma" panose="020B060403050404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Monotype Sorts" pitchFamily="2" charset="2"/>
                        <a:buNone/>
                        <a:tabLst/>
                      </a:pPr>
                      <a:r>
                        <a:rPr kumimoji="1" lang="es-ES" altLang="es-MX" sz="1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INFORMACION</a:t>
                      </a:r>
                      <a:endParaRPr kumimoji="1" lang="es-ES" altLang="es-MX" sz="1800" b="0" i="0" u="none" strike="noStrike" cap="none" normalizeH="0" baseline="0" dirty="0">
                        <a:ln>
                          <a:noFill/>
                        </a:ln>
                        <a:solidFill>
                          <a:schemeClr val="tx1"/>
                        </a:solidFill>
                        <a:effectLst/>
                        <a:latin typeface="Tahoma" panose="020B060403050404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Monotype Sorts" pitchFamily="2" charset="2"/>
                        <a:buNone/>
                        <a:tabLst/>
                      </a:pPr>
                      <a:r>
                        <a:rPr kumimoji="1" lang="es-ES" altLang="es-MX" sz="12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CONOCIMIENTO</a:t>
                      </a:r>
                      <a:endParaRPr kumimoji="1" lang="es-ES" altLang="es-MX" sz="1800" b="0" i="0" u="none" strike="noStrike" cap="none" normalizeH="0" baseline="0">
                        <a:ln>
                          <a:noFill/>
                        </a:ln>
                        <a:solidFill>
                          <a:schemeClr val="tx1"/>
                        </a:solidFill>
                        <a:effectLst/>
                        <a:latin typeface="Tahoma" panose="020B060403050404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extLst>
                  <a:ext uri="{0D108BD9-81ED-4DB2-BD59-A6C34878D82A}">
                    <a16:rowId xmlns:a16="http://schemas.microsoft.com/office/drawing/2014/main" val="1671534027"/>
                  </a:ext>
                </a:extLst>
              </a:tr>
              <a:tr h="5015081">
                <a:tc>
                  <a:txBody>
                    <a:bodyPr/>
                    <a:lstStyle>
                      <a:lvl1pPr>
                        <a:spcBef>
                          <a:spcPct val="20000"/>
                        </a:spcBef>
                        <a:buClr>
                          <a:schemeClr val="accent2"/>
                        </a:buClr>
                        <a:buFont typeface="Monotype Sorts" pitchFamily="2" charset="2"/>
                        <a:tabLst>
                          <a:tab pos="228600" algn="l"/>
                        </a:tabLst>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tabLst>
                          <a:tab pos="228600" algn="l"/>
                        </a:tabLst>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tabLst>
                          <a:tab pos="228600" algn="l"/>
                        </a:tabLst>
                        <a:defRPr kumimoji="1" sz="2000">
                          <a:solidFill>
                            <a:schemeClr val="tx1"/>
                          </a:solidFill>
                          <a:latin typeface="Tahoma" panose="020B0604030504040204" pitchFamily="34" charset="0"/>
                        </a:defRPr>
                      </a:lvl3pPr>
                      <a:lvl4pPr>
                        <a:spcBef>
                          <a:spcPct val="20000"/>
                        </a:spcBef>
                        <a:buClr>
                          <a:schemeClr val="accent2"/>
                        </a:buClr>
                        <a:tabLst>
                          <a:tab pos="228600" algn="l"/>
                        </a:tabLst>
                        <a:defRPr kumimoji="1">
                          <a:solidFill>
                            <a:schemeClr val="tx1"/>
                          </a:solidFill>
                          <a:latin typeface="Tahoma" panose="020B0604030504040204" pitchFamily="34" charset="0"/>
                        </a:defRPr>
                      </a:lvl4pPr>
                      <a:lvl5pPr>
                        <a:spcBef>
                          <a:spcPct val="20000"/>
                        </a:spcBef>
                        <a:buClr>
                          <a:schemeClr val="accent2"/>
                        </a:buClr>
                        <a:tabLst>
                          <a:tab pos="228600" algn="l"/>
                        </a:tabLst>
                        <a:defRPr kumimoji="1">
                          <a:solidFill>
                            <a:schemeClr val="tx1"/>
                          </a:solidFill>
                          <a:latin typeface="Tahoma" panose="020B0604030504040204" pitchFamily="34" charset="0"/>
                        </a:defRPr>
                      </a:lvl5pPr>
                      <a:lvl6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6pPr>
                      <a:lvl7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7pPr>
                      <a:lvl8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8pPr>
                      <a:lvl9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Son elementos  brutos sin significado, desvinculados de la realidad</a:t>
                      </a: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Son Observaciones </a:t>
                      </a:r>
                      <a:r>
                        <a:rPr kumimoji="1" lang="es-ES" altLang="es-MX"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simples.Datos</a:t>
                      </a: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sin calidad generan </a:t>
                      </a:r>
                      <a:r>
                        <a:rPr kumimoji="1" lang="es-ES" altLang="es-MX"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informacion</a:t>
                      </a: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y decisiones de la misma naturaleza.</a:t>
                      </a: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Son materia prima de la información</a:t>
                      </a: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Los datos son Puramente descriptivas y no evaluativos.</a:t>
                      </a: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400" b="0" i="0" u="none" strike="noStrike" cap="none" normalizeH="0" baseline="0" dirty="0">
                        <a:ln>
                          <a:noFill/>
                        </a:ln>
                        <a:solidFill>
                          <a:schemeClr val="tx1"/>
                        </a:solidFill>
                        <a:effectLst/>
                        <a:latin typeface="Tahoma" panose="020B060403050404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lvl1pPr indent="9525">
                        <a:spcBef>
                          <a:spcPct val="20000"/>
                        </a:spcBef>
                        <a:buClr>
                          <a:schemeClr val="accent2"/>
                        </a:buClr>
                        <a:buFont typeface="Monotype Sorts" pitchFamily="2" charset="2"/>
                        <a:tabLst>
                          <a:tab pos="228600" algn="l"/>
                        </a:tabLst>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tabLst>
                          <a:tab pos="228600" algn="l"/>
                        </a:tabLst>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tabLst>
                          <a:tab pos="228600" algn="l"/>
                        </a:tabLst>
                        <a:defRPr kumimoji="1" sz="2000">
                          <a:solidFill>
                            <a:schemeClr val="tx1"/>
                          </a:solidFill>
                          <a:latin typeface="Tahoma" panose="020B0604030504040204" pitchFamily="34" charset="0"/>
                        </a:defRPr>
                      </a:lvl3pPr>
                      <a:lvl4pPr>
                        <a:spcBef>
                          <a:spcPct val="20000"/>
                        </a:spcBef>
                        <a:buClr>
                          <a:schemeClr val="accent2"/>
                        </a:buClr>
                        <a:tabLst>
                          <a:tab pos="228600" algn="l"/>
                        </a:tabLst>
                        <a:defRPr kumimoji="1">
                          <a:solidFill>
                            <a:schemeClr val="tx1"/>
                          </a:solidFill>
                          <a:latin typeface="Tahoma" panose="020B0604030504040204" pitchFamily="34" charset="0"/>
                        </a:defRPr>
                      </a:lvl4pPr>
                      <a:lvl5pPr>
                        <a:spcBef>
                          <a:spcPct val="20000"/>
                        </a:spcBef>
                        <a:buClr>
                          <a:schemeClr val="accent2"/>
                        </a:buClr>
                        <a:tabLst>
                          <a:tab pos="228600" algn="l"/>
                        </a:tabLst>
                        <a:defRPr kumimoji="1">
                          <a:solidFill>
                            <a:schemeClr val="tx1"/>
                          </a:solidFill>
                          <a:latin typeface="Tahoma" panose="020B0604030504040204" pitchFamily="34" charset="0"/>
                        </a:defRPr>
                      </a:lvl5pPr>
                      <a:lvl6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6pPr>
                      <a:lvl7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7pPr>
                      <a:lvl8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8pPr>
                      <a:lvl9pPr fontAlgn="base">
                        <a:spcBef>
                          <a:spcPct val="20000"/>
                        </a:spcBef>
                        <a:spcAft>
                          <a:spcPct val="0"/>
                        </a:spcAft>
                        <a:buClr>
                          <a:schemeClr val="accent2"/>
                        </a:buClr>
                        <a:tabLst>
                          <a:tab pos="228600" algn="l"/>
                        </a:tabLst>
                        <a:defRPr kumimoji="1">
                          <a:solidFill>
                            <a:schemeClr val="tx1"/>
                          </a:solidFill>
                          <a:latin typeface="Tahoma" panose="020B0604030504040204" pitchFamily="34" charset="0"/>
                        </a:defRPr>
                      </a:lvl9pPr>
                    </a:lstStyle>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None/>
                        <a:tabLst>
                          <a:tab pos="228600" algn="l"/>
                        </a:tabLst>
                      </a:pP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Son Datos dotados de relevancia.</a:t>
                      </a: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Requiere unidad de  análisis</a:t>
                      </a: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Exige consenso en </a:t>
                      </a:r>
                      <a:r>
                        <a:rPr kumimoji="1" lang="es-ES" altLang="es-MX" sz="16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relacion</a:t>
                      </a: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al significado.</a:t>
                      </a: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Exige   la </a:t>
                      </a:r>
                      <a:r>
                        <a:rPr kumimoji="1" lang="es-ES" altLang="es-MX" sz="16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mediacion</a:t>
                      </a: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humana</a:t>
                      </a: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 el dato </a:t>
                      </a:r>
                      <a:r>
                        <a:rPr kumimoji="1" lang="es-ES" altLang="es-MX" sz="16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trabajado,contextualizado,dotado</a:t>
                      </a: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de relevancia y propósito.</a:t>
                      </a: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La información es evaluativa</a:t>
                      </a: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9525"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9525"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28600" algn="l"/>
                        </a:tabLst>
                      </a:pPr>
                      <a:endParaRPr kumimoji="1" lang="es-ES" altLang="es-MX" sz="1400" b="0" i="0" u="none" strike="noStrike" cap="none" normalizeH="0" baseline="0" dirty="0">
                        <a:ln>
                          <a:noFill/>
                        </a:ln>
                        <a:solidFill>
                          <a:schemeClr val="tx1"/>
                        </a:solidFill>
                        <a:effectLst/>
                        <a:latin typeface="Tahoma" panose="020B060403050404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C0C0C0"/>
                    </a:solidFill>
                  </a:tcPr>
                </a:tc>
                <a:tc>
                  <a:txBody>
                    <a:bodyPr/>
                    <a:lstStyle>
                      <a:lvl1pPr>
                        <a:spcBef>
                          <a:spcPct val="20000"/>
                        </a:spcBef>
                        <a:buClr>
                          <a:schemeClr val="accent2"/>
                        </a:buClr>
                        <a:buFont typeface="Monotype Sorts" pitchFamily="2" charset="2"/>
                        <a:tabLst>
                          <a:tab pos="203200" algn="l"/>
                        </a:tabLst>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tabLst>
                          <a:tab pos="203200" algn="l"/>
                        </a:tabLst>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tabLst>
                          <a:tab pos="203200" algn="l"/>
                        </a:tabLst>
                        <a:defRPr kumimoji="1" sz="2000">
                          <a:solidFill>
                            <a:schemeClr val="tx1"/>
                          </a:solidFill>
                          <a:latin typeface="Tahoma" panose="020B0604030504040204" pitchFamily="34" charset="0"/>
                        </a:defRPr>
                      </a:lvl3pPr>
                      <a:lvl4pPr>
                        <a:spcBef>
                          <a:spcPct val="20000"/>
                        </a:spcBef>
                        <a:buClr>
                          <a:schemeClr val="accent2"/>
                        </a:buClr>
                        <a:tabLst>
                          <a:tab pos="203200" algn="l"/>
                        </a:tabLst>
                        <a:defRPr kumimoji="1">
                          <a:solidFill>
                            <a:schemeClr val="tx1"/>
                          </a:solidFill>
                          <a:latin typeface="Tahoma" panose="020B0604030504040204" pitchFamily="34" charset="0"/>
                        </a:defRPr>
                      </a:lvl4pPr>
                      <a:lvl5pPr>
                        <a:spcBef>
                          <a:spcPct val="20000"/>
                        </a:spcBef>
                        <a:buClr>
                          <a:schemeClr val="accent2"/>
                        </a:buClr>
                        <a:tabLst>
                          <a:tab pos="203200" algn="l"/>
                        </a:tabLst>
                        <a:defRPr kumimoji="1">
                          <a:solidFill>
                            <a:schemeClr val="tx1"/>
                          </a:solidFill>
                          <a:latin typeface="Tahoma" panose="020B0604030504040204" pitchFamily="34" charset="0"/>
                        </a:defRPr>
                      </a:lvl5pPr>
                      <a:lvl6pPr fontAlgn="base">
                        <a:spcBef>
                          <a:spcPct val="20000"/>
                        </a:spcBef>
                        <a:spcAft>
                          <a:spcPct val="0"/>
                        </a:spcAft>
                        <a:buClr>
                          <a:schemeClr val="accent2"/>
                        </a:buClr>
                        <a:tabLst>
                          <a:tab pos="203200" algn="l"/>
                        </a:tabLst>
                        <a:defRPr kumimoji="1">
                          <a:solidFill>
                            <a:schemeClr val="tx1"/>
                          </a:solidFill>
                          <a:latin typeface="Tahoma" panose="020B0604030504040204" pitchFamily="34" charset="0"/>
                        </a:defRPr>
                      </a:lvl6pPr>
                      <a:lvl7pPr fontAlgn="base">
                        <a:spcBef>
                          <a:spcPct val="20000"/>
                        </a:spcBef>
                        <a:spcAft>
                          <a:spcPct val="0"/>
                        </a:spcAft>
                        <a:buClr>
                          <a:schemeClr val="accent2"/>
                        </a:buClr>
                        <a:tabLst>
                          <a:tab pos="203200" algn="l"/>
                        </a:tabLst>
                        <a:defRPr kumimoji="1">
                          <a:solidFill>
                            <a:schemeClr val="tx1"/>
                          </a:solidFill>
                          <a:latin typeface="Tahoma" panose="020B0604030504040204" pitchFamily="34" charset="0"/>
                        </a:defRPr>
                      </a:lvl7pPr>
                      <a:lvl8pPr fontAlgn="base">
                        <a:spcBef>
                          <a:spcPct val="20000"/>
                        </a:spcBef>
                        <a:spcAft>
                          <a:spcPct val="0"/>
                        </a:spcAft>
                        <a:buClr>
                          <a:schemeClr val="accent2"/>
                        </a:buClr>
                        <a:tabLst>
                          <a:tab pos="203200" algn="l"/>
                        </a:tabLst>
                        <a:defRPr kumimoji="1">
                          <a:solidFill>
                            <a:schemeClr val="tx1"/>
                          </a:solidFill>
                          <a:latin typeface="Tahoma" panose="020B0604030504040204" pitchFamily="34" charset="0"/>
                        </a:defRPr>
                      </a:lvl8pPr>
                      <a:lvl9pPr fontAlgn="base">
                        <a:spcBef>
                          <a:spcPct val="20000"/>
                        </a:spcBef>
                        <a:spcAft>
                          <a:spcPct val="0"/>
                        </a:spcAft>
                        <a:buClr>
                          <a:schemeClr val="accent2"/>
                        </a:buClr>
                        <a:tabLst>
                          <a:tab pos="203200" algn="l"/>
                        </a:tabLst>
                        <a:defRPr kumimoji="1">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Symbol" panose="05050102010706020507" pitchFamily="18" charset="2"/>
                        <a:buChar char=""/>
                        <a:tabLst>
                          <a:tab pos="2032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Información valiosa de la mente humana.</a:t>
                      </a:r>
                    </a:p>
                    <a:p>
                      <a:pPr marL="0" marR="0" lvl="0" indent="0" algn="l" defTabSz="914400" rtl="0" eaLnBrk="0" fontAlgn="base" latinLnBrk="0" hangingPunct="0">
                        <a:lnSpc>
                          <a:spcPct val="100000"/>
                        </a:lnSpc>
                        <a:spcBef>
                          <a:spcPct val="0"/>
                        </a:spcBef>
                        <a:spcAft>
                          <a:spcPct val="0"/>
                        </a:spcAft>
                        <a:buClr>
                          <a:schemeClr val="accent2"/>
                        </a:buClr>
                        <a:buSzTx/>
                        <a:buFont typeface="Monotype Sorts" pitchFamily="2" charset="2"/>
                        <a:buNone/>
                        <a:tabLst>
                          <a:tab pos="203200" algn="l"/>
                        </a:tabLst>
                      </a:pPr>
                      <a:r>
                        <a:rPr kumimoji="1" lang="es-ES" altLang="es-MX"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Incluye Reflexión, Síntesis y Contexto.</a:t>
                      </a:r>
                    </a:p>
                    <a:p>
                      <a:pPr marL="0" marR="0" lvl="0" indent="0" algn="l" defTabSz="914400" rtl="0" eaLnBrk="0" fontAlgn="base" latinLnBrk="0" hangingPunct="0">
                        <a:lnSpc>
                          <a:spcPct val="100000"/>
                        </a:lnSpc>
                        <a:spcBef>
                          <a:spcPct val="0"/>
                        </a:spcBef>
                        <a:spcAft>
                          <a:spcPct val="0"/>
                        </a:spcAft>
                        <a:buClr>
                          <a:schemeClr val="accent2"/>
                        </a:buClr>
                        <a:buSzTx/>
                        <a:buFont typeface="Monotype Sorts" pitchFamily="2" charset="2"/>
                        <a:buNone/>
                        <a:tabLst>
                          <a:tab pos="203200" algn="l"/>
                        </a:tabLst>
                      </a:pPr>
                      <a:endPar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03200" algn="l"/>
                        </a:tabLst>
                      </a:pPr>
                      <a:r>
                        <a:rPr kumimoji="1" lang="pt-BR"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 difícil </a:t>
                      </a:r>
                      <a:r>
                        <a:rPr kumimoji="1" lang="pt-BR" altLang="es-MX" sz="16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captación</a:t>
                      </a:r>
                      <a:r>
                        <a:rPr kumimoji="1" lang="pt-BR"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1" lang="pt-BR" altLang="es-MX" sz="16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en</a:t>
                      </a:r>
                      <a:r>
                        <a:rPr kumimoji="1" lang="pt-BR"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máquina.</a:t>
                      </a: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03200" algn="l"/>
                        </a:tabLst>
                      </a:pPr>
                      <a:endPar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032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 conocimiento es información con valor agregado, con la pretensión de que tenga un valor universal, asimilado por el individuo o por la organización.</a:t>
                      </a: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None/>
                        <a:tabLst>
                          <a:tab pos="203200" algn="l"/>
                        </a:tabLst>
                      </a:pPr>
                      <a:endPar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
                          <a:schemeClr val="accent2"/>
                        </a:buClr>
                        <a:buSzTx/>
                        <a:buFont typeface="Symbol" panose="05050102010706020507" pitchFamily="18" charset="2"/>
                        <a:buChar char=""/>
                        <a:tabLst>
                          <a:tab pos="203200" algn="l"/>
                        </a:tabLst>
                      </a:pPr>
                      <a:r>
                        <a:rPr kumimoji="1" lang="es-ES" altLang="es-MX"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 información puesta en uso.</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59332064"/>
                  </a:ext>
                </a:extLst>
              </a:tr>
            </a:tbl>
          </a:graphicData>
        </a:graphic>
      </p:graphicFrame>
      <p:sp>
        <p:nvSpPr>
          <p:cNvPr id="231440" name="Rectangle 16">
            <a:extLst>
              <a:ext uri="{FF2B5EF4-FFF2-40B4-BE49-F238E27FC236}">
                <a16:creationId xmlns:a16="http://schemas.microsoft.com/office/drawing/2014/main" id="{5D79AAF2-F4B3-4166-9C7D-427B24266D4D}"/>
              </a:ext>
            </a:extLst>
          </p:cNvPr>
          <p:cNvSpPr>
            <a:spLocks noChangeArrowheads="1"/>
          </p:cNvSpPr>
          <p:nvPr/>
        </p:nvSpPr>
        <p:spPr bwMode="auto">
          <a:xfrm>
            <a:off x="2155825" y="219485"/>
            <a:ext cx="483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altLang="es-MX" sz="1800" b="1" dirty="0">
                <a:latin typeface="Arial" panose="020B0604020202020204" pitchFamily="34" charset="0"/>
              </a:rPr>
              <a:t>DATOS, INFORMACIÓN Y CONOCIMIENTO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216B8075-C412-4C26-A6AA-BE380A6D6F12}"/>
              </a:ext>
            </a:extLst>
          </p:cNvPr>
          <p:cNvSpPr>
            <a:spLocks noGrp="1" noChangeArrowheads="1"/>
          </p:cNvSpPr>
          <p:nvPr>
            <p:ph type="title"/>
          </p:nvPr>
        </p:nvSpPr>
        <p:spPr>
          <a:xfrm>
            <a:off x="304799" y="0"/>
            <a:ext cx="7659329" cy="1143000"/>
          </a:xfrm>
        </p:spPr>
        <p:txBody>
          <a:bodyPr>
            <a:normAutofit/>
          </a:bodyPr>
          <a:lstStyle/>
          <a:p>
            <a:pPr algn="ctr"/>
            <a:r>
              <a:rPr lang="es-PE" altLang="es-MX" b="1" dirty="0">
                <a:solidFill>
                  <a:schemeClr val="bg1"/>
                </a:solidFill>
              </a:rPr>
              <a:t>Embudo del</a:t>
            </a:r>
            <a:r>
              <a:rPr lang="es-PE" altLang="es-MX" dirty="0">
                <a:solidFill>
                  <a:schemeClr val="bg1"/>
                </a:solidFill>
              </a:rPr>
              <a:t> </a:t>
            </a:r>
            <a:r>
              <a:rPr lang="es-PE" altLang="es-MX" b="1" dirty="0">
                <a:solidFill>
                  <a:schemeClr val="bg1"/>
                </a:solidFill>
              </a:rPr>
              <a:t>conocimiento</a:t>
            </a:r>
            <a:endParaRPr lang="es-ES" altLang="es-MX" b="1" dirty="0">
              <a:solidFill>
                <a:schemeClr val="bg1"/>
              </a:solidFill>
            </a:endParaRPr>
          </a:p>
        </p:txBody>
      </p:sp>
      <p:pic>
        <p:nvPicPr>
          <p:cNvPr id="232451" name="Picture 3">
            <a:extLst>
              <a:ext uri="{FF2B5EF4-FFF2-40B4-BE49-F238E27FC236}">
                <a16:creationId xmlns:a16="http://schemas.microsoft.com/office/drawing/2014/main" id="{96A635AA-D10A-4DD8-BE3F-8588A9476A8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2656" t="15625" r="21875" b="11458"/>
          <a:stretch>
            <a:fillRect/>
          </a:stretch>
        </p:blipFill>
        <p:spPr>
          <a:xfrm>
            <a:off x="1371600" y="1295400"/>
            <a:ext cx="6781800" cy="4525963"/>
          </a:xfrm>
          <a:noFill/>
          <a:ln/>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arcador de número de diapositiva 5">
            <a:extLst>
              <a:ext uri="{FF2B5EF4-FFF2-40B4-BE49-F238E27FC236}">
                <a16:creationId xmlns:a16="http://schemas.microsoft.com/office/drawing/2014/main" id="{51C6E015-3A83-4AAC-BE9C-65D2E10CEE76}"/>
              </a:ext>
            </a:extLst>
          </p:cNvPr>
          <p:cNvSpPr>
            <a:spLocks noGrp="1"/>
          </p:cNvSpPr>
          <p:nvPr>
            <p:ph type="sldNum" sz="quarter" idx="12"/>
          </p:nvPr>
        </p:nvSpPr>
        <p:spPr/>
        <p:txBody>
          <a:bodyPr/>
          <a:lstStyle/>
          <a:p>
            <a:fld id="{3B887D5B-3A08-4DA4-A654-865B67F9C7E7}" type="slidenum">
              <a:rPr lang="es-ES" altLang="es-MX"/>
              <a:pPr/>
              <a:t>11</a:t>
            </a:fld>
            <a:endParaRPr lang="es-ES" altLang="es-MX"/>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A1DE3D72-FE45-4440-81EC-AD7274974FBB}"/>
              </a:ext>
            </a:extLst>
          </p:cNvPr>
          <p:cNvSpPr>
            <a:spLocks noGrp="1" noChangeArrowheads="1"/>
          </p:cNvSpPr>
          <p:nvPr>
            <p:ph type="ctrTitle"/>
          </p:nvPr>
        </p:nvSpPr>
        <p:spPr>
          <a:xfrm>
            <a:off x="984250" y="2495550"/>
            <a:ext cx="7466576" cy="1050925"/>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normAutofit fontScale="90000"/>
          </a:bodyPr>
          <a:lstStyle/>
          <a:p>
            <a:pPr defTabSz="449263">
              <a:buClr>
                <a:srgbClr val="660066"/>
              </a:buClr>
              <a:buFont typeface="Arial" panose="020B0604020202020204"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es-MX" sz="3600" b="1" dirty="0" err="1">
                <a:solidFill>
                  <a:srgbClr val="CC0000"/>
                </a:solidFill>
                <a:latin typeface="Arial" panose="020B0604020202020204" pitchFamily="34" charset="0"/>
                <a:cs typeface="Lucida Sans Unicode" panose="020B0602030504020204" pitchFamily="34" charset="0"/>
              </a:rPr>
              <a:t>Introducción</a:t>
            </a:r>
            <a:r>
              <a:rPr kumimoji="0" lang="en-GB" altLang="es-MX" sz="3600" b="1" dirty="0">
                <a:solidFill>
                  <a:srgbClr val="CC0000"/>
                </a:solidFill>
                <a:latin typeface="Arial" panose="020B0604020202020204" pitchFamily="34" charset="0"/>
                <a:cs typeface="Lucida Sans Unicode" panose="020B0602030504020204" pitchFamily="34" charset="0"/>
              </a:rPr>
              <a:t> a la </a:t>
            </a:r>
            <a:r>
              <a:rPr kumimoji="0" lang="en-GB" altLang="es-MX" sz="3600" b="1" dirty="0" err="1">
                <a:solidFill>
                  <a:srgbClr val="CC0000"/>
                </a:solidFill>
                <a:latin typeface="Arial" panose="020B0604020202020204" pitchFamily="34" charset="0"/>
                <a:cs typeface="Lucida Sans Unicode" panose="020B0602030504020204" pitchFamily="34" charset="0"/>
              </a:rPr>
              <a:t>Cibernética</a:t>
            </a:r>
            <a:r>
              <a:rPr kumimoji="0" lang="en-GB" altLang="es-MX" sz="3600" b="1" dirty="0">
                <a:solidFill>
                  <a:srgbClr val="CC0000"/>
                </a:solidFill>
                <a:latin typeface="Arial" panose="020B0604020202020204" pitchFamily="34" charset="0"/>
                <a:cs typeface="Lucida Sans Unicode" panose="020B0602030504020204" pitchFamily="34" charset="0"/>
              </a:rPr>
              <a:t> </a:t>
            </a:r>
            <a:br>
              <a:rPr kumimoji="0" lang="en-GB" altLang="es-MX" sz="3600" b="1" dirty="0">
                <a:solidFill>
                  <a:srgbClr val="CC0000"/>
                </a:solidFill>
                <a:latin typeface="Arial" panose="020B0604020202020204" pitchFamily="34" charset="0"/>
                <a:cs typeface="Lucida Sans Unicode" panose="020B0602030504020204" pitchFamily="34" charset="0"/>
              </a:rPr>
            </a:br>
            <a:r>
              <a:rPr kumimoji="0" lang="en-GB" altLang="es-MX" sz="3600" b="1" dirty="0" err="1">
                <a:solidFill>
                  <a:srgbClr val="CC0000"/>
                </a:solidFill>
                <a:latin typeface="Arial" panose="020B0604020202020204" pitchFamily="34" charset="0"/>
                <a:cs typeface="Lucida Sans Unicode" panose="020B0602030504020204" pitchFamily="34" charset="0"/>
              </a:rPr>
              <a:t>Aplicación</a:t>
            </a:r>
            <a:r>
              <a:rPr kumimoji="0" lang="en-GB" altLang="es-MX" sz="3600" b="1" dirty="0">
                <a:solidFill>
                  <a:srgbClr val="CC0000"/>
                </a:solidFill>
                <a:latin typeface="Arial" panose="020B0604020202020204" pitchFamily="34" charset="0"/>
                <a:cs typeface="Lucida Sans Unicode" panose="020B0602030504020204" pitchFamily="34" charset="0"/>
              </a:rPr>
              <a:t> a la </a:t>
            </a:r>
            <a:r>
              <a:rPr kumimoji="0" lang="en-GB" altLang="es-MX" sz="3600" b="1" dirty="0" err="1">
                <a:solidFill>
                  <a:srgbClr val="CC0000"/>
                </a:solidFill>
                <a:latin typeface="Arial" panose="020B0604020202020204" pitchFamily="34" charset="0"/>
                <a:cs typeface="Lucida Sans Unicode" panose="020B0602030504020204" pitchFamily="34" charset="0"/>
              </a:rPr>
              <a:t>Organización</a:t>
            </a:r>
            <a:endParaRPr kumimoji="0" lang="en-GB" altLang="es-MX" sz="3600" b="1" dirty="0">
              <a:solidFill>
                <a:srgbClr val="CC0000"/>
              </a:solidFill>
              <a:latin typeface="Arial" panose="020B0604020202020204" pitchFamily="34" charset="0"/>
              <a:cs typeface="Lucida Sans Unicode" panose="020B0602030504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0E2A15C7-A44E-44D5-8FBF-0898BEB35F76}"/>
              </a:ext>
            </a:extLst>
          </p:cNvPr>
          <p:cNvSpPr>
            <a:spLocks noGrp="1" noChangeArrowheads="1"/>
          </p:cNvSpPr>
          <p:nvPr>
            <p:ph type="title"/>
          </p:nvPr>
        </p:nvSpPr>
        <p:spPr>
          <a:xfrm>
            <a:off x="434975" y="266700"/>
            <a:ext cx="7412038" cy="1008063"/>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s-MX"/>
              <a:t>Orígenes de la Cibernética</a:t>
            </a:r>
          </a:p>
        </p:txBody>
      </p:sp>
      <p:sp>
        <p:nvSpPr>
          <p:cNvPr id="218115" name="Rectangle 3">
            <a:extLst>
              <a:ext uri="{FF2B5EF4-FFF2-40B4-BE49-F238E27FC236}">
                <a16:creationId xmlns:a16="http://schemas.microsoft.com/office/drawing/2014/main" id="{A05E8A60-8489-49B9-BF98-559A065C5309}"/>
              </a:ext>
            </a:extLst>
          </p:cNvPr>
          <p:cNvSpPr>
            <a:spLocks noGrp="1" noChangeArrowheads="1"/>
          </p:cNvSpPr>
          <p:nvPr>
            <p:ph idx="1"/>
          </p:nvPr>
        </p:nvSpPr>
        <p:spPr>
          <a:xfrm>
            <a:off x="4097338" y="1546225"/>
            <a:ext cx="4646612" cy="4098925"/>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normAutofit fontScale="92500"/>
          </a:bodyPr>
          <a:lstStyle/>
          <a:p>
            <a:pPr marL="336550" indent="-336550" defTabSz="449263">
              <a:spcBef>
                <a:spcPts val="800"/>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pPr>
            <a:r>
              <a:rPr lang="en-GB" altLang="es-MX" sz="3600"/>
              <a:t>La cibernética fue creada entre 1943 y 1947 por el  matemático estadounidense Norbert Weiner (1894-1963)</a:t>
            </a:r>
            <a:r>
              <a:rPr lang="ar-SA" altLang="es-MX" sz="4400">
                <a:cs typeface="Arial" panose="020B0604020202020204" pitchFamily="34" charset="0"/>
              </a:rPr>
              <a:t>‏</a:t>
            </a:r>
            <a:endParaRPr lang="en-GB" altLang="es-MX" sz="4400"/>
          </a:p>
        </p:txBody>
      </p:sp>
      <p:sp>
        <p:nvSpPr>
          <p:cNvPr id="7" name="Marcador de número de diapositiva 5">
            <a:extLst>
              <a:ext uri="{FF2B5EF4-FFF2-40B4-BE49-F238E27FC236}">
                <a16:creationId xmlns:a16="http://schemas.microsoft.com/office/drawing/2014/main" id="{F21C3272-5929-417E-80EF-747979AEC9F6}"/>
              </a:ext>
            </a:extLst>
          </p:cNvPr>
          <p:cNvSpPr>
            <a:spLocks noGrp="1"/>
          </p:cNvSpPr>
          <p:nvPr>
            <p:ph type="sldNum" sz="quarter" idx="12"/>
          </p:nvPr>
        </p:nvSpPr>
        <p:spPr/>
        <p:txBody>
          <a:bodyPr/>
          <a:lstStyle/>
          <a:p>
            <a:fld id="{0F653AE8-E2FB-4882-B110-3AC41CDE4D3C}" type="slidenum">
              <a:rPr lang="es-ES" altLang="es-MX"/>
              <a:pPr/>
              <a:t>13</a:t>
            </a:fld>
            <a:endParaRPr lang="es-ES" altLang="es-MX"/>
          </a:p>
        </p:txBody>
      </p:sp>
      <p:sp>
        <p:nvSpPr>
          <p:cNvPr id="218116" name="Text Box 4">
            <a:extLst>
              <a:ext uri="{FF2B5EF4-FFF2-40B4-BE49-F238E27FC236}">
                <a16:creationId xmlns:a16="http://schemas.microsoft.com/office/drawing/2014/main" id="{358BA694-CE4D-4421-B066-62B0E3CBEE47}"/>
              </a:ext>
            </a:extLst>
          </p:cNvPr>
          <p:cNvSpPr txBox="1">
            <a:spLocks noChangeArrowheads="1"/>
          </p:cNvSpPr>
          <p:nvPr/>
        </p:nvSpPr>
        <p:spPr bwMode="auto">
          <a:xfrm>
            <a:off x="711200" y="5692775"/>
            <a:ext cx="7526338" cy="762000"/>
          </a:xfrm>
          <a:prstGeom prst="rect">
            <a:avLst/>
          </a:prstGeom>
          <a:solidFill>
            <a:srgbClr val="99FF33">
              <a:alpha val="50000"/>
            </a:srgbClr>
          </a:solidFill>
          <a:ln w="9360">
            <a:solidFill>
              <a:srgbClr val="40458C"/>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spAutoFit/>
          </a:bodyPr>
          <a:lstStyle>
            <a:lvl1pPr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1pPr>
            <a:lvl2pPr marL="409575"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2pPr>
            <a:lvl3pPr marL="820738"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3pPr>
            <a:lvl4pPr marL="1230313"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4pPr>
            <a:lvl5pPr marL="1641475"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5pPr>
            <a:lvl6pPr marL="20986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6pPr>
            <a:lvl7pPr marL="25558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7pPr>
            <a:lvl8pPr marL="30130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8pPr>
            <a:lvl9pPr marL="34702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9pPr>
          </a:lstStyle>
          <a:p>
            <a:pPr eaLnBrk="1" hangingPunct="1">
              <a:spcBef>
                <a:spcPts val="1350"/>
              </a:spcBef>
              <a:buClr>
                <a:srgbClr val="40458C"/>
              </a:buClr>
              <a:buSzPct val="100000"/>
              <a:buFont typeface="Tahoma" panose="020B0604030504040204" pitchFamily="34" charset="0"/>
              <a:buNone/>
            </a:pPr>
            <a:r>
              <a:rPr lang="en-GB" altLang="es-MX" sz="2200">
                <a:latin typeface="Tahoma" panose="020B0604030504040204" pitchFamily="34" charset="0"/>
                <a:cs typeface="Lucida Sans Unicode" panose="020B0602030504020204" pitchFamily="34" charset="0"/>
              </a:rPr>
              <a:t>Referencia: </a:t>
            </a:r>
            <a:r>
              <a:rPr lang="en-GB" altLang="es-MX" sz="2200" u="sng">
                <a:latin typeface="Tahoma" panose="020B0604030504040204" pitchFamily="34" charset="0"/>
                <a:cs typeface="Lucida Sans Unicode" panose="020B0602030504020204" pitchFamily="34" charset="0"/>
              </a:rPr>
              <a:t>Cybernetics or Control and Communication in the Animal and the Machine.</a:t>
            </a:r>
            <a:r>
              <a:rPr lang="en-GB" altLang="es-MX" sz="2200">
                <a:latin typeface="Tahoma" panose="020B0604030504040204" pitchFamily="34" charset="0"/>
                <a:cs typeface="Lucida Sans Unicode" panose="020B0602030504020204" pitchFamily="34" charset="0"/>
              </a:rPr>
              <a:t> 1948.</a:t>
            </a:r>
          </a:p>
        </p:txBody>
      </p:sp>
      <p:pic>
        <p:nvPicPr>
          <p:cNvPr id="218117" name="Picture 5">
            <a:extLst>
              <a:ext uri="{FF2B5EF4-FFF2-40B4-BE49-F238E27FC236}">
                <a16:creationId xmlns:a16="http://schemas.microsoft.com/office/drawing/2014/main" id="{DE63796C-4219-40AE-AEBD-3E7D2A69F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374775"/>
            <a:ext cx="2233613" cy="3048000"/>
          </a:xfrm>
          <a:prstGeom prst="rect">
            <a:avLst/>
          </a:prstGeom>
          <a:noFill/>
          <a:ln w="9360">
            <a:solidFill>
              <a:srgbClr val="40458C"/>
            </a:solidFill>
            <a:miter lim="800000"/>
            <a:headEnd/>
            <a:tailEnd/>
          </a:ln>
          <a:effectLst>
            <a:outerShdw dist="152735"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p:random/>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E636A4F1-B24F-4ACF-B817-D9F1FFB4BD5E}"/>
              </a:ext>
            </a:extLst>
          </p:cNvPr>
          <p:cNvSpPr>
            <a:spLocks noGrp="1" noChangeArrowheads="1"/>
          </p:cNvSpPr>
          <p:nvPr>
            <p:ph type="title"/>
          </p:nvPr>
        </p:nvSpPr>
        <p:spPr>
          <a:xfrm>
            <a:off x="549275" y="304800"/>
            <a:ext cx="7412038" cy="1008063"/>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s-MX"/>
              <a:t>Orígenes de la Cibernética</a:t>
            </a:r>
          </a:p>
        </p:txBody>
      </p:sp>
      <p:sp>
        <p:nvSpPr>
          <p:cNvPr id="220163" name="Rectangle 3">
            <a:extLst>
              <a:ext uri="{FF2B5EF4-FFF2-40B4-BE49-F238E27FC236}">
                <a16:creationId xmlns:a16="http://schemas.microsoft.com/office/drawing/2014/main" id="{8FD2C609-57A8-4894-BF3B-66F06DB87B29}"/>
              </a:ext>
            </a:extLst>
          </p:cNvPr>
          <p:cNvSpPr>
            <a:spLocks noGrp="1" noChangeArrowheads="1"/>
          </p:cNvSpPr>
          <p:nvPr>
            <p:ph idx="1"/>
          </p:nvPr>
        </p:nvSpPr>
        <p:spPr>
          <a:xfrm>
            <a:off x="784225" y="1576388"/>
            <a:ext cx="7202488" cy="890587"/>
          </a:xfrm>
          <a:solidFill>
            <a:srgbClr val="ECD882"/>
          </a:solidFill>
          <a:ln w="9360">
            <a:solidFill>
              <a:srgbClr val="40458C"/>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normAutofit fontScale="62500" lnSpcReduction="20000"/>
          </a:bodyPr>
          <a:lstStyle/>
          <a:p>
            <a:pPr marL="336550" indent="-336550" algn="ctr" defTabSz="449263">
              <a:spcBef>
                <a:spcPts val="700"/>
              </a:spcBef>
              <a:buFont typeface="Monotype Sorts"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pPr>
            <a:r>
              <a:rPr lang="en-GB" altLang="es-MX" sz="4000"/>
              <a:t>Procede del vocablo griego Kybernetes, es decir, Piloto </a:t>
            </a:r>
          </a:p>
        </p:txBody>
      </p:sp>
      <p:sp>
        <p:nvSpPr>
          <p:cNvPr id="7" name="Marcador de número de diapositiva 5">
            <a:extLst>
              <a:ext uri="{FF2B5EF4-FFF2-40B4-BE49-F238E27FC236}">
                <a16:creationId xmlns:a16="http://schemas.microsoft.com/office/drawing/2014/main" id="{61F3825F-7EE8-4C8E-82CC-D886C420981C}"/>
              </a:ext>
            </a:extLst>
          </p:cNvPr>
          <p:cNvSpPr>
            <a:spLocks noGrp="1"/>
          </p:cNvSpPr>
          <p:nvPr>
            <p:ph type="sldNum" sz="quarter" idx="12"/>
          </p:nvPr>
        </p:nvSpPr>
        <p:spPr/>
        <p:txBody>
          <a:bodyPr/>
          <a:lstStyle/>
          <a:p>
            <a:fld id="{47EAEC81-05FC-4E9C-8498-1357AF5DC9AD}" type="slidenum">
              <a:rPr lang="es-ES" altLang="es-MX"/>
              <a:pPr/>
              <a:t>14</a:t>
            </a:fld>
            <a:endParaRPr lang="es-ES" altLang="es-MX"/>
          </a:p>
        </p:txBody>
      </p:sp>
      <p:pic>
        <p:nvPicPr>
          <p:cNvPr id="220164" name="Picture 4">
            <a:extLst>
              <a:ext uri="{FF2B5EF4-FFF2-40B4-BE49-F238E27FC236}">
                <a16:creationId xmlns:a16="http://schemas.microsoft.com/office/drawing/2014/main" id="{473A7EDC-7192-489E-AB77-C4AA42EBD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563" y="0"/>
            <a:ext cx="1398587" cy="1611313"/>
          </a:xfrm>
          <a:prstGeom prst="rect">
            <a:avLst/>
          </a:prstGeom>
          <a:noFill/>
          <a:ln>
            <a:noFill/>
          </a:ln>
          <a:effectLst>
            <a:outerShdw dist="152735"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
        <p:nvSpPr>
          <p:cNvPr id="220165" name="Text Box 5">
            <a:extLst>
              <a:ext uri="{FF2B5EF4-FFF2-40B4-BE49-F238E27FC236}">
                <a16:creationId xmlns:a16="http://schemas.microsoft.com/office/drawing/2014/main" id="{4A346CEE-5730-47BC-8EB1-D779DE1B0F34}"/>
              </a:ext>
            </a:extLst>
          </p:cNvPr>
          <p:cNvSpPr txBox="1">
            <a:spLocks noChangeArrowheads="1"/>
          </p:cNvSpPr>
          <p:nvPr/>
        </p:nvSpPr>
        <p:spPr bwMode="auto">
          <a:xfrm>
            <a:off x="882649" y="2778125"/>
            <a:ext cx="7597673" cy="3470358"/>
          </a:xfrm>
          <a:prstGeom prst="rect">
            <a:avLst/>
          </a:prstGeom>
          <a:solidFill>
            <a:srgbClr val="99FF33">
              <a:alpha val="50000"/>
            </a:srgbClr>
          </a:solidFill>
          <a:ln w="9360">
            <a:solidFill>
              <a:srgbClr val="40458C"/>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0766" tIns="41998" rIns="80766" bIns="41998">
            <a:spAutoFit/>
          </a:bodyPr>
          <a:lstStyle>
            <a:lvl1pPr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1pPr>
            <a:lvl2pPr marL="409575"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2pPr>
            <a:lvl3pPr marL="820738"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3pPr>
            <a:lvl4pPr marL="1230313"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4pPr>
            <a:lvl5pPr marL="1641475" defTabSz="403225" eaLnBrk="0" hangingPunct="0">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5pPr>
            <a:lvl6pPr marL="20986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6pPr>
            <a:lvl7pPr marL="25558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7pPr>
            <a:lvl8pPr marL="30130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8pPr>
            <a:lvl9pPr marL="3470275" defTabSz="403225" eaLnBrk="0" fontAlgn="base" hangingPunct="0">
              <a:spcBef>
                <a:spcPct val="0"/>
              </a:spcBef>
              <a:spcAft>
                <a:spcPct val="0"/>
              </a:spcAft>
              <a:tabLst>
                <a:tab pos="0" algn="l"/>
                <a:tab pos="401638" algn="l"/>
                <a:tab pos="804863" algn="l"/>
                <a:tab pos="1208088" algn="l"/>
                <a:tab pos="1611313" algn="l"/>
                <a:tab pos="2014538" algn="l"/>
                <a:tab pos="2417763" algn="l"/>
                <a:tab pos="2820988" algn="l"/>
                <a:tab pos="3224213" algn="l"/>
                <a:tab pos="3627438" algn="l"/>
                <a:tab pos="4030663" algn="l"/>
                <a:tab pos="4433888" algn="l"/>
                <a:tab pos="4837113" algn="l"/>
                <a:tab pos="5240338" algn="l"/>
                <a:tab pos="5643563" algn="l"/>
                <a:tab pos="6046788" algn="l"/>
                <a:tab pos="6450013" algn="l"/>
                <a:tab pos="6851650" algn="l"/>
                <a:tab pos="7254875" algn="l"/>
                <a:tab pos="7658100" algn="l"/>
                <a:tab pos="8061325" algn="l"/>
              </a:tabLst>
              <a:defRPr sz="2400">
                <a:solidFill>
                  <a:schemeClr val="tx1"/>
                </a:solidFill>
                <a:latin typeface="Times New Roman" panose="02020603050405020304" pitchFamily="18" charset="0"/>
              </a:defRPr>
            </a:lvl9pPr>
          </a:lstStyle>
          <a:p>
            <a:pPr eaLnBrk="1" hangingPunct="1">
              <a:buClr>
                <a:srgbClr val="40458C"/>
              </a:buClr>
              <a:buSzPct val="100000"/>
              <a:buFont typeface="Arial Black" panose="020B0A04020102020204" pitchFamily="34" charset="0"/>
              <a:buNone/>
            </a:pPr>
            <a:r>
              <a:rPr lang="en-GB" altLang="es-MX" sz="2200" dirty="0" err="1">
                <a:solidFill>
                  <a:srgbClr val="40458C"/>
                </a:solidFill>
                <a:latin typeface="Arial Black" panose="020B0A04020102020204" pitchFamily="34" charset="0"/>
                <a:cs typeface="Lucida Sans Unicode" panose="020B0602030504020204" pitchFamily="34" charset="0"/>
              </a:rPr>
              <a:t>CAPITÁN</a:t>
            </a:r>
            <a:r>
              <a:rPr lang="en-GB" altLang="es-MX" sz="2200" dirty="0">
                <a:solidFill>
                  <a:srgbClr val="40458C"/>
                </a:solidFill>
                <a:latin typeface="Arial" panose="020B0604020202020204" pitchFamily="34" charset="0"/>
                <a:cs typeface="Lucida Sans Unicode" panose="020B0602030504020204" pitchFamily="34" charset="0"/>
              </a:rPr>
              <a:t>: </a:t>
            </a:r>
          </a:p>
          <a:p>
            <a:pPr lvl="1" eaLnBrk="1" hangingPunct="1">
              <a:buClr>
                <a:srgbClr val="40458C"/>
              </a:buClr>
              <a:buSzPct val="100000"/>
              <a:buFont typeface="Arial" panose="020B0604020202020204" pitchFamily="34" charset="0"/>
              <a:buChar char="•"/>
            </a:pPr>
            <a:r>
              <a:rPr lang="en-GB" altLang="es-MX" sz="2200" dirty="0" err="1">
                <a:solidFill>
                  <a:srgbClr val="40458C"/>
                </a:solidFill>
                <a:latin typeface="Arial" panose="020B0604020202020204" pitchFamily="34" charset="0"/>
                <a:cs typeface="Lucida Sans Unicode" panose="020B0602030504020204" pitchFamily="34" charset="0"/>
              </a:rPr>
              <a:t>establece</a:t>
            </a:r>
            <a:r>
              <a:rPr lang="en-GB" altLang="es-MX" sz="2200" dirty="0">
                <a:solidFill>
                  <a:srgbClr val="40458C"/>
                </a:solidFill>
                <a:latin typeface="Arial" panose="020B0604020202020204" pitchFamily="34" charset="0"/>
                <a:cs typeface="Lucida Sans Unicode" panose="020B0602030504020204" pitchFamily="34" charset="0"/>
              </a:rPr>
              <a:t> el </a:t>
            </a:r>
            <a:r>
              <a:rPr lang="en-GB" altLang="es-MX" sz="2200" dirty="0" err="1">
                <a:solidFill>
                  <a:srgbClr val="40458C"/>
                </a:solidFill>
                <a:latin typeface="Arial" panose="020B0604020202020204" pitchFamily="34" charset="0"/>
                <a:cs typeface="Lucida Sans Unicode" panose="020B0602030504020204" pitchFamily="34" charset="0"/>
              </a:rPr>
              <a:t>objetivo</a:t>
            </a:r>
            <a:r>
              <a:rPr lang="en-GB" altLang="es-MX" sz="2200" dirty="0">
                <a:solidFill>
                  <a:srgbClr val="40458C"/>
                </a:solidFill>
                <a:latin typeface="Arial" panose="020B0604020202020204" pitchFamily="34" charset="0"/>
                <a:cs typeface="Lucida Sans Unicode" panose="020B0602030504020204" pitchFamily="34" charset="0"/>
              </a:rPr>
              <a:t> para el </a:t>
            </a:r>
            <a:r>
              <a:rPr lang="en-GB" altLang="es-MX" sz="2200" dirty="0" err="1">
                <a:solidFill>
                  <a:srgbClr val="40458C"/>
                </a:solidFill>
                <a:latin typeface="Arial" panose="020B0604020202020204" pitchFamily="34" charset="0"/>
                <a:cs typeface="Lucida Sans Unicode" panose="020B0602030504020204" pitchFamily="34" charset="0"/>
              </a:rPr>
              <a:t>barco</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ir</a:t>
            </a:r>
            <a:r>
              <a:rPr lang="en-GB" altLang="es-MX" sz="2200" dirty="0">
                <a:solidFill>
                  <a:srgbClr val="40458C"/>
                </a:solidFill>
                <a:latin typeface="Arial" panose="020B0604020202020204" pitchFamily="34" charset="0"/>
                <a:cs typeface="Lucida Sans Unicode" panose="020B0602030504020204" pitchFamily="34" charset="0"/>
              </a:rPr>
              <a:t> de A </a:t>
            </a:r>
            <a:r>
              <a:rPr lang="en-GB" altLang="es-MX" sz="2200" dirty="0" err="1">
                <a:solidFill>
                  <a:srgbClr val="40458C"/>
                </a:solidFill>
                <a:latin typeface="Arial" panose="020B0604020202020204" pitchFamily="34" charset="0"/>
                <a:cs typeface="Lucida Sans Unicode" panose="020B0602030504020204" pitchFamily="34" charset="0"/>
              </a:rPr>
              <a:t>a</a:t>
            </a:r>
            <a:r>
              <a:rPr lang="en-GB" altLang="es-MX" sz="2200" dirty="0">
                <a:solidFill>
                  <a:srgbClr val="40458C"/>
                </a:solidFill>
                <a:latin typeface="Arial" panose="020B0604020202020204" pitchFamily="34" charset="0"/>
                <a:cs typeface="Lucida Sans Unicode" panose="020B0602030504020204" pitchFamily="34" charset="0"/>
              </a:rPr>
              <a:t> B.</a:t>
            </a:r>
          </a:p>
          <a:p>
            <a:pPr eaLnBrk="1" hangingPunct="1">
              <a:buClr>
                <a:srgbClr val="40458C"/>
              </a:buClr>
              <a:buSzPct val="100000"/>
              <a:buFont typeface="Arial Black" panose="020B0A04020102020204" pitchFamily="34" charset="0"/>
              <a:buNone/>
            </a:pPr>
            <a:r>
              <a:rPr lang="en-GB" altLang="es-MX" sz="2200" dirty="0" err="1">
                <a:solidFill>
                  <a:srgbClr val="40458C"/>
                </a:solidFill>
                <a:latin typeface="Arial Black" panose="020B0A04020102020204" pitchFamily="34" charset="0"/>
                <a:cs typeface="Lucida Sans Unicode" panose="020B0602030504020204" pitchFamily="34" charset="0"/>
              </a:rPr>
              <a:t>PILOTO</a:t>
            </a:r>
            <a:r>
              <a:rPr lang="en-GB" altLang="es-MX" sz="2200" dirty="0">
                <a:solidFill>
                  <a:srgbClr val="40458C"/>
                </a:solidFill>
                <a:latin typeface="Arial" panose="020B0604020202020204" pitchFamily="34" charset="0"/>
                <a:cs typeface="Lucida Sans Unicode" panose="020B0602030504020204" pitchFamily="34" charset="0"/>
              </a:rPr>
              <a:t>: </a:t>
            </a:r>
          </a:p>
          <a:p>
            <a:pPr lvl="1" eaLnBrk="1" hangingPunct="1">
              <a:buClr>
                <a:srgbClr val="40458C"/>
              </a:buClr>
              <a:buSzPct val="100000"/>
              <a:buFont typeface="Arial" panose="020B0604020202020204" pitchFamily="34" charset="0"/>
              <a:buChar char="•"/>
            </a:pPr>
            <a:r>
              <a:rPr lang="en-GB" altLang="es-MX" sz="2200" dirty="0" err="1">
                <a:solidFill>
                  <a:srgbClr val="40458C"/>
                </a:solidFill>
                <a:latin typeface="Arial" panose="020B0604020202020204" pitchFamily="34" charset="0"/>
                <a:cs typeface="Lucida Sans Unicode" panose="020B0602030504020204" pitchFamily="34" charset="0"/>
              </a:rPr>
              <a:t>observa</a:t>
            </a:r>
            <a:r>
              <a:rPr lang="en-GB" altLang="es-MX" sz="2200" dirty="0">
                <a:solidFill>
                  <a:srgbClr val="40458C"/>
                </a:solidFill>
                <a:latin typeface="Arial" panose="020B0604020202020204" pitchFamily="34" charset="0"/>
                <a:cs typeface="Lucida Sans Unicode" panose="020B0602030504020204" pitchFamily="34" charset="0"/>
              </a:rPr>
              <a:t> la </a:t>
            </a:r>
            <a:r>
              <a:rPr lang="en-GB" altLang="es-MX" sz="2200" dirty="0" err="1">
                <a:solidFill>
                  <a:srgbClr val="40458C"/>
                </a:solidFill>
                <a:latin typeface="Arial" panose="020B0604020202020204" pitchFamily="34" charset="0"/>
                <a:cs typeface="Lucida Sans Unicode" panose="020B0602030504020204" pitchFamily="34" charset="0"/>
              </a:rPr>
              <a:t>ruta</a:t>
            </a:r>
            <a:r>
              <a:rPr lang="en-GB" altLang="es-MX" sz="2200" dirty="0">
                <a:solidFill>
                  <a:srgbClr val="40458C"/>
                </a:solidFill>
                <a:latin typeface="Arial" panose="020B0604020202020204" pitchFamily="34" charset="0"/>
                <a:cs typeface="Lucida Sans Unicode" panose="020B0602030504020204" pitchFamily="34" charset="0"/>
              </a:rPr>
              <a:t> del </a:t>
            </a:r>
            <a:r>
              <a:rPr lang="en-GB" altLang="es-MX" sz="2200" dirty="0" err="1">
                <a:solidFill>
                  <a:srgbClr val="40458C"/>
                </a:solidFill>
                <a:latin typeface="Arial" panose="020B0604020202020204" pitchFamily="34" charset="0"/>
                <a:cs typeface="Lucida Sans Unicode" panose="020B0602030504020204" pitchFamily="34" charset="0"/>
              </a:rPr>
              <a:t>viaje</a:t>
            </a:r>
            <a:endParaRPr lang="en-GB" altLang="es-MX" sz="2200" dirty="0">
              <a:solidFill>
                <a:srgbClr val="40458C"/>
              </a:solidFill>
              <a:latin typeface="Arial" panose="020B0604020202020204" pitchFamily="34" charset="0"/>
              <a:cs typeface="Lucida Sans Unicode" panose="020B0602030504020204" pitchFamily="34" charset="0"/>
            </a:endParaRPr>
          </a:p>
          <a:p>
            <a:pPr lvl="1" eaLnBrk="1" hangingPunct="1">
              <a:buClr>
                <a:srgbClr val="40458C"/>
              </a:buClr>
              <a:buSzPct val="100000"/>
              <a:buFont typeface="Arial" panose="020B0604020202020204" pitchFamily="34" charset="0"/>
              <a:buChar char="•"/>
            </a:pPr>
            <a:r>
              <a:rPr lang="en-GB" altLang="es-MX" sz="2200" dirty="0" err="1">
                <a:solidFill>
                  <a:srgbClr val="40458C"/>
                </a:solidFill>
                <a:latin typeface="Arial" panose="020B0604020202020204" pitchFamily="34" charset="0"/>
                <a:cs typeface="Lucida Sans Unicode" panose="020B0602030504020204" pitchFamily="34" charset="0"/>
              </a:rPr>
              <a:t>observa</a:t>
            </a:r>
            <a:r>
              <a:rPr lang="en-GB" altLang="es-MX" sz="2200" dirty="0">
                <a:solidFill>
                  <a:srgbClr val="40458C"/>
                </a:solidFill>
                <a:latin typeface="Arial" panose="020B0604020202020204" pitchFamily="34" charset="0"/>
                <a:cs typeface="Lucida Sans Unicode" panose="020B0602030504020204" pitchFamily="34" charset="0"/>
              </a:rPr>
              <a:t> los </a:t>
            </a:r>
            <a:r>
              <a:rPr lang="en-GB" altLang="es-MX" sz="2200" dirty="0" err="1">
                <a:solidFill>
                  <a:srgbClr val="40458C"/>
                </a:solidFill>
                <a:latin typeface="Arial" panose="020B0604020202020204" pitchFamily="34" charset="0"/>
                <a:cs typeface="Lucida Sans Unicode" panose="020B0602030504020204" pitchFamily="34" charset="0"/>
              </a:rPr>
              <a:t>desvíos</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causados</a:t>
            </a:r>
            <a:r>
              <a:rPr lang="en-GB" altLang="es-MX" sz="2200" dirty="0">
                <a:solidFill>
                  <a:srgbClr val="40458C"/>
                </a:solidFill>
                <a:latin typeface="Arial" panose="020B0604020202020204" pitchFamily="34" charset="0"/>
                <a:cs typeface="Lucida Sans Unicode" panose="020B0602030504020204" pitchFamily="34" charset="0"/>
              </a:rPr>
              <a:t> por las </a:t>
            </a:r>
            <a:r>
              <a:rPr lang="en-GB" altLang="es-MX" sz="2200" dirty="0" err="1">
                <a:solidFill>
                  <a:srgbClr val="40458C"/>
                </a:solidFill>
                <a:latin typeface="Arial" panose="020B0604020202020204" pitchFamily="34" charset="0"/>
                <a:cs typeface="Lucida Sans Unicode" panose="020B0602030504020204" pitchFamily="34" charset="0"/>
              </a:rPr>
              <a:t>corrientes</a:t>
            </a:r>
            <a:r>
              <a:rPr lang="en-GB" altLang="es-MX" sz="2200" dirty="0">
                <a:solidFill>
                  <a:srgbClr val="40458C"/>
                </a:solidFill>
                <a:latin typeface="Arial" panose="020B0604020202020204" pitchFamily="34" charset="0"/>
                <a:cs typeface="Lucida Sans Unicode" panose="020B0602030504020204" pitchFamily="34" charset="0"/>
              </a:rPr>
              <a:t>, el </a:t>
            </a:r>
            <a:r>
              <a:rPr lang="en-GB" altLang="es-MX" sz="2200" dirty="0" err="1">
                <a:solidFill>
                  <a:srgbClr val="40458C"/>
                </a:solidFill>
                <a:latin typeface="Arial" panose="020B0604020202020204" pitchFamily="34" charset="0"/>
                <a:cs typeface="Lucida Sans Unicode" panose="020B0602030504020204" pitchFamily="34" charset="0"/>
              </a:rPr>
              <a:t>viento</a:t>
            </a:r>
            <a:r>
              <a:rPr lang="en-GB" altLang="es-MX" sz="2200" dirty="0">
                <a:solidFill>
                  <a:srgbClr val="40458C"/>
                </a:solidFill>
                <a:latin typeface="Arial" panose="020B0604020202020204" pitchFamily="34" charset="0"/>
                <a:cs typeface="Lucida Sans Unicode" panose="020B0602030504020204" pitchFamily="34" charset="0"/>
              </a:rPr>
              <a:t>, etc.</a:t>
            </a:r>
          </a:p>
          <a:p>
            <a:pPr lvl="1" eaLnBrk="1" hangingPunct="1">
              <a:buClr>
                <a:srgbClr val="40458C"/>
              </a:buClr>
              <a:buSzPct val="100000"/>
              <a:buFont typeface="Arial" panose="020B0604020202020204" pitchFamily="34" charset="0"/>
              <a:buChar char="•"/>
            </a:pPr>
            <a:r>
              <a:rPr lang="en-GB" altLang="es-MX" sz="2200" dirty="0">
                <a:solidFill>
                  <a:srgbClr val="40458C"/>
                </a:solidFill>
                <a:latin typeface="Arial" panose="020B0604020202020204" pitchFamily="34" charset="0"/>
                <a:cs typeface="Lucida Sans Unicode" panose="020B0602030504020204" pitchFamily="34" charset="0"/>
              </a:rPr>
              <a:t>decide a </a:t>
            </a:r>
            <a:r>
              <a:rPr lang="en-GB" altLang="es-MX" sz="2200" dirty="0" err="1">
                <a:solidFill>
                  <a:srgbClr val="40458C"/>
                </a:solidFill>
                <a:latin typeface="Arial" panose="020B0604020202020204" pitchFamily="34" charset="0"/>
                <a:cs typeface="Lucida Sans Unicode" panose="020B0602030504020204" pitchFamily="34" charset="0"/>
              </a:rPr>
              <a:t>cada</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momento</a:t>
            </a:r>
            <a:r>
              <a:rPr lang="en-GB" altLang="es-MX" sz="2200" dirty="0">
                <a:solidFill>
                  <a:srgbClr val="40458C"/>
                </a:solidFill>
                <a:latin typeface="Arial" panose="020B0604020202020204" pitchFamily="34" charset="0"/>
                <a:cs typeface="Lucida Sans Unicode" panose="020B0602030504020204" pitchFamily="34" charset="0"/>
              </a:rPr>
              <a:t> las </a:t>
            </a:r>
            <a:r>
              <a:rPr lang="en-GB" altLang="es-MX" sz="2200" dirty="0" err="1">
                <a:solidFill>
                  <a:srgbClr val="40458C"/>
                </a:solidFill>
                <a:latin typeface="Arial" panose="020B0604020202020204" pitchFamily="34" charset="0"/>
                <a:cs typeface="Lucida Sans Unicode" panose="020B0602030504020204" pitchFamily="34" charset="0"/>
              </a:rPr>
              <a:t>acciones</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correctivas</a:t>
            </a:r>
            <a:r>
              <a:rPr lang="en-GB" altLang="es-MX" sz="2200" dirty="0">
                <a:solidFill>
                  <a:srgbClr val="40458C"/>
                </a:solidFill>
                <a:latin typeface="Arial" panose="020B0604020202020204" pitchFamily="34" charset="0"/>
                <a:cs typeface="Lucida Sans Unicode" panose="020B0602030504020204" pitchFamily="34" charset="0"/>
              </a:rPr>
              <a:t> para </a:t>
            </a:r>
            <a:r>
              <a:rPr lang="en-GB" altLang="es-MX" sz="2200" dirty="0" err="1">
                <a:solidFill>
                  <a:srgbClr val="40458C"/>
                </a:solidFill>
                <a:latin typeface="Arial" panose="020B0604020202020204" pitchFamily="34" charset="0"/>
                <a:cs typeface="Lucida Sans Unicode" panose="020B0602030504020204" pitchFamily="34" charset="0"/>
              </a:rPr>
              <a:t>ajustar</a:t>
            </a:r>
            <a:r>
              <a:rPr lang="en-GB" altLang="es-MX" sz="2200" dirty="0">
                <a:solidFill>
                  <a:srgbClr val="40458C"/>
                </a:solidFill>
                <a:latin typeface="Arial" panose="020B0604020202020204" pitchFamily="34" charset="0"/>
                <a:cs typeface="Lucida Sans Unicode" panose="020B0602030504020204" pitchFamily="34" charset="0"/>
              </a:rPr>
              <a:t> el </a:t>
            </a:r>
            <a:r>
              <a:rPr lang="en-GB" altLang="es-MX" sz="2200" dirty="0" err="1">
                <a:solidFill>
                  <a:srgbClr val="40458C"/>
                </a:solidFill>
                <a:latin typeface="Arial" panose="020B0604020202020204" pitchFamily="34" charset="0"/>
                <a:cs typeface="Lucida Sans Unicode" panose="020B0602030504020204" pitchFamily="34" charset="0"/>
              </a:rPr>
              <a:t>rumbo</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desde</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su</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valor</a:t>
            </a:r>
            <a:r>
              <a:rPr lang="en-GB" altLang="es-MX" sz="2200" dirty="0">
                <a:solidFill>
                  <a:srgbClr val="40458C"/>
                </a:solidFill>
                <a:latin typeface="Arial" panose="020B0604020202020204" pitchFamily="34" charset="0"/>
                <a:cs typeface="Lucida Sans Unicode" panose="020B0602030504020204" pitchFamily="34" charset="0"/>
              </a:rPr>
              <a:t> real a </a:t>
            </a:r>
            <a:r>
              <a:rPr lang="en-GB" altLang="es-MX" sz="2200" dirty="0" err="1">
                <a:solidFill>
                  <a:srgbClr val="40458C"/>
                </a:solidFill>
                <a:latin typeface="Arial" panose="020B0604020202020204" pitchFamily="34" charset="0"/>
                <a:cs typeface="Lucida Sans Unicode" panose="020B0602030504020204" pitchFamily="34" charset="0"/>
              </a:rPr>
              <a:t>su</a:t>
            </a:r>
            <a:r>
              <a:rPr lang="en-GB" altLang="es-MX" sz="2200" dirty="0">
                <a:solidFill>
                  <a:srgbClr val="40458C"/>
                </a:solidFill>
                <a:latin typeface="Arial" panose="020B0604020202020204" pitchFamily="34" charset="0"/>
                <a:cs typeface="Lucida Sans Unicode" panose="020B0602030504020204" pitchFamily="34" charset="0"/>
              </a:rPr>
              <a:t> </a:t>
            </a:r>
            <a:r>
              <a:rPr lang="en-GB" altLang="es-MX" sz="2200" dirty="0" err="1">
                <a:solidFill>
                  <a:srgbClr val="40458C"/>
                </a:solidFill>
                <a:latin typeface="Arial" panose="020B0604020202020204" pitchFamily="34" charset="0"/>
                <a:cs typeface="Lucida Sans Unicode" panose="020B0602030504020204" pitchFamily="34" charset="0"/>
              </a:rPr>
              <a:t>valor</a:t>
            </a:r>
            <a:r>
              <a:rPr lang="en-GB" altLang="es-MX" sz="2200" dirty="0">
                <a:solidFill>
                  <a:srgbClr val="40458C"/>
                </a:solidFill>
                <a:latin typeface="Arial" panose="020B0604020202020204" pitchFamily="34" charset="0"/>
                <a:cs typeface="Lucida Sans Unicode" panose="020B0602030504020204" pitchFamily="34" charset="0"/>
              </a:rPr>
              <a:t> ideal</a:t>
            </a:r>
          </a:p>
          <a:p>
            <a:pPr eaLnBrk="1" hangingPunct="1">
              <a:buClr>
                <a:srgbClr val="40458C"/>
              </a:buClr>
              <a:buSzPct val="100000"/>
              <a:buFont typeface="Arial Black" panose="020B0A04020102020204" pitchFamily="34" charset="0"/>
              <a:buNone/>
            </a:pPr>
            <a:r>
              <a:rPr lang="en-GB" altLang="es-MX" sz="2200" dirty="0" err="1">
                <a:solidFill>
                  <a:srgbClr val="40458C"/>
                </a:solidFill>
                <a:latin typeface="Arial Black" panose="020B0A04020102020204" pitchFamily="34" charset="0"/>
                <a:cs typeface="Lucida Sans Unicode" panose="020B0602030504020204" pitchFamily="34" charset="0"/>
              </a:rPr>
              <a:t>TIMONEL</a:t>
            </a:r>
            <a:endParaRPr lang="en-GB" altLang="es-MX" sz="2200" dirty="0">
              <a:solidFill>
                <a:srgbClr val="40458C"/>
              </a:solidFill>
              <a:latin typeface="Arial Black" panose="020B0A04020102020204" pitchFamily="34" charset="0"/>
              <a:cs typeface="Lucida Sans Unicode" panose="020B0602030504020204" pitchFamily="34" charset="0"/>
            </a:endParaRPr>
          </a:p>
          <a:p>
            <a:pPr eaLnBrk="1" hangingPunct="1">
              <a:buClr>
                <a:srgbClr val="40458C"/>
              </a:buClr>
              <a:buSzPct val="100000"/>
              <a:buFont typeface="Arial Black" panose="020B0A04020102020204" pitchFamily="34" charset="0"/>
              <a:buNone/>
            </a:pPr>
            <a:r>
              <a:rPr lang="en-GB" altLang="es-MX" sz="2200" dirty="0" err="1">
                <a:solidFill>
                  <a:srgbClr val="40458C"/>
                </a:solidFill>
                <a:latin typeface="Arial Black" panose="020B0A04020102020204" pitchFamily="34" charset="0"/>
                <a:cs typeface="Lucida Sans Unicode" panose="020B0602030504020204" pitchFamily="34" charset="0"/>
              </a:rPr>
              <a:t>REMEROS</a:t>
            </a:r>
            <a:endParaRPr lang="en-GB" altLang="es-MX" sz="2200" dirty="0">
              <a:solidFill>
                <a:srgbClr val="40458C"/>
              </a:solidFill>
              <a:latin typeface="Arial Black" panose="020B0A04020102020204" pitchFamily="34" charset="0"/>
              <a:cs typeface="Lucida Sans Unicode" panose="020B0602030504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20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20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FC4874AB-8D1F-4445-B357-0F05D41D6EFA}"/>
              </a:ext>
            </a:extLst>
          </p:cNvPr>
          <p:cNvSpPr>
            <a:spLocks noGrp="1" noChangeArrowheads="1"/>
          </p:cNvSpPr>
          <p:nvPr>
            <p:ph type="title"/>
          </p:nvPr>
        </p:nvSpPr>
        <p:spPr>
          <a:xfrm>
            <a:off x="865981" y="609600"/>
            <a:ext cx="7412038" cy="1008063"/>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s-MX" dirty="0"/>
              <a:t>¿</a:t>
            </a:r>
            <a:r>
              <a:rPr lang="en-GB" altLang="es-MX" dirty="0" err="1"/>
              <a:t>Qué</a:t>
            </a:r>
            <a:r>
              <a:rPr lang="en-GB" altLang="es-MX" dirty="0"/>
              <a:t> es la </a:t>
            </a:r>
            <a:r>
              <a:rPr lang="en-GB" altLang="es-MX" dirty="0" err="1"/>
              <a:t>Cibernética</a:t>
            </a:r>
            <a:r>
              <a:rPr lang="en-GB" altLang="es-MX" dirty="0"/>
              <a:t>?</a:t>
            </a:r>
          </a:p>
        </p:txBody>
      </p:sp>
      <p:sp>
        <p:nvSpPr>
          <p:cNvPr id="222211" name="Rectangle 3">
            <a:extLst>
              <a:ext uri="{FF2B5EF4-FFF2-40B4-BE49-F238E27FC236}">
                <a16:creationId xmlns:a16="http://schemas.microsoft.com/office/drawing/2014/main" id="{AA80C6EB-D2AF-4042-9C23-F23BA3D1CDB1}"/>
              </a:ext>
            </a:extLst>
          </p:cNvPr>
          <p:cNvSpPr>
            <a:spLocks noGrp="1" noChangeArrowheads="1"/>
          </p:cNvSpPr>
          <p:nvPr>
            <p:ph idx="1"/>
          </p:nvPr>
        </p:nvSpPr>
        <p:spPr>
          <a:xfrm>
            <a:off x="1308100" y="1798638"/>
            <a:ext cx="7065963" cy="4133850"/>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0766" tIns="41998" rIns="80766" bIns="41998">
            <a:normAutofit fontScale="92500"/>
          </a:bodyPr>
          <a:lstStyle/>
          <a:p>
            <a:pPr marL="0" indent="0" algn="just" defTabSz="449263">
              <a:spcBef>
                <a:spcPts val="800"/>
              </a:spcBef>
              <a:buFont typeface="Monotype Sorts" pitchFamily="2" charset="2"/>
              <a:buNone/>
              <a:tabLst>
                <a:tab pos="112713"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Lst>
            </a:pPr>
            <a:r>
              <a:rPr lang="en-GB" altLang="es-MX" sz="2800"/>
              <a:t>La cibernética tiene como objetivo, que los sistemas creados por el hombre, sean capaces de autorregularse y de adaptarse, lo que les permitirá sobrevivir. </a:t>
            </a:r>
          </a:p>
          <a:p>
            <a:pPr marL="0" indent="0" algn="just" defTabSz="449263">
              <a:spcBef>
                <a:spcPts val="800"/>
              </a:spcBef>
              <a:buFont typeface="Monotype Sorts" pitchFamily="2" charset="2"/>
              <a:buNone/>
              <a:tabLst>
                <a:tab pos="112713"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Lst>
            </a:pPr>
            <a:r>
              <a:rPr lang="en-GB" altLang="es-MX" sz="2800"/>
              <a:t>El sistema de mayor capacidad, cohesión interna, adaptación y aprendizaje es el ser humano. </a:t>
            </a:r>
          </a:p>
          <a:p>
            <a:pPr marL="0" indent="0" algn="just" defTabSz="449263">
              <a:spcBef>
                <a:spcPts val="800"/>
              </a:spcBef>
              <a:buFont typeface="Monotype Sorts" pitchFamily="2" charset="2"/>
              <a:buNone/>
              <a:tabLst>
                <a:tab pos="112713"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Lst>
            </a:pPr>
            <a:r>
              <a:rPr lang="en-GB" altLang="es-MX" sz="2800"/>
              <a:t>La cibernética trata de emular este funcionamiento.</a:t>
            </a:r>
          </a:p>
        </p:txBody>
      </p:sp>
      <p:sp>
        <p:nvSpPr>
          <p:cNvPr id="5" name="Marcador de número de diapositiva 5">
            <a:extLst>
              <a:ext uri="{FF2B5EF4-FFF2-40B4-BE49-F238E27FC236}">
                <a16:creationId xmlns:a16="http://schemas.microsoft.com/office/drawing/2014/main" id="{4C34CF25-61F7-4501-9A40-489D17A60082}"/>
              </a:ext>
            </a:extLst>
          </p:cNvPr>
          <p:cNvSpPr>
            <a:spLocks noGrp="1"/>
          </p:cNvSpPr>
          <p:nvPr>
            <p:ph type="sldNum" sz="quarter" idx="12"/>
          </p:nvPr>
        </p:nvSpPr>
        <p:spPr/>
        <p:txBody>
          <a:bodyPr/>
          <a:lstStyle/>
          <a:p>
            <a:fld id="{30BFCE12-93D8-40CE-9E03-68443098FB7C}" type="slidenum">
              <a:rPr lang="es-ES" altLang="es-MX"/>
              <a:pPr/>
              <a:t>15</a:t>
            </a:fld>
            <a:endParaRPr lang="es-ES" altLang="es-MX"/>
          </a:p>
        </p:txBody>
      </p:sp>
    </p:spTree>
  </p:cSld>
  <p:clrMapOvr>
    <a:masterClrMapping/>
  </p:clrMapOvr>
  <p:transition>
    <p:random/>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C95D760E-D9E1-40C0-AF40-1904F5260CAF}"/>
              </a:ext>
            </a:extLst>
          </p:cNvPr>
          <p:cNvSpPr>
            <a:spLocks noGrp="1" noChangeArrowheads="1"/>
          </p:cNvSpPr>
          <p:nvPr>
            <p:ph type="title"/>
          </p:nvPr>
        </p:nvSpPr>
        <p:spPr>
          <a:xfrm>
            <a:off x="863600" y="609600"/>
            <a:ext cx="8280400" cy="1143000"/>
          </a:xfrm>
        </p:spPr>
        <p:txBody>
          <a:bodyPr/>
          <a:lstStyle/>
          <a:p>
            <a:r>
              <a:rPr lang="es-ES_tradnl" altLang="es-MX" dirty="0"/>
              <a:t>Sistema de Información (SI)</a:t>
            </a:r>
          </a:p>
        </p:txBody>
      </p:sp>
      <p:sp>
        <p:nvSpPr>
          <p:cNvPr id="109571" name="Rectangle 3">
            <a:extLst>
              <a:ext uri="{FF2B5EF4-FFF2-40B4-BE49-F238E27FC236}">
                <a16:creationId xmlns:a16="http://schemas.microsoft.com/office/drawing/2014/main" id="{364F5BEC-B4D1-4927-9858-B29A52E699CA}"/>
              </a:ext>
            </a:extLst>
          </p:cNvPr>
          <p:cNvSpPr>
            <a:spLocks noGrp="1" noChangeArrowheads="1"/>
          </p:cNvSpPr>
          <p:nvPr>
            <p:ph idx="1"/>
          </p:nvPr>
        </p:nvSpPr>
        <p:spPr>
          <a:xfrm>
            <a:off x="0" y="1924050"/>
            <a:ext cx="8763000" cy="4171950"/>
          </a:xfrm>
        </p:spPr>
        <p:txBody>
          <a:bodyPr>
            <a:normAutofit/>
          </a:bodyPr>
          <a:lstStyle/>
          <a:p>
            <a:pPr marL="522288" lvl="1" indent="0">
              <a:lnSpc>
                <a:spcPct val="90000"/>
              </a:lnSpc>
            </a:pPr>
            <a:r>
              <a:rPr lang="es-ES_tradnl" altLang="es-MX" sz="2800" b="1" dirty="0"/>
              <a:t>Una definición de Sistema de Información:</a:t>
            </a:r>
          </a:p>
          <a:p>
            <a:pPr marL="522288" lvl="1" indent="0" algn="just">
              <a:lnSpc>
                <a:spcPct val="90000"/>
              </a:lnSpc>
              <a:buFont typeface="Monotype Sorts" pitchFamily="2" charset="2"/>
              <a:buNone/>
            </a:pPr>
            <a:r>
              <a:rPr lang="es-ES_tradnl" altLang="es-MX" sz="2800" dirty="0"/>
              <a:t>“Un conjunto formal de procesos que, operando sobre una colección de datos estructurada según las necesidades de la empresa, recopilan, elaboran y distribuyen la información (o parte de ella) necesaria para las operaciones de dicha empresa y para las actividades de dirección y control correspondientes (decisiones) para desempeñar su actividad de acuerdo a su estrategia de negocio.” (Andreu </a:t>
            </a:r>
            <a:r>
              <a:rPr lang="es-ES_tradnl" altLang="es-MX" sz="2800" i="1" dirty="0"/>
              <a:t>et al.</a:t>
            </a:r>
            <a:r>
              <a:rPr lang="es-ES_tradnl" altLang="es-MX" sz="2800" dirty="0"/>
              <a:t> 91)</a:t>
            </a:r>
          </a:p>
        </p:txBody>
      </p:sp>
      <p:sp>
        <p:nvSpPr>
          <p:cNvPr id="5" name="Marcador de número de diapositiva 5">
            <a:extLst>
              <a:ext uri="{FF2B5EF4-FFF2-40B4-BE49-F238E27FC236}">
                <a16:creationId xmlns:a16="http://schemas.microsoft.com/office/drawing/2014/main" id="{BEED400A-7D22-45DA-B270-13687D4C0AB0}"/>
              </a:ext>
            </a:extLst>
          </p:cNvPr>
          <p:cNvSpPr>
            <a:spLocks noGrp="1"/>
          </p:cNvSpPr>
          <p:nvPr>
            <p:ph type="sldNum" sz="quarter" idx="12"/>
          </p:nvPr>
        </p:nvSpPr>
        <p:spPr/>
        <p:txBody>
          <a:bodyPr/>
          <a:lstStyle/>
          <a:p>
            <a:fld id="{14DBEBD7-46B4-450C-9E87-AA5EADE648E5}" type="slidenum">
              <a:rPr lang="es-ES" altLang="es-MX"/>
              <a:pPr/>
              <a:t>16</a:t>
            </a:fld>
            <a:endParaRPr lang="es-ES" altLang="es-MX"/>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B3858A19-590F-46FC-8F46-95B9E9A4301A}"/>
              </a:ext>
            </a:extLst>
          </p:cNvPr>
          <p:cNvSpPr>
            <a:spLocks noGrp="1" noChangeArrowheads="1"/>
          </p:cNvSpPr>
          <p:nvPr>
            <p:ph type="title"/>
          </p:nvPr>
        </p:nvSpPr>
        <p:spPr>
          <a:xfrm>
            <a:off x="856059" y="-129685"/>
            <a:ext cx="7429499" cy="1478570"/>
          </a:xfrm>
        </p:spPr>
        <p:txBody>
          <a:bodyPr/>
          <a:lstStyle/>
          <a:p>
            <a:r>
              <a:rPr lang="es-ES_tradnl" altLang="es-MX" dirty="0"/>
              <a:t>Sistema de información</a:t>
            </a:r>
          </a:p>
        </p:txBody>
      </p:sp>
      <p:sp>
        <p:nvSpPr>
          <p:cNvPr id="113667" name="Rectangle 3">
            <a:extLst>
              <a:ext uri="{FF2B5EF4-FFF2-40B4-BE49-F238E27FC236}">
                <a16:creationId xmlns:a16="http://schemas.microsoft.com/office/drawing/2014/main" id="{54C12D87-935F-4AA1-9D9A-F738395841FA}"/>
              </a:ext>
            </a:extLst>
          </p:cNvPr>
          <p:cNvSpPr>
            <a:spLocks noGrp="1" noChangeArrowheads="1"/>
          </p:cNvSpPr>
          <p:nvPr>
            <p:ph idx="1"/>
          </p:nvPr>
        </p:nvSpPr>
        <p:spPr>
          <a:xfrm>
            <a:off x="545690" y="1135626"/>
            <a:ext cx="8023123" cy="4655575"/>
          </a:xfrm>
        </p:spPr>
        <p:txBody>
          <a:bodyPr>
            <a:normAutofit/>
          </a:bodyPr>
          <a:lstStyle/>
          <a:p>
            <a:pPr algn="just"/>
            <a:r>
              <a:rPr lang="es-ES_tradnl" altLang="es-MX" sz="3200" dirty="0"/>
              <a:t>Otras definiciones de SI enfatizan que el objetivo es proporcionar información de calidad:</a:t>
            </a:r>
          </a:p>
          <a:p>
            <a:pPr lvl="1" algn="just"/>
            <a:r>
              <a:rPr lang="es-ES_tradnl" altLang="es-MX" sz="2400" dirty="0"/>
              <a:t>“El objetivo del SI es ayudar al desempeño de las actividades en todos los niveles de la organización, mediante el suministro de la información adecuada, con la calidad suficiente, a la persona apropiada, en el momento y lugar oportunos, y con el formato más útil para el receptor.”</a:t>
            </a:r>
          </a:p>
        </p:txBody>
      </p:sp>
      <p:sp>
        <p:nvSpPr>
          <p:cNvPr id="5" name="Marcador de número de diapositiva 5">
            <a:extLst>
              <a:ext uri="{FF2B5EF4-FFF2-40B4-BE49-F238E27FC236}">
                <a16:creationId xmlns:a16="http://schemas.microsoft.com/office/drawing/2014/main" id="{A5E6CDAA-8591-4913-AB03-6F38373D2DF7}"/>
              </a:ext>
            </a:extLst>
          </p:cNvPr>
          <p:cNvSpPr>
            <a:spLocks noGrp="1"/>
          </p:cNvSpPr>
          <p:nvPr>
            <p:ph type="sldNum" sz="quarter" idx="12"/>
          </p:nvPr>
        </p:nvSpPr>
        <p:spPr/>
        <p:txBody>
          <a:bodyPr/>
          <a:lstStyle/>
          <a:p>
            <a:fld id="{3521238A-617E-475B-B6BB-0DC718A8EBE2}" type="slidenum">
              <a:rPr lang="es-ES" altLang="es-MX"/>
              <a:pPr/>
              <a:t>17</a:t>
            </a:fld>
            <a:endParaRPr lang="es-ES" altLang="es-MX"/>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EB0B6EC1-D111-4F32-A181-074EA3E1F69A}"/>
              </a:ext>
            </a:extLst>
          </p:cNvPr>
          <p:cNvSpPr>
            <a:spLocks noGrp="1" noChangeArrowheads="1"/>
          </p:cNvSpPr>
          <p:nvPr>
            <p:ph type="title"/>
          </p:nvPr>
        </p:nvSpPr>
        <p:spPr/>
        <p:txBody>
          <a:bodyPr/>
          <a:lstStyle/>
          <a:p>
            <a:r>
              <a:rPr lang="es-ES_tradnl" altLang="es-MX"/>
              <a:t>Sistema de Información </a:t>
            </a:r>
            <a:r>
              <a:rPr lang="es-ES_tradnl" altLang="es-MX" sz="3600"/>
              <a:t>Ejemplo.</a:t>
            </a:r>
          </a:p>
        </p:txBody>
      </p:sp>
      <p:sp>
        <p:nvSpPr>
          <p:cNvPr id="6" name="Marcador de número de diapositiva 4">
            <a:extLst>
              <a:ext uri="{FF2B5EF4-FFF2-40B4-BE49-F238E27FC236}">
                <a16:creationId xmlns:a16="http://schemas.microsoft.com/office/drawing/2014/main" id="{BA599B43-F7FC-4D5E-857D-404F484CBF31}"/>
              </a:ext>
            </a:extLst>
          </p:cNvPr>
          <p:cNvSpPr>
            <a:spLocks noGrp="1"/>
          </p:cNvSpPr>
          <p:nvPr>
            <p:ph type="sldNum" sz="quarter" idx="12"/>
          </p:nvPr>
        </p:nvSpPr>
        <p:spPr/>
        <p:txBody>
          <a:bodyPr/>
          <a:lstStyle/>
          <a:p>
            <a:fld id="{0E77BF05-9913-413B-84EF-3FA515DAC6B3}" type="slidenum">
              <a:rPr lang="es-ES" altLang="es-MX"/>
              <a:pPr/>
              <a:t>18</a:t>
            </a:fld>
            <a:endParaRPr lang="es-ES" altLang="es-MX"/>
          </a:p>
        </p:txBody>
      </p:sp>
      <p:graphicFrame>
        <p:nvGraphicFramePr>
          <p:cNvPr id="111619" name="Object 3">
            <a:extLst>
              <a:ext uri="{FF2B5EF4-FFF2-40B4-BE49-F238E27FC236}">
                <a16:creationId xmlns:a16="http://schemas.microsoft.com/office/drawing/2014/main" id="{C6B85DC0-EC19-42D5-B227-0C1574C31C0A}"/>
              </a:ext>
            </a:extLst>
          </p:cNvPr>
          <p:cNvGraphicFramePr>
            <a:graphicFrameLocks noChangeAspect="1"/>
          </p:cNvGraphicFramePr>
          <p:nvPr>
            <p:extLst>
              <p:ext uri="{D42A27DB-BD31-4B8C-83A1-F6EECF244321}">
                <p14:modId xmlns:p14="http://schemas.microsoft.com/office/powerpoint/2010/main" val="4211563497"/>
              </p:ext>
            </p:extLst>
          </p:nvPr>
        </p:nvGraphicFramePr>
        <p:xfrm>
          <a:off x="265113" y="1752600"/>
          <a:ext cx="8631237" cy="4130675"/>
        </p:xfrm>
        <a:graphic>
          <a:graphicData uri="http://schemas.openxmlformats.org/presentationml/2006/ole">
            <mc:AlternateContent xmlns:mc="http://schemas.openxmlformats.org/markup-compatibility/2006">
              <mc:Choice xmlns:v="urn:schemas-microsoft-com:vml" Requires="v">
                <p:oleObj spid="_x0000_s132120" name="Picture" r:id="rId4" imgW="5753160" imgH="2752200" progId="Word.Picture.8">
                  <p:embed/>
                </p:oleObj>
              </mc:Choice>
              <mc:Fallback>
                <p:oleObj name="Picture" r:id="rId4" imgW="5753160" imgH="2752200" progId="Word.Picture.8">
                  <p:embed/>
                  <p:pic>
                    <p:nvPicPr>
                      <p:cNvPr id="0" name="Object 3"/>
                      <p:cNvPicPr>
                        <a:picLocks noChangeAspect="1" noChangeArrowheads="1"/>
                      </p:cNvPicPr>
                      <p:nvPr/>
                    </p:nvPicPr>
                    <p:blipFill>
                      <a:blip r:embed="rId5"/>
                      <a:srcRect/>
                      <a:stretch>
                        <a:fillRect/>
                      </a:stretch>
                    </p:blipFill>
                    <p:spPr bwMode="auto">
                      <a:xfrm>
                        <a:off x="265113" y="1752600"/>
                        <a:ext cx="8631237" cy="413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1620" name="Text Box 4">
            <a:extLst>
              <a:ext uri="{FF2B5EF4-FFF2-40B4-BE49-F238E27FC236}">
                <a16:creationId xmlns:a16="http://schemas.microsoft.com/office/drawing/2014/main" id="{1E7E913E-8332-499C-AA28-8FF8ECEA2371}"/>
              </a:ext>
            </a:extLst>
          </p:cNvPr>
          <p:cNvSpPr txBox="1">
            <a:spLocks noChangeArrowheads="1"/>
          </p:cNvSpPr>
          <p:nvPr/>
        </p:nvSpPr>
        <p:spPr bwMode="auto">
          <a:xfrm>
            <a:off x="4857750" y="5981700"/>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s-ES_tradnl" altLang="es-MX" b="1">
                <a:latin typeface="Tahoma" panose="020B0604030504040204" pitchFamily="34" charset="0"/>
              </a:rPr>
              <a:t>SI de un hipermercado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Marcador de número de diapositiva 3">
            <a:extLst>
              <a:ext uri="{FF2B5EF4-FFF2-40B4-BE49-F238E27FC236}">
                <a16:creationId xmlns:a16="http://schemas.microsoft.com/office/drawing/2014/main" id="{8A097EC8-1F80-4A2F-8363-968F7C3AF42E}"/>
              </a:ext>
            </a:extLst>
          </p:cNvPr>
          <p:cNvSpPr>
            <a:spLocks noGrp="1"/>
          </p:cNvSpPr>
          <p:nvPr>
            <p:ph type="sldNum" sz="quarter" idx="12"/>
          </p:nvPr>
        </p:nvSpPr>
        <p:spPr/>
        <p:txBody>
          <a:bodyPr/>
          <a:lstStyle/>
          <a:p>
            <a:fld id="{9760AD6D-C5BB-473B-88F6-374A3AF2AAE4}" type="slidenum">
              <a:rPr lang="es-ES" altLang="es-MX"/>
              <a:pPr/>
              <a:t>19</a:t>
            </a:fld>
            <a:endParaRPr lang="es-ES" altLang="es-MX"/>
          </a:p>
        </p:txBody>
      </p:sp>
      <p:graphicFrame>
        <p:nvGraphicFramePr>
          <p:cNvPr id="197071" name="Group 463">
            <a:extLst>
              <a:ext uri="{FF2B5EF4-FFF2-40B4-BE49-F238E27FC236}">
                <a16:creationId xmlns:a16="http://schemas.microsoft.com/office/drawing/2014/main" id="{E62E039E-412C-4D77-93C3-0C39B30F0D22}"/>
              </a:ext>
            </a:extLst>
          </p:cNvPr>
          <p:cNvGraphicFramePr>
            <a:graphicFrameLocks noGrp="1"/>
          </p:cNvGraphicFramePr>
          <p:nvPr/>
        </p:nvGraphicFramePr>
        <p:xfrm>
          <a:off x="0" y="0"/>
          <a:ext cx="8877300" cy="4705351"/>
        </p:xfrm>
        <a:graphic>
          <a:graphicData uri="http://schemas.openxmlformats.org/drawingml/2006/table">
            <a:tbl>
              <a:tblPr/>
              <a:tblGrid>
                <a:gridCol w="1695450">
                  <a:extLst>
                    <a:ext uri="{9D8B030D-6E8A-4147-A177-3AD203B41FA5}">
                      <a16:colId xmlns:a16="http://schemas.microsoft.com/office/drawing/2014/main" val="2426432185"/>
                    </a:ext>
                  </a:extLst>
                </a:gridCol>
                <a:gridCol w="1690688">
                  <a:extLst>
                    <a:ext uri="{9D8B030D-6E8A-4147-A177-3AD203B41FA5}">
                      <a16:colId xmlns:a16="http://schemas.microsoft.com/office/drawing/2014/main" val="973310884"/>
                    </a:ext>
                  </a:extLst>
                </a:gridCol>
                <a:gridCol w="2074862">
                  <a:extLst>
                    <a:ext uri="{9D8B030D-6E8A-4147-A177-3AD203B41FA5}">
                      <a16:colId xmlns:a16="http://schemas.microsoft.com/office/drawing/2014/main" val="3222853524"/>
                    </a:ext>
                  </a:extLst>
                </a:gridCol>
                <a:gridCol w="1724025">
                  <a:extLst>
                    <a:ext uri="{9D8B030D-6E8A-4147-A177-3AD203B41FA5}">
                      <a16:colId xmlns:a16="http://schemas.microsoft.com/office/drawing/2014/main" val="145550177"/>
                    </a:ext>
                  </a:extLst>
                </a:gridCol>
                <a:gridCol w="1692275">
                  <a:extLst>
                    <a:ext uri="{9D8B030D-6E8A-4147-A177-3AD203B41FA5}">
                      <a16:colId xmlns:a16="http://schemas.microsoft.com/office/drawing/2014/main" val="502678382"/>
                    </a:ext>
                  </a:extLst>
                </a:gridCol>
              </a:tblGrid>
              <a:tr h="361950">
                <a:tc rowSpan="2">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SISTEMA</a:t>
                      </a:r>
                      <a:endParaRPr kumimoji="0" lang="es-ES" altLang="es-MX" sz="2400" b="1"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MX" sz="12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ELEMENTOS</a:t>
                      </a:r>
                      <a:endParaRPr kumimoji="0" lang="es-ES" altLang="es-MX" sz="2400" b="1"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MX"/>
                    </a:p>
                  </a:txBody>
                  <a:tcPr/>
                </a:tc>
                <a:tc hMerge="1">
                  <a:txBody>
                    <a:bodyPr/>
                    <a:lstStyle/>
                    <a:p>
                      <a:endParaRPr lang="es-MX"/>
                    </a:p>
                  </a:txBody>
                  <a:tcPr/>
                </a:tc>
                <a:tc rowSpan="2">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META</a:t>
                      </a:r>
                      <a:endParaRPr kumimoji="0" lang="es-ES" altLang="es-MX" sz="2400" b="1"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09415065"/>
                  </a:ext>
                </a:extLst>
              </a:tr>
              <a:tr h="428625">
                <a:tc vMerge="1">
                  <a:txBody>
                    <a:bodyPr/>
                    <a:lstStyle/>
                    <a:p>
                      <a:endParaRPr lang="es-MX"/>
                    </a:p>
                  </a:txBody>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ENTRADAS</a:t>
                      </a:r>
                      <a:endParaRPr kumimoji="0" lang="es-ES" altLang="es-MX" sz="2400" b="1"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MECANISMOS DE PROCESAMIENTO</a:t>
                      </a:r>
                      <a:endParaRPr kumimoji="0" lang="es-ES" altLang="es-MX" sz="2400" b="1"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0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SALIDAS</a:t>
                      </a:r>
                      <a:endParaRPr kumimoji="0" lang="es-ES" altLang="es-MX" sz="2400" b="1"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MX"/>
                    </a:p>
                  </a:txBody>
                  <a:tcPr/>
                </a:tc>
                <a:extLst>
                  <a:ext uri="{0D108BD9-81ED-4DB2-BD59-A6C34878D82A}">
                    <a16:rowId xmlns:a16="http://schemas.microsoft.com/office/drawing/2014/main" val="4013432357"/>
                  </a:ext>
                </a:extLst>
              </a:tr>
              <a:tr h="1214438">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Restaurante de comida rápida</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Carne, papa, tomate, lechuga, pan, bebidas, trabajadores, administradores, etc.</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Frito, asado despacho de bebidas, calentamiento </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Hamburguesas, papas fritas, bebidas, postres</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Preparación rápida de alimentos de bajo costo</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3189639"/>
                  </a:ext>
                </a:extLst>
              </a:tr>
              <a:tr h="1484313">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Universidad</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Estudiantes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Profesores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Administradores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Libro de texto</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Servicio</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Enseñanza</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Investigan</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Servicio</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Estudiantes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Instrumentos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Profesionales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Investigadores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Servicio a la comunidad al Estado y Nación</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Adquisición de conocimientos</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70411364"/>
                  </a:ext>
                </a:extLst>
              </a:tr>
              <a:tr h="1216025">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Cine</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Actores, directores, personal técnico, escenarios, equipo</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Filmación , edición , efectos especiales, distribución</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Proyección de películas en salas cinematográficas</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Monotype Sorts" pitchFamily="2" charset="2"/>
                        <a:defRPr kumimoji="1" sz="2800">
                          <a:solidFill>
                            <a:schemeClr val="tx1"/>
                          </a:solidFill>
                          <a:latin typeface="Tahoma" panose="020B0604030504040204" pitchFamily="34" charset="0"/>
                        </a:defRPr>
                      </a:lvl1pPr>
                      <a:lvl2pPr>
                        <a:spcBef>
                          <a:spcPct val="20000"/>
                        </a:spcBef>
                        <a:buClr>
                          <a:schemeClr val="accent2"/>
                        </a:buClr>
                        <a:buFont typeface="Monotype Sorts" pitchFamily="2" charset="2"/>
                        <a:defRPr kumimoji="1" sz="2400">
                          <a:solidFill>
                            <a:schemeClr val="tx1"/>
                          </a:solidFill>
                          <a:latin typeface="Tahoma" panose="020B0604030504040204" pitchFamily="34" charset="0"/>
                        </a:defRPr>
                      </a:lvl2pPr>
                      <a:lvl3pPr>
                        <a:spcBef>
                          <a:spcPct val="20000"/>
                        </a:spcBef>
                        <a:buClr>
                          <a:schemeClr val="accent2"/>
                        </a:buClr>
                        <a:buFont typeface="Symbol" panose="05050102010706020507" pitchFamily="18" charset="2"/>
                        <a:defRPr kumimoji="1" sz="2000">
                          <a:solidFill>
                            <a:schemeClr val="tx1"/>
                          </a:solidFill>
                          <a:latin typeface="Tahoma" panose="020B0604030504040204" pitchFamily="34" charset="0"/>
                        </a:defRPr>
                      </a:lvl3pPr>
                      <a:lvl4pPr>
                        <a:spcBef>
                          <a:spcPct val="20000"/>
                        </a:spcBef>
                        <a:buClr>
                          <a:schemeClr val="accent2"/>
                        </a:buClr>
                        <a:defRPr kumimoji="1">
                          <a:solidFill>
                            <a:schemeClr val="tx1"/>
                          </a:solidFill>
                          <a:latin typeface="Tahoma" panose="020B0604030504040204" pitchFamily="34" charset="0"/>
                        </a:defRPr>
                      </a:lvl4pPr>
                      <a:lvl5pPr>
                        <a:spcBef>
                          <a:spcPct val="20000"/>
                        </a:spcBef>
                        <a:buClr>
                          <a:schemeClr val="accent2"/>
                        </a:buClr>
                        <a:defRPr kumimoji="1">
                          <a:solidFill>
                            <a:schemeClr val="tx1"/>
                          </a:solidFill>
                          <a:latin typeface="Tahoma" panose="020B0604030504040204" pitchFamily="34" charset="0"/>
                        </a:defRPr>
                      </a:lvl5pPr>
                      <a:lvl6pPr fontAlgn="base">
                        <a:spcBef>
                          <a:spcPct val="20000"/>
                        </a:spcBef>
                        <a:spcAft>
                          <a:spcPct val="0"/>
                        </a:spcAft>
                        <a:buClr>
                          <a:schemeClr val="accent2"/>
                        </a:buClr>
                        <a:defRPr kumimoji="1">
                          <a:solidFill>
                            <a:schemeClr val="tx1"/>
                          </a:solidFill>
                          <a:latin typeface="Tahoma" panose="020B0604030504040204" pitchFamily="34" charset="0"/>
                        </a:defRPr>
                      </a:lvl6pPr>
                      <a:lvl7pPr fontAlgn="base">
                        <a:spcBef>
                          <a:spcPct val="20000"/>
                        </a:spcBef>
                        <a:spcAft>
                          <a:spcPct val="0"/>
                        </a:spcAft>
                        <a:buClr>
                          <a:schemeClr val="accent2"/>
                        </a:buClr>
                        <a:defRPr kumimoji="1">
                          <a:solidFill>
                            <a:schemeClr val="tx1"/>
                          </a:solidFill>
                          <a:latin typeface="Tahoma" panose="020B0604030504040204" pitchFamily="34" charset="0"/>
                        </a:defRPr>
                      </a:lvl7pPr>
                      <a:lvl8pPr fontAlgn="base">
                        <a:spcBef>
                          <a:spcPct val="20000"/>
                        </a:spcBef>
                        <a:spcAft>
                          <a:spcPct val="0"/>
                        </a:spcAft>
                        <a:buClr>
                          <a:schemeClr val="accent2"/>
                        </a:buClr>
                        <a:defRPr kumimoji="1">
                          <a:solidFill>
                            <a:schemeClr val="tx1"/>
                          </a:solidFill>
                          <a:latin typeface="Tahoma" panose="020B0604030504040204" pitchFamily="34" charset="0"/>
                        </a:defRPr>
                      </a:lvl8pPr>
                      <a:lvl9pPr fontAlgn="base">
                        <a:spcBef>
                          <a:spcPct val="20000"/>
                        </a:spcBef>
                        <a:spcAft>
                          <a:spcPct val="0"/>
                        </a:spcAft>
                        <a:buClr>
                          <a:schemeClr val="accent2"/>
                        </a:buClr>
                        <a:defRPr kumimoji="1">
                          <a:solidFill>
                            <a:schemeClr val="tx1"/>
                          </a:solidFill>
                          <a:latin typeface="Tahoma" panose="020B060403050404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Filmes entretenimiento</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Premios</a:t>
                      </a:r>
                      <a:endParaRPr kumimoji="0" lang="es-ES" altLang="es-MX" sz="1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ganancias</a:t>
                      </a:r>
                      <a:endParaRPr kumimoji="0" lang="es-ES" altLang="es-MX" sz="24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76903344"/>
                  </a:ext>
                </a:extLst>
              </a:tr>
            </a:tbl>
          </a:graphicData>
        </a:graphic>
      </p:graphicFrame>
      <p:pic>
        <p:nvPicPr>
          <p:cNvPr id="197065" name="Picture 457" descr="hillary-kfc">
            <a:extLst>
              <a:ext uri="{FF2B5EF4-FFF2-40B4-BE49-F238E27FC236}">
                <a16:creationId xmlns:a16="http://schemas.microsoft.com/office/drawing/2014/main" id="{E7FEE974-673E-46B6-8FC3-EBF9DFB47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238250"/>
            <a:ext cx="1274763"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068" name="Picture 460" descr="Universidad">
            <a:extLst>
              <a:ext uri="{FF2B5EF4-FFF2-40B4-BE49-F238E27FC236}">
                <a16:creationId xmlns:a16="http://schemas.microsoft.com/office/drawing/2014/main" id="{1F14B8FB-7C4C-49EC-B190-5579873B8E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20913"/>
            <a:ext cx="12858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069" name="Picture 461" descr="IMG_1794">
            <a:extLst>
              <a:ext uri="{FF2B5EF4-FFF2-40B4-BE49-F238E27FC236}">
                <a16:creationId xmlns:a16="http://schemas.microsoft.com/office/drawing/2014/main" id="{6E61CDA5-1190-47E3-A850-D3C95B00AC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721100"/>
            <a:ext cx="12414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072" name="Picture 464" descr="http://tbn0.google.com/images?q=tbn:EqcDAx2yVM1Z2M:http://www.noticiastech.com/wordpress/wp-content/uploads/2007/11/evesham-solar-storm-pc-716.jpg">
            <a:hlinkClick r:id="rId5"/>
            <a:extLst>
              <a:ext uri="{FF2B5EF4-FFF2-40B4-BE49-F238E27FC236}">
                <a16:creationId xmlns:a16="http://schemas.microsoft.com/office/drawing/2014/main" id="{41051D7A-A98E-4B4A-985F-2C909E38B42D}"/>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306388" y="4857750"/>
            <a:ext cx="14478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087" name="Rectangle 479">
            <a:extLst>
              <a:ext uri="{FF2B5EF4-FFF2-40B4-BE49-F238E27FC236}">
                <a16:creationId xmlns:a16="http://schemas.microsoft.com/office/drawing/2014/main" id="{7744D90E-E4F4-4A2B-A781-A98007301680}"/>
              </a:ext>
            </a:extLst>
          </p:cNvPr>
          <p:cNvSpPr>
            <a:spLocks noChangeArrowheads="1"/>
          </p:cNvSpPr>
          <p:nvPr/>
        </p:nvSpPr>
        <p:spPr bwMode="auto">
          <a:xfrm>
            <a:off x="4021138" y="4914900"/>
            <a:ext cx="1257300" cy="1600200"/>
          </a:xfrm>
          <a:prstGeom prst="rect">
            <a:avLst/>
          </a:prstGeom>
          <a:solidFill>
            <a:srgbClr val="808080"/>
          </a:solidFill>
          <a:ln w="9525">
            <a:solidFill>
              <a:srgbClr val="000000"/>
            </a:solidFill>
            <a:miter lim="800000"/>
            <a:headEnd/>
            <a:tailEnd/>
          </a:ln>
        </p:spPr>
        <p:txBody>
          <a:bodyPr/>
          <a:lstStyle/>
          <a:p>
            <a:pPr eaLnBrk="0" hangingPunct="0">
              <a:spcBef>
                <a:spcPct val="20000"/>
              </a:spcBef>
              <a:buFontTx/>
              <a:buChar char="•"/>
            </a:pPr>
            <a:endParaRPr kumimoji="1" lang="es-ES" altLang="es-MX" sz="1200"/>
          </a:p>
          <a:p>
            <a:pPr eaLnBrk="0" hangingPunct="0">
              <a:spcBef>
                <a:spcPct val="20000"/>
              </a:spcBef>
              <a:buFontTx/>
              <a:buChar char="•"/>
            </a:pPr>
            <a:endParaRPr kumimoji="1" lang="es-ES" altLang="es-MX" sz="1200"/>
          </a:p>
          <a:p>
            <a:pPr eaLnBrk="0" hangingPunct="0">
              <a:spcBef>
                <a:spcPct val="20000"/>
              </a:spcBef>
              <a:buFontTx/>
              <a:buChar char="•"/>
            </a:pPr>
            <a:endParaRPr kumimoji="1" lang="es-ES" altLang="es-MX" sz="1200"/>
          </a:p>
          <a:p>
            <a:pPr eaLnBrk="0" hangingPunct="0">
              <a:spcBef>
                <a:spcPct val="20000"/>
              </a:spcBef>
              <a:buFontTx/>
              <a:buChar char="•"/>
            </a:pPr>
            <a:r>
              <a:rPr kumimoji="1" lang="es-ES" altLang="es-MX" sz="1200"/>
              <a:t>Procesador</a:t>
            </a:r>
          </a:p>
          <a:p>
            <a:pPr eaLnBrk="0" hangingPunct="0">
              <a:spcBef>
                <a:spcPct val="20000"/>
              </a:spcBef>
              <a:buFontTx/>
              <a:buChar char="•"/>
            </a:pPr>
            <a:r>
              <a:rPr kumimoji="1" lang="es-ES" altLang="es-MX" sz="1100"/>
              <a:t>COMPUTADOR</a:t>
            </a:r>
            <a:endParaRPr kumimoji="1" lang="es-ES" altLang="es-MX" sz="3000">
              <a:latin typeface="Tahoma" panose="020B0604030504040204" pitchFamily="34" charset="0"/>
            </a:endParaRPr>
          </a:p>
        </p:txBody>
      </p:sp>
      <p:sp>
        <p:nvSpPr>
          <p:cNvPr id="197088" name="Rectangle 480">
            <a:extLst>
              <a:ext uri="{FF2B5EF4-FFF2-40B4-BE49-F238E27FC236}">
                <a16:creationId xmlns:a16="http://schemas.microsoft.com/office/drawing/2014/main" id="{26D807CF-861E-4C12-8798-908893371C2A}"/>
              </a:ext>
            </a:extLst>
          </p:cNvPr>
          <p:cNvSpPr>
            <a:spLocks noChangeArrowheads="1"/>
          </p:cNvSpPr>
          <p:nvPr/>
        </p:nvSpPr>
        <p:spPr bwMode="auto">
          <a:xfrm>
            <a:off x="1827213" y="4819650"/>
            <a:ext cx="2214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es-ES" altLang="es-MX" sz="1200"/>
              <a:t>Movimiento Mouse</a:t>
            </a:r>
            <a:r>
              <a:rPr lang="es-ES" altLang="es-MX"/>
              <a:t> </a:t>
            </a:r>
          </a:p>
        </p:txBody>
      </p:sp>
      <p:sp>
        <p:nvSpPr>
          <p:cNvPr id="197089" name="Rectangle 481">
            <a:extLst>
              <a:ext uri="{FF2B5EF4-FFF2-40B4-BE49-F238E27FC236}">
                <a16:creationId xmlns:a16="http://schemas.microsoft.com/office/drawing/2014/main" id="{C0E5EA86-54DB-4715-81F5-584206F7AB5B}"/>
              </a:ext>
            </a:extLst>
          </p:cNvPr>
          <p:cNvSpPr>
            <a:spLocks noChangeArrowheads="1"/>
          </p:cNvSpPr>
          <p:nvPr/>
        </p:nvSpPr>
        <p:spPr bwMode="auto">
          <a:xfrm>
            <a:off x="1851025" y="5105400"/>
            <a:ext cx="2089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 altLang="es-MX" sz="1200"/>
              <a:t>Impulsos del teclado</a:t>
            </a:r>
            <a:r>
              <a:rPr lang="es-ES" altLang="es-MX"/>
              <a:t>	 </a:t>
            </a:r>
          </a:p>
        </p:txBody>
      </p:sp>
      <p:sp>
        <p:nvSpPr>
          <p:cNvPr id="197090" name="Rectangle 482">
            <a:extLst>
              <a:ext uri="{FF2B5EF4-FFF2-40B4-BE49-F238E27FC236}">
                <a16:creationId xmlns:a16="http://schemas.microsoft.com/office/drawing/2014/main" id="{F3BCF455-8758-42BB-ACD8-BB7742C16E01}"/>
              </a:ext>
            </a:extLst>
          </p:cNvPr>
          <p:cNvSpPr>
            <a:spLocks noChangeArrowheads="1"/>
          </p:cNvSpPr>
          <p:nvPr/>
        </p:nvSpPr>
        <p:spPr bwMode="auto">
          <a:xfrm>
            <a:off x="1797050" y="5467350"/>
            <a:ext cx="1333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 altLang="es-MX" sz="1200"/>
              <a:t> Energía eléctrica</a:t>
            </a:r>
            <a:r>
              <a:rPr lang="es-ES" altLang="es-MX"/>
              <a:t> </a:t>
            </a:r>
          </a:p>
        </p:txBody>
      </p:sp>
      <p:sp>
        <p:nvSpPr>
          <p:cNvPr id="197091" name="Rectangle 483">
            <a:extLst>
              <a:ext uri="{FF2B5EF4-FFF2-40B4-BE49-F238E27FC236}">
                <a16:creationId xmlns:a16="http://schemas.microsoft.com/office/drawing/2014/main" id="{90CD0658-E8D1-4C27-8436-3F399645C876}"/>
              </a:ext>
            </a:extLst>
          </p:cNvPr>
          <p:cNvSpPr>
            <a:spLocks noChangeArrowheads="1"/>
          </p:cNvSpPr>
          <p:nvPr/>
        </p:nvSpPr>
        <p:spPr bwMode="auto">
          <a:xfrm>
            <a:off x="1808163" y="6091238"/>
            <a:ext cx="15827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 altLang="es-MX" sz="1200"/>
              <a:t>Dispositivos (Ej. Red) </a:t>
            </a:r>
          </a:p>
        </p:txBody>
      </p:sp>
      <p:sp>
        <p:nvSpPr>
          <p:cNvPr id="197092" name="Rectangle 484">
            <a:extLst>
              <a:ext uri="{FF2B5EF4-FFF2-40B4-BE49-F238E27FC236}">
                <a16:creationId xmlns:a16="http://schemas.microsoft.com/office/drawing/2014/main" id="{A23B0D59-F589-4416-A1F0-2C750A9E24CF}"/>
              </a:ext>
            </a:extLst>
          </p:cNvPr>
          <p:cNvSpPr>
            <a:spLocks noChangeArrowheads="1"/>
          </p:cNvSpPr>
          <p:nvPr/>
        </p:nvSpPr>
        <p:spPr bwMode="auto">
          <a:xfrm>
            <a:off x="6161088" y="5024438"/>
            <a:ext cx="7127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 altLang="es-MX" sz="1200"/>
              <a:t>Sonidos </a:t>
            </a:r>
          </a:p>
        </p:txBody>
      </p:sp>
      <p:sp>
        <p:nvSpPr>
          <p:cNvPr id="197093" name="Rectangle 485">
            <a:extLst>
              <a:ext uri="{FF2B5EF4-FFF2-40B4-BE49-F238E27FC236}">
                <a16:creationId xmlns:a16="http://schemas.microsoft.com/office/drawing/2014/main" id="{5B26D500-45B1-498A-9756-45CE907DB872}"/>
              </a:ext>
            </a:extLst>
          </p:cNvPr>
          <p:cNvSpPr>
            <a:spLocks noChangeArrowheads="1"/>
          </p:cNvSpPr>
          <p:nvPr/>
        </p:nvSpPr>
        <p:spPr bwMode="auto">
          <a:xfrm>
            <a:off x="6122988" y="5257800"/>
            <a:ext cx="828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 altLang="es-MX" sz="1200"/>
              <a:t>Ventanas</a:t>
            </a:r>
            <a:r>
              <a:rPr lang="es-ES" altLang="es-MX"/>
              <a:t> </a:t>
            </a:r>
          </a:p>
        </p:txBody>
      </p:sp>
      <p:sp>
        <p:nvSpPr>
          <p:cNvPr id="197094" name="Rectangle 486">
            <a:extLst>
              <a:ext uri="{FF2B5EF4-FFF2-40B4-BE49-F238E27FC236}">
                <a16:creationId xmlns:a16="http://schemas.microsoft.com/office/drawing/2014/main" id="{38450FAD-2C4E-455F-B4BE-64A78D164FAD}"/>
              </a:ext>
            </a:extLst>
          </p:cNvPr>
          <p:cNvSpPr>
            <a:spLocks noChangeArrowheads="1"/>
          </p:cNvSpPr>
          <p:nvPr/>
        </p:nvSpPr>
        <p:spPr bwMode="auto">
          <a:xfrm>
            <a:off x="6181725" y="6091238"/>
            <a:ext cx="6397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s-ES" altLang="es-MX" sz="1200"/>
              <a:t>E-mail </a:t>
            </a:r>
          </a:p>
        </p:txBody>
      </p:sp>
      <p:sp>
        <p:nvSpPr>
          <p:cNvPr id="197095" name="Line 487">
            <a:extLst>
              <a:ext uri="{FF2B5EF4-FFF2-40B4-BE49-F238E27FC236}">
                <a16:creationId xmlns:a16="http://schemas.microsoft.com/office/drawing/2014/main" id="{C24574EA-DFD6-4045-88A8-3658CC98B087}"/>
              </a:ext>
            </a:extLst>
          </p:cNvPr>
          <p:cNvSpPr>
            <a:spLocks noChangeShapeType="1"/>
          </p:cNvSpPr>
          <p:nvPr/>
        </p:nvSpPr>
        <p:spPr bwMode="auto">
          <a:xfrm>
            <a:off x="3373438" y="5135563"/>
            <a:ext cx="66675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096" name="Line 488">
            <a:extLst>
              <a:ext uri="{FF2B5EF4-FFF2-40B4-BE49-F238E27FC236}">
                <a16:creationId xmlns:a16="http://schemas.microsoft.com/office/drawing/2014/main" id="{607E98FB-214D-47D7-B8D1-CDD09233D281}"/>
              </a:ext>
            </a:extLst>
          </p:cNvPr>
          <p:cNvSpPr>
            <a:spLocks noChangeShapeType="1"/>
          </p:cNvSpPr>
          <p:nvPr/>
        </p:nvSpPr>
        <p:spPr bwMode="auto">
          <a:xfrm>
            <a:off x="3284538" y="5446713"/>
            <a:ext cx="74295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097" name="Line 489">
            <a:extLst>
              <a:ext uri="{FF2B5EF4-FFF2-40B4-BE49-F238E27FC236}">
                <a16:creationId xmlns:a16="http://schemas.microsoft.com/office/drawing/2014/main" id="{22AB5A2C-F9AB-455B-8562-A2C344C5738B}"/>
              </a:ext>
            </a:extLst>
          </p:cNvPr>
          <p:cNvSpPr>
            <a:spLocks noChangeShapeType="1"/>
          </p:cNvSpPr>
          <p:nvPr/>
        </p:nvSpPr>
        <p:spPr bwMode="auto">
          <a:xfrm>
            <a:off x="3055938" y="5770563"/>
            <a:ext cx="93345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098" name="Line 490">
            <a:extLst>
              <a:ext uri="{FF2B5EF4-FFF2-40B4-BE49-F238E27FC236}">
                <a16:creationId xmlns:a16="http://schemas.microsoft.com/office/drawing/2014/main" id="{DE12AD16-621A-44AD-8751-41C3F0905D4A}"/>
              </a:ext>
            </a:extLst>
          </p:cNvPr>
          <p:cNvSpPr>
            <a:spLocks noChangeShapeType="1"/>
          </p:cNvSpPr>
          <p:nvPr/>
        </p:nvSpPr>
        <p:spPr bwMode="auto">
          <a:xfrm>
            <a:off x="3341688" y="6284913"/>
            <a:ext cx="66675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099" name="Line 491">
            <a:extLst>
              <a:ext uri="{FF2B5EF4-FFF2-40B4-BE49-F238E27FC236}">
                <a16:creationId xmlns:a16="http://schemas.microsoft.com/office/drawing/2014/main" id="{9D3F48C3-431A-4BBD-80F2-D01D2DF95E0D}"/>
              </a:ext>
            </a:extLst>
          </p:cNvPr>
          <p:cNvSpPr>
            <a:spLocks noChangeShapeType="1"/>
          </p:cNvSpPr>
          <p:nvPr/>
        </p:nvSpPr>
        <p:spPr bwMode="auto">
          <a:xfrm>
            <a:off x="5265738" y="5160963"/>
            <a:ext cx="8382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100" name="Line 492">
            <a:extLst>
              <a:ext uri="{FF2B5EF4-FFF2-40B4-BE49-F238E27FC236}">
                <a16:creationId xmlns:a16="http://schemas.microsoft.com/office/drawing/2014/main" id="{6B8CB25F-3B75-4D3D-BEBC-26A440981597}"/>
              </a:ext>
            </a:extLst>
          </p:cNvPr>
          <p:cNvSpPr>
            <a:spLocks noChangeShapeType="1"/>
          </p:cNvSpPr>
          <p:nvPr/>
        </p:nvSpPr>
        <p:spPr bwMode="auto">
          <a:xfrm flipV="1">
            <a:off x="5265738" y="5561013"/>
            <a:ext cx="895350" cy="190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101" name="Line 493">
            <a:extLst>
              <a:ext uri="{FF2B5EF4-FFF2-40B4-BE49-F238E27FC236}">
                <a16:creationId xmlns:a16="http://schemas.microsoft.com/office/drawing/2014/main" id="{233212C1-7E55-4BBC-ACAD-A86416FA8682}"/>
              </a:ext>
            </a:extLst>
          </p:cNvPr>
          <p:cNvSpPr>
            <a:spLocks noChangeShapeType="1"/>
          </p:cNvSpPr>
          <p:nvPr/>
        </p:nvSpPr>
        <p:spPr bwMode="auto">
          <a:xfrm>
            <a:off x="5291138" y="6234113"/>
            <a:ext cx="81915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981A55F0-F318-49DB-805D-167F3B5C9456}"/>
              </a:ext>
            </a:extLst>
          </p:cNvPr>
          <p:cNvSpPr>
            <a:spLocks noGrp="1" noChangeArrowheads="1"/>
          </p:cNvSpPr>
          <p:nvPr>
            <p:ph type="title"/>
          </p:nvPr>
        </p:nvSpPr>
        <p:spPr/>
        <p:txBody>
          <a:bodyPr/>
          <a:lstStyle/>
          <a:p>
            <a:r>
              <a:rPr lang="es-ES_tradnl" altLang="es-MX"/>
              <a:t>SI y valor de un SI</a:t>
            </a:r>
          </a:p>
        </p:txBody>
      </p:sp>
      <p:sp>
        <p:nvSpPr>
          <p:cNvPr id="117763" name="Rectangle 3">
            <a:extLst>
              <a:ext uri="{FF2B5EF4-FFF2-40B4-BE49-F238E27FC236}">
                <a16:creationId xmlns:a16="http://schemas.microsoft.com/office/drawing/2014/main" id="{8AC90E22-D2F5-411B-A602-53DCD551F552}"/>
              </a:ext>
            </a:extLst>
          </p:cNvPr>
          <p:cNvSpPr>
            <a:spLocks noGrp="1" noChangeArrowheads="1"/>
          </p:cNvSpPr>
          <p:nvPr>
            <p:ph idx="1"/>
          </p:nvPr>
        </p:nvSpPr>
        <p:spPr/>
        <p:txBody>
          <a:bodyPr>
            <a:normAutofit fontScale="85000" lnSpcReduction="10000"/>
          </a:bodyPr>
          <a:lstStyle/>
          <a:p>
            <a:pPr algn="just">
              <a:spcBef>
                <a:spcPts val="1200"/>
              </a:spcBef>
            </a:pPr>
            <a:r>
              <a:rPr lang="es-ES_tradnl" altLang="es-MX" sz="2800" b="1" dirty="0"/>
              <a:t>SI: “</a:t>
            </a:r>
            <a:r>
              <a:rPr lang="es-ES_tradnl" altLang="es-MX" sz="2800" dirty="0"/>
              <a:t>un conjunto integrado de personas y equipos que tiene por objetivo proveer a una organización de la información necesaria para apoyar las operaciones, la administración y la toma de decisiones”.</a:t>
            </a:r>
          </a:p>
          <a:p>
            <a:pPr algn="just">
              <a:spcBef>
                <a:spcPts val="1200"/>
              </a:spcBef>
            </a:pPr>
            <a:r>
              <a:rPr lang="es-ES_tradnl" altLang="es-MX" sz="2800" dirty="0"/>
              <a:t>El </a:t>
            </a:r>
            <a:r>
              <a:rPr lang="es-ES_tradnl" altLang="es-MX" sz="2800" b="1" dirty="0"/>
              <a:t>valor de un SI</a:t>
            </a:r>
            <a:r>
              <a:rPr lang="es-ES_tradnl" altLang="es-MX" sz="2800" dirty="0"/>
              <a:t> depende de su eficacia, su extensión, su aceptación por parte de los que lo utilizan, su costo, la calidad de la información que trata y produce, etc.</a:t>
            </a:r>
          </a:p>
        </p:txBody>
      </p:sp>
      <p:sp>
        <p:nvSpPr>
          <p:cNvPr id="5" name="Marcador de número de diapositiva 5">
            <a:extLst>
              <a:ext uri="{FF2B5EF4-FFF2-40B4-BE49-F238E27FC236}">
                <a16:creationId xmlns:a16="http://schemas.microsoft.com/office/drawing/2014/main" id="{D22CDC98-8003-48E6-8A73-652698EF8246}"/>
              </a:ext>
            </a:extLst>
          </p:cNvPr>
          <p:cNvSpPr>
            <a:spLocks noGrp="1"/>
          </p:cNvSpPr>
          <p:nvPr>
            <p:ph type="sldNum" sz="quarter" idx="12"/>
          </p:nvPr>
        </p:nvSpPr>
        <p:spPr/>
        <p:txBody>
          <a:bodyPr/>
          <a:lstStyle/>
          <a:p>
            <a:fld id="{B5C4EEA0-CDE9-4FDF-A67D-6A53EA00999A}" type="slidenum">
              <a:rPr lang="es-ES" altLang="es-MX"/>
              <a:pPr/>
              <a:t>20</a:t>
            </a:fld>
            <a:endParaRPr lang="es-ES" altLang="es-MX"/>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72079A1C-897F-4CD9-A2A5-D88B55DBA71E}"/>
              </a:ext>
            </a:extLst>
          </p:cNvPr>
          <p:cNvSpPr>
            <a:spLocks noGrp="1" noChangeArrowheads="1"/>
          </p:cNvSpPr>
          <p:nvPr>
            <p:ph type="title"/>
          </p:nvPr>
        </p:nvSpPr>
        <p:spPr/>
        <p:txBody>
          <a:bodyPr/>
          <a:lstStyle/>
          <a:p>
            <a:r>
              <a:rPr lang="es-ES_tradnl" altLang="es-MX"/>
              <a:t>Sistema de información automatizado (SIA)</a:t>
            </a:r>
          </a:p>
        </p:txBody>
      </p:sp>
      <p:sp>
        <p:nvSpPr>
          <p:cNvPr id="119811" name="Rectangle 3">
            <a:extLst>
              <a:ext uri="{FF2B5EF4-FFF2-40B4-BE49-F238E27FC236}">
                <a16:creationId xmlns:a16="http://schemas.microsoft.com/office/drawing/2014/main" id="{DB41E4D4-3CDD-4E27-8E2C-171D81CC7452}"/>
              </a:ext>
            </a:extLst>
          </p:cNvPr>
          <p:cNvSpPr>
            <a:spLocks noGrp="1" noChangeArrowheads="1"/>
          </p:cNvSpPr>
          <p:nvPr>
            <p:ph idx="1"/>
          </p:nvPr>
        </p:nvSpPr>
        <p:spPr/>
        <p:txBody>
          <a:bodyPr/>
          <a:lstStyle/>
          <a:p>
            <a:pPr algn="just"/>
            <a:r>
              <a:rPr lang="es-ES_tradnl" altLang="es-MX"/>
              <a:t>Un SI no necesita, para existir, estar obligatoriamente basado en el uso de ordenadores. El SI existe siempre, esté mecanizado o no.</a:t>
            </a:r>
          </a:p>
          <a:p>
            <a:pPr algn="just"/>
            <a:r>
              <a:rPr lang="es-ES_tradnl" altLang="es-MX"/>
              <a:t>La aplicación del ordenador a los SI produce los </a:t>
            </a:r>
            <a:r>
              <a:rPr lang="es-ES_tradnl" altLang="es-MX" b="1"/>
              <a:t>sistemas de información basados en computadora </a:t>
            </a:r>
            <a:r>
              <a:rPr lang="es-ES_tradnl" altLang="es-MX"/>
              <a:t>o</a:t>
            </a:r>
            <a:r>
              <a:rPr lang="es-ES_tradnl" altLang="es-MX" b="1"/>
              <a:t> Sistemas de Información Automatizados (SIA).</a:t>
            </a:r>
          </a:p>
        </p:txBody>
      </p:sp>
      <p:sp>
        <p:nvSpPr>
          <p:cNvPr id="5" name="Marcador de número de diapositiva 5">
            <a:extLst>
              <a:ext uri="{FF2B5EF4-FFF2-40B4-BE49-F238E27FC236}">
                <a16:creationId xmlns:a16="http://schemas.microsoft.com/office/drawing/2014/main" id="{6FB16BF1-2F87-41E6-B29E-66E3340547E4}"/>
              </a:ext>
            </a:extLst>
          </p:cNvPr>
          <p:cNvSpPr>
            <a:spLocks noGrp="1"/>
          </p:cNvSpPr>
          <p:nvPr>
            <p:ph type="sldNum" sz="quarter" idx="12"/>
          </p:nvPr>
        </p:nvSpPr>
        <p:spPr/>
        <p:txBody>
          <a:bodyPr/>
          <a:lstStyle/>
          <a:p>
            <a:fld id="{2BB17D6E-031B-4CAB-956F-BED40557F52C}" type="slidenum">
              <a:rPr lang="es-ES" altLang="es-MX"/>
              <a:pPr/>
              <a:t>21</a:t>
            </a:fld>
            <a:endParaRPr lang="es-ES" altLang="es-MX"/>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67718B38-C9EB-419D-AA2D-19A4EAAE8A7B}"/>
              </a:ext>
            </a:extLst>
          </p:cNvPr>
          <p:cNvSpPr>
            <a:spLocks noGrp="1" noChangeArrowheads="1"/>
          </p:cNvSpPr>
          <p:nvPr>
            <p:ph type="title"/>
          </p:nvPr>
        </p:nvSpPr>
        <p:spPr/>
        <p:txBody>
          <a:bodyPr/>
          <a:lstStyle/>
          <a:p>
            <a:r>
              <a:rPr lang="es-ES_tradnl" altLang="es-MX"/>
              <a:t>Organización, SI y SIA</a:t>
            </a:r>
            <a:br>
              <a:rPr lang="es-ES_tradnl" altLang="es-MX"/>
            </a:br>
            <a:r>
              <a:rPr kumimoji="0" lang="es-ES_tradnl" altLang="es-MX" sz="2000">
                <a:solidFill>
                  <a:schemeClr val="tx1"/>
                </a:solidFill>
              </a:rPr>
              <a:t>(Piattini </a:t>
            </a:r>
            <a:r>
              <a:rPr kumimoji="0" lang="es-ES_tradnl" altLang="es-MX" sz="2000" i="1">
                <a:solidFill>
                  <a:schemeClr val="tx1"/>
                </a:solidFill>
              </a:rPr>
              <a:t>et al. </a:t>
            </a:r>
            <a:r>
              <a:rPr kumimoji="0" lang="es-ES_tradnl" altLang="es-MX" sz="2000">
                <a:solidFill>
                  <a:schemeClr val="tx1"/>
                </a:solidFill>
              </a:rPr>
              <a:t>96)</a:t>
            </a:r>
            <a:endParaRPr kumimoji="0" lang="es-ES_tradnl" altLang="es-MX" sz="2400">
              <a:solidFill>
                <a:schemeClr val="tx1"/>
              </a:solidFill>
            </a:endParaRPr>
          </a:p>
        </p:txBody>
      </p:sp>
      <p:sp>
        <p:nvSpPr>
          <p:cNvPr id="14" name="Marcador de número de diapositiva 4">
            <a:extLst>
              <a:ext uri="{FF2B5EF4-FFF2-40B4-BE49-F238E27FC236}">
                <a16:creationId xmlns:a16="http://schemas.microsoft.com/office/drawing/2014/main" id="{056260E4-BD77-4184-A61B-14DED807E266}"/>
              </a:ext>
            </a:extLst>
          </p:cNvPr>
          <p:cNvSpPr>
            <a:spLocks noGrp="1"/>
          </p:cNvSpPr>
          <p:nvPr>
            <p:ph type="sldNum" sz="quarter" idx="12"/>
          </p:nvPr>
        </p:nvSpPr>
        <p:spPr/>
        <p:txBody>
          <a:bodyPr/>
          <a:lstStyle/>
          <a:p>
            <a:fld id="{C557123D-6DFC-4968-BA32-995A17505A5C}" type="slidenum">
              <a:rPr lang="es-ES" altLang="es-MX"/>
              <a:pPr/>
              <a:t>22</a:t>
            </a:fld>
            <a:endParaRPr lang="es-ES" altLang="es-MX"/>
          </a:p>
        </p:txBody>
      </p:sp>
      <p:sp>
        <p:nvSpPr>
          <p:cNvPr id="121861" name="Freeform 5">
            <a:extLst>
              <a:ext uri="{FF2B5EF4-FFF2-40B4-BE49-F238E27FC236}">
                <a16:creationId xmlns:a16="http://schemas.microsoft.com/office/drawing/2014/main" id="{D0E141F0-2F68-49DE-8946-2206D8F0D18F}"/>
              </a:ext>
            </a:extLst>
          </p:cNvPr>
          <p:cNvSpPr>
            <a:spLocks/>
          </p:cNvSpPr>
          <p:nvPr/>
        </p:nvSpPr>
        <p:spPr bwMode="auto">
          <a:xfrm>
            <a:off x="5003800" y="4343400"/>
            <a:ext cx="2514600" cy="1638300"/>
          </a:xfrm>
          <a:custGeom>
            <a:avLst/>
            <a:gdLst>
              <a:gd name="T0" fmla="*/ 1408 w 1584"/>
              <a:gd name="T1" fmla="*/ 384 h 1032"/>
              <a:gd name="T2" fmla="*/ 1168 w 1584"/>
              <a:gd name="T3" fmla="*/ 48 h 1032"/>
              <a:gd name="T4" fmla="*/ 688 w 1584"/>
              <a:gd name="T5" fmla="*/ 96 h 1032"/>
              <a:gd name="T6" fmla="*/ 640 w 1584"/>
              <a:gd name="T7" fmla="*/ 384 h 1032"/>
              <a:gd name="T8" fmla="*/ 256 w 1584"/>
              <a:gd name="T9" fmla="*/ 384 h 1032"/>
              <a:gd name="T10" fmla="*/ 64 w 1584"/>
              <a:gd name="T11" fmla="*/ 528 h 1032"/>
              <a:gd name="T12" fmla="*/ 64 w 1584"/>
              <a:gd name="T13" fmla="*/ 864 h 1032"/>
              <a:gd name="T14" fmla="*/ 448 w 1584"/>
              <a:gd name="T15" fmla="*/ 1008 h 1032"/>
              <a:gd name="T16" fmla="*/ 976 w 1584"/>
              <a:gd name="T17" fmla="*/ 1008 h 1032"/>
              <a:gd name="T18" fmla="*/ 1504 w 1584"/>
              <a:gd name="T19" fmla="*/ 864 h 1032"/>
              <a:gd name="T20" fmla="*/ 1456 w 1584"/>
              <a:gd name="T21" fmla="*/ 576 h 1032"/>
              <a:gd name="T22" fmla="*/ 1408 w 1584"/>
              <a:gd name="T23" fmla="*/ 384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4" h="1032">
                <a:moveTo>
                  <a:pt x="1408" y="384"/>
                </a:moveTo>
                <a:cubicBezTo>
                  <a:pt x="1360" y="296"/>
                  <a:pt x="1288" y="96"/>
                  <a:pt x="1168" y="48"/>
                </a:cubicBezTo>
                <a:cubicBezTo>
                  <a:pt x="1048" y="0"/>
                  <a:pt x="776" y="40"/>
                  <a:pt x="688" y="96"/>
                </a:cubicBezTo>
                <a:cubicBezTo>
                  <a:pt x="600" y="152"/>
                  <a:pt x="712" y="336"/>
                  <a:pt x="640" y="384"/>
                </a:cubicBezTo>
                <a:cubicBezTo>
                  <a:pt x="568" y="432"/>
                  <a:pt x="352" y="360"/>
                  <a:pt x="256" y="384"/>
                </a:cubicBezTo>
                <a:cubicBezTo>
                  <a:pt x="160" y="408"/>
                  <a:pt x="96" y="448"/>
                  <a:pt x="64" y="528"/>
                </a:cubicBezTo>
                <a:cubicBezTo>
                  <a:pt x="32" y="608"/>
                  <a:pt x="0" y="784"/>
                  <a:pt x="64" y="864"/>
                </a:cubicBezTo>
                <a:cubicBezTo>
                  <a:pt x="128" y="944"/>
                  <a:pt x="296" y="984"/>
                  <a:pt x="448" y="1008"/>
                </a:cubicBezTo>
                <a:cubicBezTo>
                  <a:pt x="600" y="1032"/>
                  <a:pt x="800" y="1032"/>
                  <a:pt x="976" y="1008"/>
                </a:cubicBezTo>
                <a:cubicBezTo>
                  <a:pt x="1152" y="984"/>
                  <a:pt x="1424" y="936"/>
                  <a:pt x="1504" y="864"/>
                </a:cubicBezTo>
                <a:cubicBezTo>
                  <a:pt x="1584" y="792"/>
                  <a:pt x="1472" y="664"/>
                  <a:pt x="1456" y="576"/>
                </a:cubicBezTo>
                <a:cubicBezTo>
                  <a:pt x="1440" y="488"/>
                  <a:pt x="1456" y="472"/>
                  <a:pt x="1408" y="384"/>
                </a:cubicBezTo>
                <a:close/>
              </a:path>
            </a:pathLst>
          </a:custGeom>
          <a:solidFill>
            <a:srgbClr val="CCFFFF"/>
          </a:solidFill>
          <a:ln w="9525" cap="flat" cmpd="sng">
            <a:solidFill>
              <a:srgbClr val="CCFFF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aphicFrame>
        <p:nvGraphicFramePr>
          <p:cNvPr id="121859" name="Object 3">
            <a:extLst>
              <a:ext uri="{FF2B5EF4-FFF2-40B4-BE49-F238E27FC236}">
                <a16:creationId xmlns:a16="http://schemas.microsoft.com/office/drawing/2014/main" id="{846310A9-17B7-459D-9353-33D1D38AB968}"/>
              </a:ext>
            </a:extLst>
          </p:cNvPr>
          <p:cNvGraphicFramePr>
            <a:graphicFrameLocks noChangeAspect="1"/>
          </p:cNvGraphicFramePr>
          <p:nvPr/>
        </p:nvGraphicFramePr>
        <p:xfrm>
          <a:off x="5638800" y="5257800"/>
          <a:ext cx="647700" cy="474663"/>
        </p:xfrm>
        <a:graphic>
          <a:graphicData uri="http://schemas.openxmlformats.org/presentationml/2006/ole">
            <mc:AlternateContent xmlns:mc="http://schemas.openxmlformats.org/markup-compatibility/2006">
              <mc:Choice xmlns:v="urn:schemas-microsoft-com:vml" Requires="v">
                <p:oleObj spid="_x0000_s125958" name="Documento" r:id="rId4" imgW="648360" imgH="475560" progId="Word.Document.8">
                  <p:embed/>
                </p:oleObj>
              </mc:Choice>
              <mc:Fallback>
                <p:oleObj name="Documento" r:id="rId4" imgW="648360" imgH="475560" progId="Word.Documen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5257800"/>
                        <a:ext cx="64770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860" name="Object 4">
            <a:extLst>
              <a:ext uri="{FF2B5EF4-FFF2-40B4-BE49-F238E27FC236}">
                <a16:creationId xmlns:a16="http://schemas.microsoft.com/office/drawing/2014/main" id="{BEE2FF44-BD92-43C0-BAFC-C242835EB4DA}"/>
              </a:ext>
            </a:extLst>
          </p:cNvPr>
          <p:cNvGraphicFramePr>
            <a:graphicFrameLocks noChangeAspect="1"/>
          </p:cNvGraphicFramePr>
          <p:nvPr/>
        </p:nvGraphicFramePr>
        <p:xfrm>
          <a:off x="6324600" y="4724400"/>
          <a:ext cx="342900" cy="987425"/>
        </p:xfrm>
        <a:graphic>
          <a:graphicData uri="http://schemas.openxmlformats.org/presentationml/2006/ole">
            <mc:AlternateContent xmlns:mc="http://schemas.openxmlformats.org/markup-compatibility/2006">
              <mc:Choice xmlns:v="urn:schemas-microsoft-com:vml" Requires="v">
                <p:oleObj spid="_x0000_s125959" name="Documento" r:id="rId6" imgW="343440" imgH="987480" progId="Word.Document.8">
                  <p:embed/>
                </p:oleObj>
              </mc:Choice>
              <mc:Fallback>
                <p:oleObj name="Documento" r:id="rId6" imgW="343440" imgH="987480" progId="Word.Document.8">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4724400"/>
                        <a:ext cx="34290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862" name="Freeform 6">
            <a:extLst>
              <a:ext uri="{FF2B5EF4-FFF2-40B4-BE49-F238E27FC236}">
                <a16:creationId xmlns:a16="http://schemas.microsoft.com/office/drawing/2014/main" id="{982C81D6-5348-4392-98EC-11B557D6FF48}"/>
              </a:ext>
            </a:extLst>
          </p:cNvPr>
          <p:cNvSpPr>
            <a:spLocks/>
          </p:cNvSpPr>
          <p:nvPr/>
        </p:nvSpPr>
        <p:spPr bwMode="auto">
          <a:xfrm>
            <a:off x="990600" y="1695450"/>
            <a:ext cx="6794500" cy="4451350"/>
          </a:xfrm>
          <a:custGeom>
            <a:avLst/>
            <a:gdLst>
              <a:gd name="T0" fmla="*/ 3744 w 4280"/>
              <a:gd name="T1" fmla="*/ 2536 h 2616"/>
              <a:gd name="T2" fmla="*/ 4128 w 4280"/>
              <a:gd name="T3" fmla="*/ 2488 h 2616"/>
              <a:gd name="T4" fmla="*/ 4272 w 4280"/>
              <a:gd name="T5" fmla="*/ 2296 h 2616"/>
              <a:gd name="T6" fmla="*/ 4176 w 4280"/>
              <a:gd name="T7" fmla="*/ 1912 h 2616"/>
              <a:gd name="T8" fmla="*/ 4080 w 4280"/>
              <a:gd name="T9" fmla="*/ 1528 h 2616"/>
              <a:gd name="T10" fmla="*/ 4080 w 4280"/>
              <a:gd name="T11" fmla="*/ 1000 h 2616"/>
              <a:gd name="T12" fmla="*/ 4080 w 4280"/>
              <a:gd name="T13" fmla="*/ 616 h 2616"/>
              <a:gd name="T14" fmla="*/ 3984 w 4280"/>
              <a:gd name="T15" fmla="*/ 328 h 2616"/>
              <a:gd name="T16" fmla="*/ 3312 w 4280"/>
              <a:gd name="T17" fmla="*/ 232 h 2616"/>
              <a:gd name="T18" fmla="*/ 3264 w 4280"/>
              <a:gd name="T19" fmla="*/ 424 h 2616"/>
              <a:gd name="T20" fmla="*/ 2592 w 4280"/>
              <a:gd name="T21" fmla="*/ 376 h 2616"/>
              <a:gd name="T22" fmla="*/ 2640 w 4280"/>
              <a:gd name="T23" fmla="*/ 88 h 2616"/>
              <a:gd name="T24" fmla="*/ 2304 w 4280"/>
              <a:gd name="T25" fmla="*/ 88 h 2616"/>
              <a:gd name="T26" fmla="*/ 2208 w 4280"/>
              <a:gd name="T27" fmla="*/ 328 h 2616"/>
              <a:gd name="T28" fmla="*/ 2160 w 4280"/>
              <a:gd name="T29" fmla="*/ 472 h 2616"/>
              <a:gd name="T30" fmla="*/ 1392 w 4280"/>
              <a:gd name="T31" fmla="*/ 376 h 2616"/>
              <a:gd name="T32" fmla="*/ 1344 w 4280"/>
              <a:gd name="T33" fmla="*/ 40 h 2616"/>
              <a:gd name="T34" fmla="*/ 624 w 4280"/>
              <a:gd name="T35" fmla="*/ 136 h 2616"/>
              <a:gd name="T36" fmla="*/ 576 w 4280"/>
              <a:gd name="T37" fmla="*/ 568 h 2616"/>
              <a:gd name="T38" fmla="*/ 96 w 4280"/>
              <a:gd name="T39" fmla="*/ 904 h 2616"/>
              <a:gd name="T40" fmla="*/ 96 w 4280"/>
              <a:gd name="T41" fmla="*/ 1672 h 2616"/>
              <a:gd name="T42" fmla="*/ 48 w 4280"/>
              <a:gd name="T43" fmla="*/ 2056 h 2616"/>
              <a:gd name="T44" fmla="*/ 384 w 4280"/>
              <a:gd name="T45" fmla="*/ 2008 h 2616"/>
              <a:gd name="T46" fmla="*/ 240 w 4280"/>
              <a:gd name="T47" fmla="*/ 2296 h 2616"/>
              <a:gd name="T48" fmla="*/ 576 w 4280"/>
              <a:gd name="T49" fmla="*/ 2584 h 2616"/>
              <a:gd name="T50" fmla="*/ 1584 w 4280"/>
              <a:gd name="T51" fmla="*/ 2488 h 2616"/>
              <a:gd name="T52" fmla="*/ 2016 w 4280"/>
              <a:gd name="T53" fmla="*/ 2536 h 2616"/>
              <a:gd name="T54" fmla="*/ 2928 w 4280"/>
              <a:gd name="T55" fmla="*/ 2584 h 2616"/>
              <a:gd name="T56" fmla="*/ 3744 w 4280"/>
              <a:gd name="T57" fmla="*/ 2536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80" h="2616">
                <a:moveTo>
                  <a:pt x="3744" y="2536"/>
                </a:moveTo>
                <a:cubicBezTo>
                  <a:pt x="3944" y="2520"/>
                  <a:pt x="4040" y="2528"/>
                  <a:pt x="4128" y="2488"/>
                </a:cubicBezTo>
                <a:cubicBezTo>
                  <a:pt x="4216" y="2448"/>
                  <a:pt x="4264" y="2392"/>
                  <a:pt x="4272" y="2296"/>
                </a:cubicBezTo>
                <a:cubicBezTo>
                  <a:pt x="4280" y="2200"/>
                  <a:pt x="4208" y="2040"/>
                  <a:pt x="4176" y="1912"/>
                </a:cubicBezTo>
                <a:cubicBezTo>
                  <a:pt x="4144" y="1784"/>
                  <a:pt x="4096" y="1680"/>
                  <a:pt x="4080" y="1528"/>
                </a:cubicBezTo>
                <a:cubicBezTo>
                  <a:pt x="4064" y="1376"/>
                  <a:pt x="4080" y="1152"/>
                  <a:pt x="4080" y="1000"/>
                </a:cubicBezTo>
                <a:cubicBezTo>
                  <a:pt x="4080" y="848"/>
                  <a:pt x="4096" y="728"/>
                  <a:pt x="4080" y="616"/>
                </a:cubicBezTo>
                <a:cubicBezTo>
                  <a:pt x="4064" y="504"/>
                  <a:pt x="4112" y="392"/>
                  <a:pt x="3984" y="328"/>
                </a:cubicBezTo>
                <a:cubicBezTo>
                  <a:pt x="3856" y="264"/>
                  <a:pt x="3432" y="216"/>
                  <a:pt x="3312" y="232"/>
                </a:cubicBezTo>
                <a:cubicBezTo>
                  <a:pt x="3192" y="248"/>
                  <a:pt x="3384" y="400"/>
                  <a:pt x="3264" y="424"/>
                </a:cubicBezTo>
                <a:cubicBezTo>
                  <a:pt x="3144" y="448"/>
                  <a:pt x="2696" y="432"/>
                  <a:pt x="2592" y="376"/>
                </a:cubicBezTo>
                <a:cubicBezTo>
                  <a:pt x="2488" y="320"/>
                  <a:pt x="2688" y="136"/>
                  <a:pt x="2640" y="88"/>
                </a:cubicBezTo>
                <a:cubicBezTo>
                  <a:pt x="2592" y="40"/>
                  <a:pt x="2376" y="48"/>
                  <a:pt x="2304" y="88"/>
                </a:cubicBezTo>
                <a:cubicBezTo>
                  <a:pt x="2232" y="128"/>
                  <a:pt x="2232" y="264"/>
                  <a:pt x="2208" y="328"/>
                </a:cubicBezTo>
                <a:cubicBezTo>
                  <a:pt x="2184" y="392"/>
                  <a:pt x="2296" y="464"/>
                  <a:pt x="2160" y="472"/>
                </a:cubicBezTo>
                <a:cubicBezTo>
                  <a:pt x="2024" y="480"/>
                  <a:pt x="1528" y="448"/>
                  <a:pt x="1392" y="376"/>
                </a:cubicBezTo>
                <a:cubicBezTo>
                  <a:pt x="1256" y="304"/>
                  <a:pt x="1472" y="80"/>
                  <a:pt x="1344" y="40"/>
                </a:cubicBezTo>
                <a:cubicBezTo>
                  <a:pt x="1216" y="0"/>
                  <a:pt x="752" y="48"/>
                  <a:pt x="624" y="136"/>
                </a:cubicBezTo>
                <a:cubicBezTo>
                  <a:pt x="496" y="224"/>
                  <a:pt x="664" y="440"/>
                  <a:pt x="576" y="568"/>
                </a:cubicBezTo>
                <a:cubicBezTo>
                  <a:pt x="488" y="696"/>
                  <a:pt x="176" y="720"/>
                  <a:pt x="96" y="904"/>
                </a:cubicBezTo>
                <a:cubicBezTo>
                  <a:pt x="16" y="1088"/>
                  <a:pt x="104" y="1480"/>
                  <a:pt x="96" y="1672"/>
                </a:cubicBezTo>
                <a:cubicBezTo>
                  <a:pt x="88" y="1864"/>
                  <a:pt x="0" y="2000"/>
                  <a:pt x="48" y="2056"/>
                </a:cubicBezTo>
                <a:cubicBezTo>
                  <a:pt x="96" y="2112"/>
                  <a:pt x="352" y="1968"/>
                  <a:pt x="384" y="2008"/>
                </a:cubicBezTo>
                <a:cubicBezTo>
                  <a:pt x="416" y="2048"/>
                  <a:pt x="208" y="2200"/>
                  <a:pt x="240" y="2296"/>
                </a:cubicBezTo>
                <a:cubicBezTo>
                  <a:pt x="272" y="2392"/>
                  <a:pt x="352" y="2552"/>
                  <a:pt x="576" y="2584"/>
                </a:cubicBezTo>
                <a:cubicBezTo>
                  <a:pt x="800" y="2616"/>
                  <a:pt x="1344" y="2496"/>
                  <a:pt x="1584" y="2488"/>
                </a:cubicBezTo>
                <a:cubicBezTo>
                  <a:pt x="1824" y="2480"/>
                  <a:pt x="1792" y="2520"/>
                  <a:pt x="2016" y="2536"/>
                </a:cubicBezTo>
                <a:cubicBezTo>
                  <a:pt x="2240" y="2552"/>
                  <a:pt x="2640" y="2576"/>
                  <a:pt x="2928" y="2584"/>
                </a:cubicBezTo>
                <a:cubicBezTo>
                  <a:pt x="3216" y="2592"/>
                  <a:pt x="3544" y="2552"/>
                  <a:pt x="3744" y="2536"/>
                </a:cubicBezTo>
                <a:close/>
              </a:path>
            </a:pathLst>
          </a:custGeom>
          <a:noFill/>
          <a:ln w="952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1863" name="Freeform 7">
            <a:extLst>
              <a:ext uri="{FF2B5EF4-FFF2-40B4-BE49-F238E27FC236}">
                <a16:creationId xmlns:a16="http://schemas.microsoft.com/office/drawing/2014/main" id="{678324AF-38DC-4C16-A686-5ADD5AB50E1E}"/>
              </a:ext>
            </a:extLst>
          </p:cNvPr>
          <p:cNvSpPr>
            <a:spLocks/>
          </p:cNvSpPr>
          <p:nvPr/>
        </p:nvSpPr>
        <p:spPr bwMode="auto">
          <a:xfrm>
            <a:off x="3638550" y="3308350"/>
            <a:ext cx="3810000" cy="2730500"/>
          </a:xfrm>
          <a:custGeom>
            <a:avLst/>
            <a:gdLst>
              <a:gd name="T0" fmla="*/ 2400 w 2400"/>
              <a:gd name="T1" fmla="*/ 616 h 1720"/>
              <a:gd name="T2" fmla="*/ 2016 w 2400"/>
              <a:gd name="T3" fmla="*/ 88 h 1720"/>
              <a:gd name="T4" fmla="*/ 1296 w 2400"/>
              <a:gd name="T5" fmla="*/ 88 h 1720"/>
              <a:gd name="T6" fmla="*/ 480 w 2400"/>
              <a:gd name="T7" fmla="*/ 232 h 1720"/>
              <a:gd name="T8" fmla="*/ 48 w 2400"/>
              <a:gd name="T9" fmla="*/ 424 h 1720"/>
              <a:gd name="T10" fmla="*/ 192 w 2400"/>
              <a:gd name="T11" fmla="*/ 904 h 1720"/>
              <a:gd name="T12" fmla="*/ 336 w 2400"/>
              <a:gd name="T13" fmla="*/ 1336 h 1720"/>
              <a:gd name="T14" fmla="*/ 480 w 2400"/>
              <a:gd name="T15" fmla="*/ 1528 h 1720"/>
              <a:gd name="T16" fmla="*/ 768 w 2400"/>
              <a:gd name="T17" fmla="*/ 1528 h 1720"/>
              <a:gd name="T18" fmla="*/ 720 w 2400"/>
              <a:gd name="T19" fmla="*/ 1720 h 1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0" h="1720">
                <a:moveTo>
                  <a:pt x="2400" y="616"/>
                </a:moveTo>
                <a:cubicBezTo>
                  <a:pt x="2300" y="396"/>
                  <a:pt x="2200" y="176"/>
                  <a:pt x="2016" y="88"/>
                </a:cubicBezTo>
                <a:cubicBezTo>
                  <a:pt x="1832" y="0"/>
                  <a:pt x="1552" y="64"/>
                  <a:pt x="1296" y="88"/>
                </a:cubicBezTo>
                <a:cubicBezTo>
                  <a:pt x="1040" y="112"/>
                  <a:pt x="688" y="176"/>
                  <a:pt x="480" y="232"/>
                </a:cubicBezTo>
                <a:cubicBezTo>
                  <a:pt x="272" y="288"/>
                  <a:pt x="96" y="312"/>
                  <a:pt x="48" y="424"/>
                </a:cubicBezTo>
                <a:cubicBezTo>
                  <a:pt x="0" y="536"/>
                  <a:pt x="144" y="752"/>
                  <a:pt x="192" y="904"/>
                </a:cubicBezTo>
                <a:cubicBezTo>
                  <a:pt x="240" y="1056"/>
                  <a:pt x="288" y="1232"/>
                  <a:pt x="336" y="1336"/>
                </a:cubicBezTo>
                <a:cubicBezTo>
                  <a:pt x="384" y="1440"/>
                  <a:pt x="408" y="1496"/>
                  <a:pt x="480" y="1528"/>
                </a:cubicBezTo>
                <a:cubicBezTo>
                  <a:pt x="552" y="1560"/>
                  <a:pt x="728" y="1496"/>
                  <a:pt x="768" y="1528"/>
                </a:cubicBezTo>
                <a:cubicBezTo>
                  <a:pt x="808" y="1560"/>
                  <a:pt x="764" y="1640"/>
                  <a:pt x="720" y="1720"/>
                </a:cubicBezTo>
              </a:path>
            </a:pathLst>
          </a:custGeom>
          <a:noFill/>
          <a:ln w="952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1864" name="Freeform 8">
            <a:extLst>
              <a:ext uri="{FF2B5EF4-FFF2-40B4-BE49-F238E27FC236}">
                <a16:creationId xmlns:a16="http://schemas.microsoft.com/office/drawing/2014/main" id="{3292DB66-AC4D-4B76-8B4A-EAE8660B8CD9}"/>
              </a:ext>
            </a:extLst>
          </p:cNvPr>
          <p:cNvSpPr>
            <a:spLocks/>
          </p:cNvSpPr>
          <p:nvPr/>
        </p:nvSpPr>
        <p:spPr bwMode="auto">
          <a:xfrm>
            <a:off x="2209800" y="2886075"/>
            <a:ext cx="5257800" cy="3149600"/>
          </a:xfrm>
          <a:custGeom>
            <a:avLst/>
            <a:gdLst>
              <a:gd name="T0" fmla="*/ 3312 w 3312"/>
              <a:gd name="T1" fmla="*/ 160 h 1984"/>
              <a:gd name="T2" fmla="*/ 2448 w 3312"/>
              <a:gd name="T3" fmla="*/ 16 h 1984"/>
              <a:gd name="T4" fmla="*/ 2208 w 3312"/>
              <a:gd name="T5" fmla="*/ 112 h 1984"/>
              <a:gd name="T6" fmla="*/ 1440 w 3312"/>
              <a:gd name="T7" fmla="*/ 112 h 1984"/>
              <a:gd name="T8" fmla="*/ 912 w 3312"/>
              <a:gd name="T9" fmla="*/ 64 h 1984"/>
              <a:gd name="T10" fmla="*/ 240 w 3312"/>
              <a:gd name="T11" fmla="*/ 64 h 1984"/>
              <a:gd name="T12" fmla="*/ 240 w 3312"/>
              <a:gd name="T13" fmla="*/ 448 h 1984"/>
              <a:gd name="T14" fmla="*/ 288 w 3312"/>
              <a:gd name="T15" fmla="*/ 640 h 1984"/>
              <a:gd name="T16" fmla="*/ 576 w 3312"/>
              <a:gd name="T17" fmla="*/ 688 h 1984"/>
              <a:gd name="T18" fmla="*/ 528 w 3312"/>
              <a:gd name="T19" fmla="*/ 832 h 1984"/>
              <a:gd name="T20" fmla="*/ 192 w 3312"/>
              <a:gd name="T21" fmla="*/ 832 h 1984"/>
              <a:gd name="T22" fmla="*/ 48 w 3312"/>
              <a:gd name="T23" fmla="*/ 1072 h 1984"/>
              <a:gd name="T24" fmla="*/ 48 w 3312"/>
              <a:gd name="T25" fmla="*/ 1312 h 1984"/>
              <a:gd name="T26" fmla="*/ 336 w 3312"/>
              <a:gd name="T27" fmla="*/ 1552 h 1984"/>
              <a:gd name="T28" fmla="*/ 288 w 3312"/>
              <a:gd name="T29" fmla="*/ 1696 h 1984"/>
              <a:gd name="T30" fmla="*/ 288 w 3312"/>
              <a:gd name="T31" fmla="*/ 1984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12" h="1984">
                <a:moveTo>
                  <a:pt x="3312" y="160"/>
                </a:moveTo>
                <a:cubicBezTo>
                  <a:pt x="2972" y="92"/>
                  <a:pt x="2632" y="24"/>
                  <a:pt x="2448" y="16"/>
                </a:cubicBezTo>
                <a:cubicBezTo>
                  <a:pt x="2264" y="8"/>
                  <a:pt x="2376" y="96"/>
                  <a:pt x="2208" y="112"/>
                </a:cubicBezTo>
                <a:cubicBezTo>
                  <a:pt x="2040" y="128"/>
                  <a:pt x="1656" y="120"/>
                  <a:pt x="1440" y="112"/>
                </a:cubicBezTo>
                <a:cubicBezTo>
                  <a:pt x="1224" y="104"/>
                  <a:pt x="1112" y="72"/>
                  <a:pt x="912" y="64"/>
                </a:cubicBezTo>
                <a:cubicBezTo>
                  <a:pt x="712" y="56"/>
                  <a:pt x="352" y="0"/>
                  <a:pt x="240" y="64"/>
                </a:cubicBezTo>
                <a:cubicBezTo>
                  <a:pt x="128" y="128"/>
                  <a:pt x="232" y="352"/>
                  <a:pt x="240" y="448"/>
                </a:cubicBezTo>
                <a:cubicBezTo>
                  <a:pt x="248" y="544"/>
                  <a:pt x="232" y="600"/>
                  <a:pt x="288" y="640"/>
                </a:cubicBezTo>
                <a:cubicBezTo>
                  <a:pt x="344" y="680"/>
                  <a:pt x="536" y="656"/>
                  <a:pt x="576" y="688"/>
                </a:cubicBezTo>
                <a:cubicBezTo>
                  <a:pt x="616" y="720"/>
                  <a:pt x="592" y="808"/>
                  <a:pt x="528" y="832"/>
                </a:cubicBezTo>
                <a:cubicBezTo>
                  <a:pt x="464" y="856"/>
                  <a:pt x="272" y="792"/>
                  <a:pt x="192" y="832"/>
                </a:cubicBezTo>
                <a:cubicBezTo>
                  <a:pt x="112" y="872"/>
                  <a:pt x="72" y="992"/>
                  <a:pt x="48" y="1072"/>
                </a:cubicBezTo>
                <a:cubicBezTo>
                  <a:pt x="24" y="1152"/>
                  <a:pt x="0" y="1232"/>
                  <a:pt x="48" y="1312"/>
                </a:cubicBezTo>
                <a:cubicBezTo>
                  <a:pt x="96" y="1392"/>
                  <a:pt x="296" y="1488"/>
                  <a:pt x="336" y="1552"/>
                </a:cubicBezTo>
                <a:cubicBezTo>
                  <a:pt x="376" y="1616"/>
                  <a:pt x="296" y="1624"/>
                  <a:pt x="288" y="1696"/>
                </a:cubicBezTo>
                <a:cubicBezTo>
                  <a:pt x="280" y="1768"/>
                  <a:pt x="284" y="1876"/>
                  <a:pt x="288" y="1984"/>
                </a:cubicBezTo>
              </a:path>
            </a:pathLst>
          </a:custGeom>
          <a:noFill/>
          <a:ln w="952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21865" name="Text Box 9">
            <a:extLst>
              <a:ext uri="{FF2B5EF4-FFF2-40B4-BE49-F238E27FC236}">
                <a16:creationId xmlns:a16="http://schemas.microsoft.com/office/drawing/2014/main" id="{598A0E4F-D62A-4830-8783-2142C79B8232}"/>
              </a:ext>
            </a:extLst>
          </p:cNvPr>
          <p:cNvSpPr txBox="1">
            <a:spLocks noChangeArrowheads="1"/>
          </p:cNvSpPr>
          <p:nvPr/>
        </p:nvSpPr>
        <p:spPr bwMode="auto">
          <a:xfrm>
            <a:off x="6781800" y="5029200"/>
            <a:ext cx="2362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s-ES_tradnl" altLang="es-MX" sz="2000" b="1">
                <a:solidFill>
                  <a:srgbClr val="339966"/>
                </a:solidFill>
                <a:latin typeface="Arial Black" panose="020B0A04020102020204" pitchFamily="34" charset="0"/>
              </a:rPr>
              <a:t>Sistema informático de soporte</a:t>
            </a:r>
          </a:p>
        </p:txBody>
      </p:sp>
      <p:sp>
        <p:nvSpPr>
          <p:cNvPr id="121866" name="Text Box 10">
            <a:extLst>
              <a:ext uri="{FF2B5EF4-FFF2-40B4-BE49-F238E27FC236}">
                <a16:creationId xmlns:a16="http://schemas.microsoft.com/office/drawing/2014/main" id="{FACB856E-5887-4E22-899F-30A0DF605378}"/>
              </a:ext>
            </a:extLst>
          </p:cNvPr>
          <p:cNvSpPr txBox="1">
            <a:spLocks noChangeArrowheads="1"/>
          </p:cNvSpPr>
          <p:nvPr/>
        </p:nvSpPr>
        <p:spPr bwMode="auto">
          <a:xfrm>
            <a:off x="4648200" y="39624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s-ES_tradnl" altLang="es-MX">
                <a:solidFill>
                  <a:srgbClr val="339966"/>
                </a:solidFill>
                <a:latin typeface="Arial Black" panose="020B0A04020102020204" pitchFamily="34" charset="0"/>
              </a:rPr>
              <a:t>SIA</a:t>
            </a:r>
          </a:p>
        </p:txBody>
      </p:sp>
      <p:sp>
        <p:nvSpPr>
          <p:cNvPr id="121867" name="Text Box 11">
            <a:extLst>
              <a:ext uri="{FF2B5EF4-FFF2-40B4-BE49-F238E27FC236}">
                <a16:creationId xmlns:a16="http://schemas.microsoft.com/office/drawing/2014/main" id="{B89BC783-5812-4EB5-90BA-C4FDB09A27D0}"/>
              </a:ext>
            </a:extLst>
          </p:cNvPr>
          <p:cNvSpPr txBox="1">
            <a:spLocks noChangeArrowheads="1"/>
          </p:cNvSpPr>
          <p:nvPr/>
        </p:nvSpPr>
        <p:spPr bwMode="auto">
          <a:xfrm>
            <a:off x="3048000" y="33528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s-ES_tradnl" altLang="es-MX">
                <a:solidFill>
                  <a:srgbClr val="339966"/>
                </a:solidFill>
                <a:latin typeface="Arial Black" panose="020B0A04020102020204" pitchFamily="34" charset="0"/>
              </a:rPr>
              <a:t>SI</a:t>
            </a:r>
          </a:p>
        </p:txBody>
      </p:sp>
      <p:sp>
        <p:nvSpPr>
          <p:cNvPr id="121868" name="Text Box 12">
            <a:extLst>
              <a:ext uri="{FF2B5EF4-FFF2-40B4-BE49-F238E27FC236}">
                <a16:creationId xmlns:a16="http://schemas.microsoft.com/office/drawing/2014/main" id="{FB462B20-4720-4B44-B715-F60AD6B74807}"/>
              </a:ext>
            </a:extLst>
          </p:cNvPr>
          <p:cNvSpPr txBox="1">
            <a:spLocks noChangeArrowheads="1"/>
          </p:cNvSpPr>
          <p:nvPr/>
        </p:nvSpPr>
        <p:spPr bwMode="auto">
          <a:xfrm>
            <a:off x="2324100" y="2457450"/>
            <a:ext cx="3314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s-ES_tradnl" altLang="es-MX">
                <a:solidFill>
                  <a:srgbClr val="339966"/>
                </a:solidFill>
                <a:latin typeface="Arial Black" panose="020B0A04020102020204" pitchFamily="34" charset="0"/>
              </a:rPr>
              <a:t>Negocio/empresa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5262DE56-84A2-4F0A-9108-93F9F3F64A7B}"/>
              </a:ext>
            </a:extLst>
          </p:cNvPr>
          <p:cNvSpPr>
            <a:spLocks noGrp="1" noChangeArrowheads="1"/>
          </p:cNvSpPr>
          <p:nvPr>
            <p:ph type="title"/>
          </p:nvPr>
        </p:nvSpPr>
        <p:spPr>
          <a:xfrm>
            <a:off x="958644" y="618518"/>
            <a:ext cx="7791655" cy="1478570"/>
          </a:xfrm>
        </p:spPr>
        <p:txBody>
          <a:bodyPr/>
          <a:lstStyle/>
          <a:p>
            <a:r>
              <a:rPr lang="es-ES_tradnl" altLang="es-MX" dirty="0"/>
              <a:t>Ejemplos de </a:t>
            </a:r>
            <a:br>
              <a:rPr lang="es-ES_tradnl" altLang="es-MX" dirty="0"/>
            </a:br>
            <a:r>
              <a:rPr lang="es-ES_tradnl" altLang="es-MX" dirty="0"/>
              <a:t>sistemas de información</a:t>
            </a:r>
          </a:p>
        </p:txBody>
      </p:sp>
      <p:sp>
        <p:nvSpPr>
          <p:cNvPr id="123907" name="Rectangle 3">
            <a:extLst>
              <a:ext uri="{FF2B5EF4-FFF2-40B4-BE49-F238E27FC236}">
                <a16:creationId xmlns:a16="http://schemas.microsoft.com/office/drawing/2014/main" id="{186A95DA-CD09-491B-8003-194C7F907948}"/>
              </a:ext>
            </a:extLst>
          </p:cNvPr>
          <p:cNvSpPr>
            <a:spLocks noGrp="1" noChangeArrowheads="1"/>
          </p:cNvSpPr>
          <p:nvPr>
            <p:ph idx="1"/>
          </p:nvPr>
        </p:nvSpPr>
        <p:spPr>
          <a:xfrm>
            <a:off x="571500" y="1847850"/>
            <a:ext cx="8178800" cy="4171950"/>
          </a:xfrm>
        </p:spPr>
        <p:txBody>
          <a:bodyPr/>
          <a:lstStyle/>
          <a:p>
            <a:pPr algn="just">
              <a:lnSpc>
                <a:spcPct val="90000"/>
              </a:lnSpc>
            </a:pPr>
            <a:r>
              <a:rPr lang="es-ES_tradnl" altLang="es-MX" sz="2400"/>
              <a:t>Algunas funciones que hay que desarrollar en la empresa:</a:t>
            </a:r>
          </a:p>
          <a:p>
            <a:pPr lvl="1" algn="just">
              <a:lnSpc>
                <a:spcPct val="90000"/>
              </a:lnSpc>
            </a:pPr>
            <a:r>
              <a:rPr lang="es-ES_tradnl" altLang="es-MX" sz="2400"/>
              <a:t>Controlar y gestionar el empleo de los recursos financieros, del dinero, a través de la función (o sistema) contable y de gestión económica.</a:t>
            </a:r>
          </a:p>
          <a:p>
            <a:pPr lvl="1" algn="just">
              <a:lnSpc>
                <a:spcPct val="90000"/>
              </a:lnSpc>
            </a:pPr>
            <a:r>
              <a:rPr lang="es-ES_tradnl" altLang="es-MX" sz="2400"/>
              <a:t>Comercializar de manera óptima los productos o servicios en los que la empresa basa su negocio: la actividad comercial y de ventas.</a:t>
            </a:r>
          </a:p>
          <a:p>
            <a:pPr lvl="1" algn="just">
              <a:lnSpc>
                <a:spcPct val="90000"/>
              </a:lnSpc>
            </a:pPr>
            <a:r>
              <a:rPr lang="es-ES_tradnl" altLang="es-MX" sz="2400"/>
              <a:t>Fabricar productos o crear servicios que vender en el mercado: se trata de la función o departamento de producción.</a:t>
            </a:r>
          </a:p>
        </p:txBody>
      </p:sp>
      <p:sp>
        <p:nvSpPr>
          <p:cNvPr id="5" name="Marcador de número de diapositiva 5">
            <a:extLst>
              <a:ext uri="{FF2B5EF4-FFF2-40B4-BE49-F238E27FC236}">
                <a16:creationId xmlns:a16="http://schemas.microsoft.com/office/drawing/2014/main" id="{8805B0FE-C5F1-4C5D-B5EF-222A982938D7}"/>
              </a:ext>
            </a:extLst>
          </p:cNvPr>
          <p:cNvSpPr>
            <a:spLocks noGrp="1"/>
          </p:cNvSpPr>
          <p:nvPr>
            <p:ph type="sldNum" sz="quarter" idx="12"/>
          </p:nvPr>
        </p:nvSpPr>
        <p:spPr/>
        <p:txBody>
          <a:bodyPr/>
          <a:lstStyle/>
          <a:p>
            <a:fld id="{440224C8-F2F2-4CC2-BDA2-D25974EBB7CB}" type="slidenum">
              <a:rPr lang="es-ES" altLang="es-MX"/>
              <a:pPr/>
              <a:t>23</a:t>
            </a:fld>
            <a:endParaRPr lang="es-ES" altLang="es-MX"/>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6916DD13-B9B4-4BD2-89D7-59D403D053B0}"/>
              </a:ext>
            </a:extLst>
          </p:cNvPr>
          <p:cNvSpPr>
            <a:spLocks noGrp="1" noChangeArrowheads="1"/>
          </p:cNvSpPr>
          <p:nvPr>
            <p:ph type="title"/>
          </p:nvPr>
        </p:nvSpPr>
        <p:spPr/>
        <p:txBody>
          <a:bodyPr/>
          <a:lstStyle/>
          <a:p>
            <a:r>
              <a:rPr lang="es-ES_tradnl" altLang="es-MX"/>
              <a:t>SI empresarial</a:t>
            </a:r>
          </a:p>
        </p:txBody>
      </p:sp>
      <p:sp>
        <p:nvSpPr>
          <p:cNvPr id="125955" name="Rectangle 3">
            <a:extLst>
              <a:ext uri="{FF2B5EF4-FFF2-40B4-BE49-F238E27FC236}">
                <a16:creationId xmlns:a16="http://schemas.microsoft.com/office/drawing/2014/main" id="{C3F8848B-36FF-452F-9191-884CD8889CEE}"/>
              </a:ext>
            </a:extLst>
          </p:cNvPr>
          <p:cNvSpPr>
            <a:spLocks noGrp="1" noChangeArrowheads="1"/>
          </p:cNvSpPr>
          <p:nvPr>
            <p:ph idx="1"/>
          </p:nvPr>
        </p:nvSpPr>
        <p:spPr/>
        <p:txBody>
          <a:bodyPr/>
          <a:lstStyle/>
          <a:p>
            <a:pPr algn="just">
              <a:spcBef>
                <a:spcPts val="1200"/>
              </a:spcBef>
            </a:pPr>
            <a:r>
              <a:rPr lang="es-ES_tradnl" altLang="es-MX"/>
              <a:t>“El </a:t>
            </a:r>
            <a:r>
              <a:rPr lang="es-ES_tradnl" altLang="es-MX" b="1"/>
              <a:t>SI empresarial </a:t>
            </a:r>
            <a:r>
              <a:rPr lang="es-ES_tradnl" altLang="es-MX"/>
              <a:t>es el sistema encargado de coordinar los flujos y registros de información necesarios para llevar a cabo las funciones de una empresa de acuerdo con su planteamiento o </a:t>
            </a:r>
            <a:r>
              <a:rPr lang="es-ES_tradnl" altLang="es-MX" b="1"/>
              <a:t>estrategia de negocio” </a:t>
            </a:r>
            <a:r>
              <a:rPr lang="es-ES_tradnl" altLang="es-MX" sz="2000"/>
              <a:t>(Andreu 96)</a:t>
            </a:r>
          </a:p>
          <a:p>
            <a:pPr algn="ctr">
              <a:spcBef>
                <a:spcPts val="1200"/>
              </a:spcBef>
              <a:buFont typeface="Monotype Sorts" pitchFamily="2" charset="2"/>
              <a:buNone/>
            </a:pPr>
            <a:r>
              <a:rPr lang="es-ES_tradnl" altLang="es-MX">
                <a:sym typeface="Symbol" panose="05050102010706020507" pitchFamily="18" charset="2"/>
              </a:rPr>
              <a:t> </a:t>
            </a:r>
            <a:r>
              <a:rPr lang="es-ES_tradnl" altLang="es-MX"/>
              <a:t>La </a:t>
            </a:r>
            <a:r>
              <a:rPr lang="es-ES_tradnl" altLang="es-MX" b="1"/>
              <a:t>estrategia de negocio </a:t>
            </a:r>
            <a:r>
              <a:rPr lang="es-ES_tradnl" altLang="es-MX"/>
              <a:t>es fundamental.</a:t>
            </a:r>
            <a:endParaRPr lang="es-ES_tradnl" altLang="es-MX" b="1"/>
          </a:p>
        </p:txBody>
      </p:sp>
      <p:sp>
        <p:nvSpPr>
          <p:cNvPr id="5" name="Marcador de número de diapositiva 5">
            <a:extLst>
              <a:ext uri="{FF2B5EF4-FFF2-40B4-BE49-F238E27FC236}">
                <a16:creationId xmlns:a16="http://schemas.microsoft.com/office/drawing/2014/main" id="{4DBB732D-02A9-476E-BE65-F12225517F36}"/>
              </a:ext>
            </a:extLst>
          </p:cNvPr>
          <p:cNvSpPr>
            <a:spLocks noGrp="1"/>
          </p:cNvSpPr>
          <p:nvPr>
            <p:ph type="sldNum" sz="quarter" idx="12"/>
          </p:nvPr>
        </p:nvSpPr>
        <p:spPr/>
        <p:txBody>
          <a:bodyPr/>
          <a:lstStyle/>
          <a:p>
            <a:fld id="{9382725D-4308-4C07-9A3C-BFC8DFCFC0C1}" type="slidenum">
              <a:rPr lang="es-ES" altLang="es-MX"/>
              <a:pPr/>
              <a:t>24</a:t>
            </a:fld>
            <a:endParaRPr lang="es-ES" altLang="es-MX"/>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F5FFA4F3-13C9-4EC7-BBBC-9D6913F30F1E}"/>
              </a:ext>
            </a:extLst>
          </p:cNvPr>
          <p:cNvSpPr>
            <a:spLocks noGrp="1" noChangeArrowheads="1"/>
          </p:cNvSpPr>
          <p:nvPr>
            <p:ph type="title"/>
          </p:nvPr>
        </p:nvSpPr>
        <p:spPr>
          <a:xfrm>
            <a:off x="1269015" y="141652"/>
            <a:ext cx="7429499" cy="900566"/>
          </a:xfrm>
        </p:spPr>
        <p:txBody>
          <a:bodyPr/>
          <a:lstStyle/>
          <a:p>
            <a:r>
              <a:rPr lang="es-ES_tradnl" altLang="es-MX" dirty="0"/>
              <a:t>Elementos de un SI</a:t>
            </a:r>
          </a:p>
        </p:txBody>
      </p:sp>
      <p:sp>
        <p:nvSpPr>
          <p:cNvPr id="130051" name="Rectangle 3">
            <a:extLst>
              <a:ext uri="{FF2B5EF4-FFF2-40B4-BE49-F238E27FC236}">
                <a16:creationId xmlns:a16="http://schemas.microsoft.com/office/drawing/2014/main" id="{84DA59D7-0981-4E17-81D8-AFA2AEBF26BF}"/>
              </a:ext>
            </a:extLst>
          </p:cNvPr>
          <p:cNvSpPr>
            <a:spLocks noGrp="1" noChangeArrowheads="1"/>
          </p:cNvSpPr>
          <p:nvPr>
            <p:ph idx="1"/>
          </p:nvPr>
        </p:nvSpPr>
        <p:spPr>
          <a:xfrm>
            <a:off x="723325" y="1276093"/>
            <a:ext cx="7429499" cy="3541714"/>
          </a:xfrm>
        </p:spPr>
        <p:txBody>
          <a:bodyPr>
            <a:noAutofit/>
          </a:bodyPr>
          <a:lstStyle/>
          <a:p>
            <a:pPr algn="just">
              <a:lnSpc>
                <a:spcPct val="90000"/>
              </a:lnSpc>
            </a:pPr>
            <a:r>
              <a:rPr lang="es-ES_tradnl" altLang="es-MX" sz="2800" b="1" dirty="0"/>
              <a:t>Los procedimientos y las prácticas habituales de trabajo</a:t>
            </a:r>
            <a:r>
              <a:rPr lang="es-ES_tradnl" altLang="es-MX" sz="2800" dirty="0"/>
              <a:t> que se siguen al ejecutar toda clase de actividades necesarias para el buen funcionamiento de la empresa.</a:t>
            </a:r>
          </a:p>
          <a:p>
            <a:pPr algn="just">
              <a:lnSpc>
                <a:spcPct val="90000"/>
              </a:lnSpc>
            </a:pPr>
            <a:r>
              <a:rPr lang="es-ES_tradnl" altLang="es-MX" sz="2800" b="1" dirty="0"/>
              <a:t>La información</a:t>
            </a:r>
            <a:r>
              <a:rPr lang="es-ES_tradnl" altLang="es-MX" sz="2800" dirty="0"/>
              <a:t>.</a:t>
            </a:r>
          </a:p>
          <a:p>
            <a:pPr algn="just">
              <a:lnSpc>
                <a:spcPct val="90000"/>
              </a:lnSpc>
            </a:pPr>
            <a:r>
              <a:rPr lang="es-ES_tradnl" altLang="es-MX" sz="2800" b="1" dirty="0"/>
              <a:t>Las personas o usuarios</a:t>
            </a:r>
            <a:r>
              <a:rPr lang="es-ES_tradnl" altLang="es-MX" sz="2800" dirty="0"/>
              <a:t>.</a:t>
            </a:r>
          </a:p>
          <a:p>
            <a:pPr algn="just">
              <a:lnSpc>
                <a:spcPct val="90000"/>
              </a:lnSpc>
            </a:pPr>
            <a:r>
              <a:rPr lang="es-ES_tradnl" altLang="es-MX" sz="2800" b="1" dirty="0"/>
              <a:t>El equipo de soporte</a:t>
            </a:r>
            <a:r>
              <a:rPr lang="es-ES_tradnl" altLang="es-MX" sz="2800" dirty="0"/>
              <a:t> para la comunicación, el procesamiento y el almacenamiento de información.</a:t>
            </a:r>
          </a:p>
          <a:p>
            <a:pPr lvl="1" algn="just">
              <a:lnSpc>
                <a:spcPct val="90000"/>
              </a:lnSpc>
            </a:pPr>
            <a:r>
              <a:rPr lang="es-ES_tradnl" altLang="es-MX" sz="2800" dirty="0"/>
              <a:t>Papel, lápiz,...,ordenadores</a:t>
            </a:r>
          </a:p>
        </p:txBody>
      </p:sp>
      <p:sp>
        <p:nvSpPr>
          <p:cNvPr id="5" name="Marcador de número de diapositiva 5">
            <a:extLst>
              <a:ext uri="{FF2B5EF4-FFF2-40B4-BE49-F238E27FC236}">
                <a16:creationId xmlns:a16="http://schemas.microsoft.com/office/drawing/2014/main" id="{5AFF7068-135C-4080-8262-2A58DB387E76}"/>
              </a:ext>
            </a:extLst>
          </p:cNvPr>
          <p:cNvSpPr>
            <a:spLocks noGrp="1"/>
          </p:cNvSpPr>
          <p:nvPr>
            <p:ph type="sldNum" sz="quarter" idx="12"/>
          </p:nvPr>
        </p:nvSpPr>
        <p:spPr/>
        <p:txBody>
          <a:bodyPr/>
          <a:lstStyle/>
          <a:p>
            <a:fld id="{130572A0-B34C-4B13-97B2-148B6221C5D3}" type="slidenum">
              <a:rPr lang="es-ES" altLang="es-MX"/>
              <a:pPr/>
              <a:t>25</a:t>
            </a:fld>
            <a:endParaRPr lang="es-ES" altLang="es-MX"/>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2" name="Rectangle 8">
            <a:extLst>
              <a:ext uri="{FF2B5EF4-FFF2-40B4-BE49-F238E27FC236}">
                <a16:creationId xmlns:a16="http://schemas.microsoft.com/office/drawing/2014/main" id="{7E0585CE-6F1F-4F78-81CC-99B41453FC90}"/>
              </a:ext>
            </a:extLst>
          </p:cNvPr>
          <p:cNvSpPr>
            <a:spLocks noGrp="1" noChangeArrowheads="1"/>
          </p:cNvSpPr>
          <p:nvPr>
            <p:ph type="title"/>
          </p:nvPr>
        </p:nvSpPr>
        <p:spPr/>
        <p:txBody>
          <a:bodyPr/>
          <a:lstStyle/>
          <a:p>
            <a:pPr algn="ctr"/>
            <a:r>
              <a:rPr lang="es-ES_tradnl" altLang="es-MX"/>
              <a:t>Estructura de un SI</a:t>
            </a:r>
          </a:p>
        </p:txBody>
      </p:sp>
      <p:sp>
        <p:nvSpPr>
          <p:cNvPr id="34" name="Marcador de número de diapositiva 4">
            <a:extLst>
              <a:ext uri="{FF2B5EF4-FFF2-40B4-BE49-F238E27FC236}">
                <a16:creationId xmlns:a16="http://schemas.microsoft.com/office/drawing/2014/main" id="{301F9CA5-A22C-4E3B-BC51-ED2A4E840110}"/>
              </a:ext>
            </a:extLst>
          </p:cNvPr>
          <p:cNvSpPr>
            <a:spLocks noGrp="1"/>
          </p:cNvSpPr>
          <p:nvPr>
            <p:ph type="sldNum" sz="quarter" idx="12"/>
          </p:nvPr>
        </p:nvSpPr>
        <p:spPr/>
        <p:txBody>
          <a:bodyPr/>
          <a:lstStyle/>
          <a:p>
            <a:fld id="{02157CE1-1496-4B20-ABBA-A1A5D6E1579A}" type="slidenum">
              <a:rPr lang="es-ES" altLang="es-MX"/>
              <a:pPr/>
              <a:t>26</a:t>
            </a:fld>
            <a:endParaRPr lang="es-ES" altLang="es-MX"/>
          </a:p>
        </p:txBody>
      </p:sp>
      <p:sp>
        <p:nvSpPr>
          <p:cNvPr id="134146" name="Line 2">
            <a:extLst>
              <a:ext uri="{FF2B5EF4-FFF2-40B4-BE49-F238E27FC236}">
                <a16:creationId xmlns:a16="http://schemas.microsoft.com/office/drawing/2014/main" id="{E46C398C-A834-4B8B-8A35-E51879F9DF58}"/>
              </a:ext>
            </a:extLst>
          </p:cNvPr>
          <p:cNvSpPr>
            <a:spLocks noChangeShapeType="1"/>
          </p:cNvSpPr>
          <p:nvPr/>
        </p:nvSpPr>
        <p:spPr bwMode="auto">
          <a:xfrm>
            <a:off x="5791200" y="3124200"/>
            <a:ext cx="1143000" cy="20574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47" name="Line 3">
            <a:extLst>
              <a:ext uri="{FF2B5EF4-FFF2-40B4-BE49-F238E27FC236}">
                <a16:creationId xmlns:a16="http://schemas.microsoft.com/office/drawing/2014/main" id="{2E9AF384-0B09-4871-9591-6B29BE817C3D}"/>
              </a:ext>
            </a:extLst>
          </p:cNvPr>
          <p:cNvSpPr>
            <a:spLocks noChangeShapeType="1"/>
          </p:cNvSpPr>
          <p:nvPr/>
        </p:nvSpPr>
        <p:spPr bwMode="auto">
          <a:xfrm>
            <a:off x="5181600" y="3048000"/>
            <a:ext cx="304800" cy="22098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48" name="Line 4">
            <a:extLst>
              <a:ext uri="{FF2B5EF4-FFF2-40B4-BE49-F238E27FC236}">
                <a16:creationId xmlns:a16="http://schemas.microsoft.com/office/drawing/2014/main" id="{703760C3-8E2F-451F-A677-67F0F1A88179}"/>
              </a:ext>
            </a:extLst>
          </p:cNvPr>
          <p:cNvSpPr>
            <a:spLocks noChangeShapeType="1"/>
          </p:cNvSpPr>
          <p:nvPr/>
        </p:nvSpPr>
        <p:spPr bwMode="auto">
          <a:xfrm flipH="1">
            <a:off x="4572000" y="3124200"/>
            <a:ext cx="228600" cy="2133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49" name="Line 5">
            <a:extLst>
              <a:ext uri="{FF2B5EF4-FFF2-40B4-BE49-F238E27FC236}">
                <a16:creationId xmlns:a16="http://schemas.microsoft.com/office/drawing/2014/main" id="{F5BC0543-0B78-42D4-BB86-41BDE148D8B9}"/>
              </a:ext>
            </a:extLst>
          </p:cNvPr>
          <p:cNvSpPr>
            <a:spLocks noChangeShapeType="1"/>
          </p:cNvSpPr>
          <p:nvPr/>
        </p:nvSpPr>
        <p:spPr bwMode="auto">
          <a:xfrm flipV="1">
            <a:off x="3810000" y="2971800"/>
            <a:ext cx="914400" cy="2362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50" name="Line 6">
            <a:extLst>
              <a:ext uri="{FF2B5EF4-FFF2-40B4-BE49-F238E27FC236}">
                <a16:creationId xmlns:a16="http://schemas.microsoft.com/office/drawing/2014/main" id="{D2CB506E-7E90-4171-A20A-7EDAD23BC5A9}"/>
              </a:ext>
            </a:extLst>
          </p:cNvPr>
          <p:cNvSpPr>
            <a:spLocks noChangeShapeType="1"/>
          </p:cNvSpPr>
          <p:nvPr/>
        </p:nvSpPr>
        <p:spPr bwMode="auto">
          <a:xfrm flipH="1" flipV="1">
            <a:off x="5410200" y="2971800"/>
            <a:ext cx="533400" cy="2362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51" name="Line 7">
            <a:extLst>
              <a:ext uri="{FF2B5EF4-FFF2-40B4-BE49-F238E27FC236}">
                <a16:creationId xmlns:a16="http://schemas.microsoft.com/office/drawing/2014/main" id="{CF0F0653-D974-47B6-898B-82CA9B921829}"/>
              </a:ext>
            </a:extLst>
          </p:cNvPr>
          <p:cNvSpPr>
            <a:spLocks noChangeShapeType="1"/>
          </p:cNvSpPr>
          <p:nvPr/>
        </p:nvSpPr>
        <p:spPr bwMode="auto">
          <a:xfrm flipV="1">
            <a:off x="5029200" y="2971800"/>
            <a:ext cx="0" cy="2362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54" name="Text Box 10">
            <a:extLst>
              <a:ext uri="{FF2B5EF4-FFF2-40B4-BE49-F238E27FC236}">
                <a16:creationId xmlns:a16="http://schemas.microsoft.com/office/drawing/2014/main" id="{750A2264-C546-4DD0-BCCB-C437D04944D3}"/>
              </a:ext>
            </a:extLst>
          </p:cNvPr>
          <p:cNvSpPr txBox="1">
            <a:spLocks noChangeArrowheads="1"/>
          </p:cNvSpPr>
          <p:nvPr/>
        </p:nvSpPr>
        <p:spPr bwMode="auto">
          <a:xfrm>
            <a:off x="822325" y="1868488"/>
            <a:ext cx="16494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200">
                <a:solidFill>
                  <a:schemeClr val="hlink"/>
                </a:solidFill>
                <a:latin typeface="Arial Black" panose="020B0A04020102020204" pitchFamily="34" charset="0"/>
              </a:rPr>
              <a:t>INF. RESUMIDA Y</a:t>
            </a:r>
          </a:p>
          <a:p>
            <a:pPr eaLnBrk="0" hangingPunct="0"/>
            <a:r>
              <a:rPr lang="es-ES_tradnl" altLang="es-MX" sz="1200">
                <a:solidFill>
                  <a:schemeClr val="hlink"/>
                </a:solidFill>
                <a:latin typeface="Arial Black" panose="020B0A04020102020204" pitchFamily="34" charset="0"/>
              </a:rPr>
              <a:t>ABSTRACTA, DE</a:t>
            </a:r>
          </a:p>
          <a:p>
            <a:pPr eaLnBrk="0" hangingPunct="0"/>
            <a:r>
              <a:rPr lang="es-ES_tradnl" altLang="es-MX" sz="1200">
                <a:solidFill>
                  <a:schemeClr val="hlink"/>
                </a:solidFill>
                <a:latin typeface="Arial Black" panose="020B0A04020102020204" pitchFamily="34" charset="0"/>
              </a:rPr>
              <a:t>ÁMBITO MÁS</a:t>
            </a:r>
          </a:p>
          <a:p>
            <a:pPr eaLnBrk="0" hangingPunct="0"/>
            <a:r>
              <a:rPr lang="es-ES_tradnl" altLang="es-MX" sz="1200">
                <a:solidFill>
                  <a:schemeClr val="hlink"/>
                </a:solidFill>
                <a:latin typeface="Arial Black" panose="020B0A04020102020204" pitchFamily="34" charset="0"/>
              </a:rPr>
              <a:t>GENERAL</a:t>
            </a:r>
            <a:endParaRPr lang="es-ES_tradnl" altLang="es-MX" sz="1800">
              <a:solidFill>
                <a:schemeClr val="hlink"/>
              </a:solidFill>
              <a:latin typeface="Arial Black" panose="020B0A04020102020204" pitchFamily="34" charset="0"/>
            </a:endParaRPr>
          </a:p>
        </p:txBody>
      </p:sp>
      <p:sp>
        <p:nvSpPr>
          <p:cNvPr id="134155" name="Text Box 11">
            <a:extLst>
              <a:ext uri="{FF2B5EF4-FFF2-40B4-BE49-F238E27FC236}">
                <a16:creationId xmlns:a16="http://schemas.microsoft.com/office/drawing/2014/main" id="{38C444C1-ACF7-4CC9-8FB3-5F3A13576138}"/>
              </a:ext>
            </a:extLst>
          </p:cNvPr>
          <p:cNvSpPr txBox="1">
            <a:spLocks noChangeArrowheads="1"/>
          </p:cNvSpPr>
          <p:nvPr/>
        </p:nvSpPr>
        <p:spPr bwMode="auto">
          <a:xfrm>
            <a:off x="822325" y="5678488"/>
            <a:ext cx="141287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200">
                <a:solidFill>
                  <a:schemeClr val="hlink"/>
                </a:solidFill>
                <a:latin typeface="Arial Black" panose="020B0A04020102020204" pitchFamily="34" charset="0"/>
              </a:rPr>
              <a:t>INFORMACIÓN</a:t>
            </a:r>
          </a:p>
          <a:p>
            <a:pPr eaLnBrk="0" hangingPunct="0"/>
            <a:r>
              <a:rPr lang="es-ES_tradnl" altLang="es-MX" sz="1200">
                <a:solidFill>
                  <a:schemeClr val="hlink"/>
                </a:solidFill>
                <a:latin typeface="Arial Black" panose="020B0A04020102020204" pitchFamily="34" charset="0"/>
              </a:rPr>
              <a:t>DETALLADA Y</a:t>
            </a:r>
          </a:p>
          <a:p>
            <a:pPr eaLnBrk="0" hangingPunct="0"/>
            <a:r>
              <a:rPr lang="es-ES_tradnl" altLang="es-MX" sz="1200">
                <a:solidFill>
                  <a:schemeClr val="hlink"/>
                </a:solidFill>
                <a:latin typeface="Arial Black" panose="020B0A04020102020204" pitchFamily="34" charset="0"/>
              </a:rPr>
              <a:t>ESPECÍFICA</a:t>
            </a:r>
          </a:p>
        </p:txBody>
      </p:sp>
      <p:sp>
        <p:nvSpPr>
          <p:cNvPr id="134156" name="Text Box 12">
            <a:extLst>
              <a:ext uri="{FF2B5EF4-FFF2-40B4-BE49-F238E27FC236}">
                <a16:creationId xmlns:a16="http://schemas.microsoft.com/office/drawing/2014/main" id="{61C702AA-E57F-42DE-8264-392E43DC5D34}"/>
              </a:ext>
            </a:extLst>
          </p:cNvPr>
          <p:cNvSpPr txBox="1">
            <a:spLocks noChangeArrowheads="1"/>
          </p:cNvSpPr>
          <p:nvPr/>
        </p:nvSpPr>
        <p:spPr bwMode="auto">
          <a:xfrm rot="-10786544">
            <a:off x="763588" y="3678238"/>
            <a:ext cx="549275" cy="109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eaLnBrk="0" hangingPunct="0"/>
            <a:r>
              <a:rPr lang="es-ES_tradnl" altLang="es-MX" sz="1200">
                <a:solidFill>
                  <a:schemeClr val="hlink"/>
                </a:solidFill>
                <a:latin typeface="Arial Black" panose="020B0A04020102020204" pitchFamily="34" charset="0"/>
              </a:rPr>
              <a:t>COMPRIMIR</a:t>
            </a:r>
          </a:p>
          <a:p>
            <a:pPr eaLnBrk="0" hangingPunct="0"/>
            <a:r>
              <a:rPr lang="es-ES_tradnl" altLang="es-MX" sz="1200">
                <a:solidFill>
                  <a:schemeClr val="hlink"/>
                </a:solidFill>
                <a:latin typeface="Arial Black" panose="020B0A04020102020204" pitchFamily="34" charset="0"/>
              </a:rPr>
              <a:t>Y</a:t>
            </a:r>
            <a:r>
              <a:rPr lang="es-ES_tradnl" altLang="es-MX" sz="1200">
                <a:latin typeface="Arial Black" panose="020B0A04020102020204" pitchFamily="34" charset="0"/>
              </a:rPr>
              <a:t> </a:t>
            </a:r>
            <a:r>
              <a:rPr lang="es-ES_tradnl" altLang="es-MX" sz="1200">
                <a:solidFill>
                  <a:schemeClr val="hlink"/>
                </a:solidFill>
                <a:latin typeface="Arial Black" panose="020B0A04020102020204" pitchFamily="34" charset="0"/>
              </a:rPr>
              <a:t>RESUMIR</a:t>
            </a:r>
          </a:p>
        </p:txBody>
      </p:sp>
      <p:sp>
        <p:nvSpPr>
          <p:cNvPr id="134157" name="Line 13">
            <a:extLst>
              <a:ext uri="{FF2B5EF4-FFF2-40B4-BE49-F238E27FC236}">
                <a16:creationId xmlns:a16="http://schemas.microsoft.com/office/drawing/2014/main" id="{B91FD629-82BD-473D-BE39-FD641CEC5B9B}"/>
              </a:ext>
            </a:extLst>
          </p:cNvPr>
          <p:cNvSpPr>
            <a:spLocks noChangeShapeType="1"/>
          </p:cNvSpPr>
          <p:nvPr/>
        </p:nvSpPr>
        <p:spPr bwMode="auto">
          <a:xfrm flipV="1">
            <a:off x="1295400" y="2667000"/>
            <a:ext cx="0" cy="2971800"/>
          </a:xfrm>
          <a:prstGeom prst="line">
            <a:avLst/>
          </a:prstGeom>
          <a:noFill/>
          <a:ln w="9525">
            <a:solidFill>
              <a:srgbClr val="99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58" name="AutoShape 14">
            <a:extLst>
              <a:ext uri="{FF2B5EF4-FFF2-40B4-BE49-F238E27FC236}">
                <a16:creationId xmlns:a16="http://schemas.microsoft.com/office/drawing/2014/main" id="{B4DECF62-1D16-4CA8-BE0E-2C7C3D631CBF}"/>
              </a:ext>
            </a:extLst>
          </p:cNvPr>
          <p:cNvSpPr>
            <a:spLocks noChangeArrowheads="1"/>
          </p:cNvSpPr>
          <p:nvPr/>
        </p:nvSpPr>
        <p:spPr bwMode="auto">
          <a:xfrm>
            <a:off x="2590800" y="1828800"/>
            <a:ext cx="5029200" cy="4114800"/>
          </a:xfrm>
          <a:prstGeom prst="triangle">
            <a:avLst>
              <a:gd name="adj" fmla="val 50000"/>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59" name="Line 15">
            <a:extLst>
              <a:ext uri="{FF2B5EF4-FFF2-40B4-BE49-F238E27FC236}">
                <a16:creationId xmlns:a16="http://schemas.microsoft.com/office/drawing/2014/main" id="{34F4C6B6-1786-4AA8-A4DE-0AB02E52CEA3}"/>
              </a:ext>
            </a:extLst>
          </p:cNvPr>
          <p:cNvSpPr>
            <a:spLocks noChangeShapeType="1"/>
          </p:cNvSpPr>
          <p:nvPr/>
        </p:nvSpPr>
        <p:spPr bwMode="auto">
          <a:xfrm>
            <a:off x="2971800" y="5334000"/>
            <a:ext cx="426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60" name="Line 16">
            <a:extLst>
              <a:ext uri="{FF2B5EF4-FFF2-40B4-BE49-F238E27FC236}">
                <a16:creationId xmlns:a16="http://schemas.microsoft.com/office/drawing/2014/main" id="{FA024B58-BBB1-4855-A8B7-995627486D76}"/>
              </a:ext>
            </a:extLst>
          </p:cNvPr>
          <p:cNvSpPr>
            <a:spLocks noChangeShapeType="1"/>
          </p:cNvSpPr>
          <p:nvPr/>
        </p:nvSpPr>
        <p:spPr bwMode="auto">
          <a:xfrm>
            <a:off x="3429000" y="45720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61" name="Line 17">
            <a:extLst>
              <a:ext uri="{FF2B5EF4-FFF2-40B4-BE49-F238E27FC236}">
                <a16:creationId xmlns:a16="http://schemas.microsoft.com/office/drawing/2014/main" id="{3964A051-B1A5-4748-9553-EBF99A13BF12}"/>
              </a:ext>
            </a:extLst>
          </p:cNvPr>
          <p:cNvSpPr>
            <a:spLocks noChangeShapeType="1"/>
          </p:cNvSpPr>
          <p:nvPr/>
        </p:nvSpPr>
        <p:spPr bwMode="auto">
          <a:xfrm>
            <a:off x="3886200" y="38100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62" name="Line 18">
            <a:extLst>
              <a:ext uri="{FF2B5EF4-FFF2-40B4-BE49-F238E27FC236}">
                <a16:creationId xmlns:a16="http://schemas.microsoft.com/office/drawing/2014/main" id="{02CC03D3-A12B-42C8-B170-A854C9E6AD9B}"/>
              </a:ext>
            </a:extLst>
          </p:cNvPr>
          <p:cNvSpPr>
            <a:spLocks noChangeShapeType="1"/>
          </p:cNvSpPr>
          <p:nvPr/>
        </p:nvSpPr>
        <p:spPr bwMode="auto">
          <a:xfrm>
            <a:off x="4419600" y="2971800"/>
            <a:ext cx="137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63" name="Text Box 19">
            <a:extLst>
              <a:ext uri="{FF2B5EF4-FFF2-40B4-BE49-F238E27FC236}">
                <a16:creationId xmlns:a16="http://schemas.microsoft.com/office/drawing/2014/main" id="{31448695-F154-40D8-8C23-9EF16B7DD535}"/>
              </a:ext>
            </a:extLst>
          </p:cNvPr>
          <p:cNvSpPr txBox="1">
            <a:spLocks noChangeArrowheads="1"/>
          </p:cNvSpPr>
          <p:nvPr/>
        </p:nvSpPr>
        <p:spPr bwMode="auto">
          <a:xfrm>
            <a:off x="4114800" y="2212975"/>
            <a:ext cx="1936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chemeClr val="accent1"/>
                </a:solidFill>
                <a:latin typeface="Arial Black" panose="020B0A04020102020204" pitchFamily="34" charset="0"/>
              </a:rPr>
              <a:t>Alta dirección</a:t>
            </a:r>
          </a:p>
        </p:txBody>
      </p:sp>
      <p:sp>
        <p:nvSpPr>
          <p:cNvPr id="134164" name="Text Box 20">
            <a:extLst>
              <a:ext uri="{FF2B5EF4-FFF2-40B4-BE49-F238E27FC236}">
                <a16:creationId xmlns:a16="http://schemas.microsoft.com/office/drawing/2014/main" id="{4048D5DA-2941-42BE-BDB0-95F35ACBB4FF}"/>
              </a:ext>
            </a:extLst>
          </p:cNvPr>
          <p:cNvSpPr txBox="1">
            <a:spLocks noChangeArrowheads="1"/>
          </p:cNvSpPr>
          <p:nvPr/>
        </p:nvSpPr>
        <p:spPr bwMode="auto">
          <a:xfrm>
            <a:off x="3429000" y="5489575"/>
            <a:ext cx="3435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chemeClr val="accent1"/>
                </a:solidFill>
                <a:latin typeface="Arial Black" panose="020B0A04020102020204" pitchFamily="34" charset="0"/>
              </a:rPr>
              <a:t>Sistema de transacciones</a:t>
            </a:r>
          </a:p>
        </p:txBody>
      </p:sp>
      <p:sp>
        <p:nvSpPr>
          <p:cNvPr id="134165" name="Text Box 21">
            <a:extLst>
              <a:ext uri="{FF2B5EF4-FFF2-40B4-BE49-F238E27FC236}">
                <a16:creationId xmlns:a16="http://schemas.microsoft.com/office/drawing/2014/main" id="{9AA75E26-7677-40C2-9D6F-578DB1FCF080}"/>
              </a:ext>
            </a:extLst>
          </p:cNvPr>
          <p:cNvSpPr txBox="1">
            <a:spLocks noChangeArrowheads="1"/>
          </p:cNvSpPr>
          <p:nvPr/>
        </p:nvSpPr>
        <p:spPr bwMode="auto">
          <a:xfrm>
            <a:off x="3733800" y="4803775"/>
            <a:ext cx="2635250" cy="366713"/>
          </a:xfrm>
          <a:prstGeom prst="rect">
            <a:avLst/>
          </a:prstGeom>
          <a:noFill/>
          <a:ln>
            <a:noFill/>
          </a:ln>
          <a:effectLst/>
          <a:extLst>
            <a:ext uri="{909E8E84-426E-40DD-AFC4-6F175D3DCCD1}">
              <a14:hiddenFill xmlns:a14="http://schemas.microsoft.com/office/drawing/2010/main">
                <a:solidFill>
                  <a:schemeClr val="bg2">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rgbClr val="0066FF"/>
                </a:solidFill>
                <a:latin typeface="Arial Black" panose="020B0A04020102020204" pitchFamily="34" charset="0"/>
              </a:rPr>
              <a:t>Dirección operativa</a:t>
            </a:r>
          </a:p>
        </p:txBody>
      </p:sp>
      <p:sp>
        <p:nvSpPr>
          <p:cNvPr id="134166" name="Text Box 22">
            <a:extLst>
              <a:ext uri="{FF2B5EF4-FFF2-40B4-BE49-F238E27FC236}">
                <a16:creationId xmlns:a16="http://schemas.microsoft.com/office/drawing/2014/main" id="{3963F940-CA48-430D-81FE-FF04D94F0915}"/>
              </a:ext>
            </a:extLst>
          </p:cNvPr>
          <p:cNvSpPr txBox="1">
            <a:spLocks noChangeArrowheads="1"/>
          </p:cNvSpPr>
          <p:nvPr/>
        </p:nvSpPr>
        <p:spPr bwMode="auto">
          <a:xfrm>
            <a:off x="3946525" y="4006850"/>
            <a:ext cx="2343150" cy="366713"/>
          </a:xfrm>
          <a:prstGeom prst="rect">
            <a:avLst/>
          </a:prstGeom>
          <a:noFill/>
          <a:ln>
            <a:noFill/>
          </a:ln>
          <a:effectLst/>
          <a:extLst>
            <a:ext uri="{909E8E84-426E-40DD-AFC4-6F175D3DCCD1}">
              <a14:hiddenFill xmlns:a14="http://schemas.microsoft.com/office/drawing/2010/main">
                <a:solidFill>
                  <a:schemeClr val="bg2">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rgbClr val="0066FF"/>
                </a:solidFill>
                <a:latin typeface="Arial Black" panose="020B0A04020102020204" pitchFamily="34" charset="0"/>
              </a:rPr>
              <a:t>Dirección táctica</a:t>
            </a:r>
          </a:p>
        </p:txBody>
      </p:sp>
      <p:sp>
        <p:nvSpPr>
          <p:cNvPr id="134167" name="Text Box 23">
            <a:extLst>
              <a:ext uri="{FF2B5EF4-FFF2-40B4-BE49-F238E27FC236}">
                <a16:creationId xmlns:a16="http://schemas.microsoft.com/office/drawing/2014/main" id="{65135984-12F9-4053-93A1-ADFC3370654E}"/>
              </a:ext>
            </a:extLst>
          </p:cNvPr>
          <p:cNvSpPr txBox="1">
            <a:spLocks noChangeArrowheads="1"/>
          </p:cNvSpPr>
          <p:nvPr/>
        </p:nvSpPr>
        <p:spPr bwMode="auto">
          <a:xfrm>
            <a:off x="4343400" y="3279775"/>
            <a:ext cx="1631950" cy="366713"/>
          </a:xfrm>
          <a:prstGeom prst="rect">
            <a:avLst/>
          </a:prstGeom>
          <a:noFill/>
          <a:ln>
            <a:noFill/>
          </a:ln>
          <a:effectLst/>
          <a:extLst>
            <a:ext uri="{909E8E84-426E-40DD-AFC4-6F175D3DCCD1}">
              <a14:hiddenFill xmlns:a14="http://schemas.microsoft.com/office/drawing/2010/main">
                <a:solidFill>
                  <a:schemeClr val="bg2">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rgbClr val="0066FF"/>
                </a:solidFill>
                <a:latin typeface="Arial Black" panose="020B0A04020102020204" pitchFamily="34" charset="0"/>
              </a:rPr>
              <a:t>Estratégica</a:t>
            </a:r>
          </a:p>
        </p:txBody>
      </p:sp>
      <p:sp>
        <p:nvSpPr>
          <p:cNvPr id="134168" name="Text Box 24">
            <a:extLst>
              <a:ext uri="{FF2B5EF4-FFF2-40B4-BE49-F238E27FC236}">
                <a16:creationId xmlns:a16="http://schemas.microsoft.com/office/drawing/2014/main" id="{18C0FB3D-2962-4A94-AEE6-20FED43744D8}"/>
              </a:ext>
            </a:extLst>
          </p:cNvPr>
          <p:cNvSpPr txBox="1">
            <a:spLocks noChangeArrowheads="1"/>
          </p:cNvSpPr>
          <p:nvPr/>
        </p:nvSpPr>
        <p:spPr bwMode="auto">
          <a:xfrm>
            <a:off x="6305550" y="3111500"/>
            <a:ext cx="2000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chemeClr val="hlink"/>
                </a:solidFill>
                <a:latin typeface="Arial Black" panose="020B0A04020102020204" pitchFamily="34" charset="0"/>
              </a:rPr>
              <a:t>LARGO PLAZO</a:t>
            </a:r>
          </a:p>
          <a:p>
            <a:pPr eaLnBrk="0" hangingPunct="0"/>
            <a:r>
              <a:rPr lang="es-ES_tradnl" altLang="es-MX" sz="1800">
                <a:solidFill>
                  <a:schemeClr val="hlink"/>
                </a:solidFill>
                <a:latin typeface="Arial Black" panose="020B0A04020102020204" pitchFamily="34" charset="0"/>
              </a:rPr>
              <a:t>&gt;3-5 AÑOS</a:t>
            </a:r>
          </a:p>
        </p:txBody>
      </p:sp>
      <p:sp>
        <p:nvSpPr>
          <p:cNvPr id="134169" name="Text Box 25">
            <a:extLst>
              <a:ext uri="{FF2B5EF4-FFF2-40B4-BE49-F238E27FC236}">
                <a16:creationId xmlns:a16="http://schemas.microsoft.com/office/drawing/2014/main" id="{923D7771-DD14-4550-9B44-AA0544BFF323}"/>
              </a:ext>
            </a:extLst>
          </p:cNvPr>
          <p:cNvSpPr txBox="1">
            <a:spLocks noChangeArrowheads="1"/>
          </p:cNvSpPr>
          <p:nvPr/>
        </p:nvSpPr>
        <p:spPr bwMode="auto">
          <a:xfrm>
            <a:off x="6819900" y="3873500"/>
            <a:ext cx="1949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chemeClr val="hlink"/>
                </a:solidFill>
                <a:latin typeface="Arial Black" panose="020B0A04020102020204" pitchFamily="34" charset="0"/>
              </a:rPr>
              <a:t>MEDIO PLAZO</a:t>
            </a:r>
          </a:p>
          <a:p>
            <a:pPr eaLnBrk="0" hangingPunct="0"/>
            <a:r>
              <a:rPr lang="es-ES_tradnl" altLang="es-MX" sz="1800">
                <a:solidFill>
                  <a:schemeClr val="hlink"/>
                </a:solidFill>
                <a:latin typeface="Arial Black" panose="020B0A04020102020204" pitchFamily="34" charset="0"/>
              </a:rPr>
              <a:t>1 AÑO</a:t>
            </a:r>
          </a:p>
        </p:txBody>
      </p:sp>
      <p:sp>
        <p:nvSpPr>
          <p:cNvPr id="134170" name="Text Box 26">
            <a:extLst>
              <a:ext uri="{FF2B5EF4-FFF2-40B4-BE49-F238E27FC236}">
                <a16:creationId xmlns:a16="http://schemas.microsoft.com/office/drawing/2014/main" id="{9818657E-8E80-4B82-9C77-996BD5BE8996}"/>
              </a:ext>
            </a:extLst>
          </p:cNvPr>
          <p:cNvSpPr txBox="1">
            <a:spLocks noChangeArrowheads="1"/>
          </p:cNvSpPr>
          <p:nvPr/>
        </p:nvSpPr>
        <p:spPr bwMode="auto">
          <a:xfrm>
            <a:off x="7162800" y="4768850"/>
            <a:ext cx="201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800">
                <a:solidFill>
                  <a:schemeClr val="hlink"/>
                </a:solidFill>
                <a:latin typeface="Arial Black" panose="020B0A04020102020204" pitchFamily="34" charset="0"/>
              </a:rPr>
              <a:t>CORTO PLAZO</a:t>
            </a:r>
          </a:p>
        </p:txBody>
      </p:sp>
      <p:sp>
        <p:nvSpPr>
          <p:cNvPr id="134171" name="Text Box 27">
            <a:extLst>
              <a:ext uri="{FF2B5EF4-FFF2-40B4-BE49-F238E27FC236}">
                <a16:creationId xmlns:a16="http://schemas.microsoft.com/office/drawing/2014/main" id="{04918AAB-493B-4575-8136-9D9E636F78E1}"/>
              </a:ext>
            </a:extLst>
          </p:cNvPr>
          <p:cNvSpPr txBox="1">
            <a:spLocks noChangeArrowheads="1"/>
          </p:cNvSpPr>
          <p:nvPr/>
        </p:nvSpPr>
        <p:spPr bwMode="auto">
          <a:xfrm rot="-3528790">
            <a:off x="2807494" y="4790281"/>
            <a:ext cx="1524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s-ES_tradnl" altLang="es-MX" sz="1200">
                <a:latin typeface="Arial Black" panose="020B0A04020102020204" pitchFamily="34" charset="0"/>
              </a:rPr>
              <a:t>Dpto. Comercial</a:t>
            </a:r>
            <a:endParaRPr lang="es-ES_tradnl" altLang="es-MX" sz="1800">
              <a:solidFill>
                <a:srgbClr val="0066FF"/>
              </a:solidFill>
              <a:latin typeface="Arial Black" panose="020B0A04020102020204" pitchFamily="34" charset="0"/>
            </a:endParaRPr>
          </a:p>
        </p:txBody>
      </p:sp>
      <p:sp>
        <p:nvSpPr>
          <p:cNvPr id="134172" name="Text Box 28">
            <a:extLst>
              <a:ext uri="{FF2B5EF4-FFF2-40B4-BE49-F238E27FC236}">
                <a16:creationId xmlns:a16="http://schemas.microsoft.com/office/drawing/2014/main" id="{C1C39937-D0D6-4C8A-9299-D4B6BF11D925}"/>
              </a:ext>
            </a:extLst>
          </p:cNvPr>
          <p:cNvSpPr txBox="1">
            <a:spLocks noChangeArrowheads="1"/>
          </p:cNvSpPr>
          <p:nvPr/>
        </p:nvSpPr>
        <p:spPr bwMode="auto">
          <a:xfrm rot="-17814501">
            <a:off x="6009481" y="4801394"/>
            <a:ext cx="14128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200">
                <a:latin typeface="Arial Black" panose="020B0A04020102020204" pitchFamily="34" charset="0"/>
              </a:rPr>
              <a:t>Dpto. Finanzas</a:t>
            </a:r>
          </a:p>
        </p:txBody>
      </p:sp>
      <p:sp>
        <p:nvSpPr>
          <p:cNvPr id="134173" name="Line 29">
            <a:extLst>
              <a:ext uri="{FF2B5EF4-FFF2-40B4-BE49-F238E27FC236}">
                <a16:creationId xmlns:a16="http://schemas.microsoft.com/office/drawing/2014/main" id="{33ADADA1-52B0-4E2B-8015-6E17FBEA068E}"/>
              </a:ext>
            </a:extLst>
          </p:cNvPr>
          <p:cNvSpPr>
            <a:spLocks noChangeShapeType="1"/>
          </p:cNvSpPr>
          <p:nvPr/>
        </p:nvSpPr>
        <p:spPr bwMode="auto">
          <a:xfrm flipH="1">
            <a:off x="2990850" y="3619500"/>
            <a:ext cx="1162050" cy="19431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74" name="Text Box 30">
            <a:extLst>
              <a:ext uri="{FF2B5EF4-FFF2-40B4-BE49-F238E27FC236}">
                <a16:creationId xmlns:a16="http://schemas.microsoft.com/office/drawing/2014/main" id="{9A60C54B-4868-4D02-BF73-8E37A0782831}"/>
              </a:ext>
            </a:extLst>
          </p:cNvPr>
          <p:cNvSpPr txBox="1">
            <a:spLocks noChangeArrowheads="1"/>
          </p:cNvSpPr>
          <p:nvPr/>
        </p:nvSpPr>
        <p:spPr bwMode="auto">
          <a:xfrm rot="-3216034">
            <a:off x="1400969" y="3404394"/>
            <a:ext cx="22733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200">
                <a:solidFill>
                  <a:srgbClr val="FF9900"/>
                </a:solidFill>
                <a:latin typeface="Arial Black" panose="020B0A04020102020204" pitchFamily="34" charset="0"/>
              </a:rPr>
              <a:t>ORDENES, PLANES, ETC.</a:t>
            </a:r>
          </a:p>
        </p:txBody>
      </p:sp>
      <p:sp>
        <p:nvSpPr>
          <p:cNvPr id="134175" name="Line 31">
            <a:extLst>
              <a:ext uri="{FF2B5EF4-FFF2-40B4-BE49-F238E27FC236}">
                <a16:creationId xmlns:a16="http://schemas.microsoft.com/office/drawing/2014/main" id="{A5E1528D-E066-4B75-9881-B2F5997BCC3D}"/>
              </a:ext>
            </a:extLst>
          </p:cNvPr>
          <p:cNvSpPr>
            <a:spLocks noChangeShapeType="1"/>
          </p:cNvSpPr>
          <p:nvPr/>
        </p:nvSpPr>
        <p:spPr bwMode="auto">
          <a:xfrm flipH="1">
            <a:off x="2286000" y="3200400"/>
            <a:ext cx="914400" cy="1219200"/>
          </a:xfrm>
          <a:prstGeom prst="line">
            <a:avLst/>
          </a:prstGeom>
          <a:noFill/>
          <a:ln w="952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76" name="Line 32">
            <a:extLst>
              <a:ext uri="{FF2B5EF4-FFF2-40B4-BE49-F238E27FC236}">
                <a16:creationId xmlns:a16="http://schemas.microsoft.com/office/drawing/2014/main" id="{C4F823F7-DF75-429A-BA2E-62377B90E3FA}"/>
              </a:ext>
            </a:extLst>
          </p:cNvPr>
          <p:cNvSpPr>
            <a:spLocks noChangeShapeType="1"/>
          </p:cNvSpPr>
          <p:nvPr/>
        </p:nvSpPr>
        <p:spPr bwMode="auto">
          <a:xfrm flipV="1">
            <a:off x="2438400" y="3276600"/>
            <a:ext cx="914400" cy="1295400"/>
          </a:xfrm>
          <a:prstGeom prst="line">
            <a:avLst/>
          </a:prstGeom>
          <a:noFill/>
          <a:ln w="952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34177" name="Text Box 33">
            <a:extLst>
              <a:ext uri="{FF2B5EF4-FFF2-40B4-BE49-F238E27FC236}">
                <a16:creationId xmlns:a16="http://schemas.microsoft.com/office/drawing/2014/main" id="{842BEE0D-807B-4B4A-AADC-FBF7C1E02B6E}"/>
              </a:ext>
            </a:extLst>
          </p:cNvPr>
          <p:cNvSpPr txBox="1">
            <a:spLocks noChangeArrowheads="1"/>
          </p:cNvSpPr>
          <p:nvPr/>
        </p:nvSpPr>
        <p:spPr bwMode="auto">
          <a:xfrm rot="-3322378">
            <a:off x="2532857" y="3956844"/>
            <a:ext cx="1249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altLang="es-MX" sz="1200">
                <a:solidFill>
                  <a:srgbClr val="FF9900"/>
                </a:solidFill>
                <a:latin typeface="Arial Black" panose="020B0A04020102020204" pitchFamily="34" charset="0"/>
              </a:rPr>
              <a:t>INFORMES</a:t>
            </a:r>
          </a:p>
          <a:p>
            <a:pPr eaLnBrk="0" hangingPunct="0"/>
            <a:r>
              <a:rPr lang="es-ES_tradnl" altLang="es-MX" sz="1200">
                <a:solidFill>
                  <a:srgbClr val="FF9900"/>
                </a:solidFill>
                <a:latin typeface="Arial Black" panose="020B0A04020102020204" pitchFamily="34" charset="0"/>
              </a:rPr>
              <a:t>HISTÓRICOS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9783D6FD-9F7E-4C5D-A935-C5F7AA399AB6}"/>
              </a:ext>
            </a:extLst>
          </p:cNvPr>
          <p:cNvSpPr>
            <a:spLocks noGrp="1" noChangeArrowheads="1"/>
          </p:cNvSpPr>
          <p:nvPr>
            <p:ph type="title"/>
          </p:nvPr>
        </p:nvSpPr>
        <p:spPr>
          <a:xfrm>
            <a:off x="1206501" y="213215"/>
            <a:ext cx="7429499" cy="1478570"/>
          </a:xfrm>
        </p:spPr>
        <p:txBody>
          <a:bodyPr/>
          <a:lstStyle/>
          <a:p>
            <a:r>
              <a:rPr lang="es-ES_tradnl" altLang="es-MX" dirty="0"/>
              <a:t>Teoría General de Sistemas</a:t>
            </a:r>
            <a:endParaRPr lang="es-ES" altLang="es-MX" dirty="0"/>
          </a:p>
        </p:txBody>
      </p:sp>
      <p:sp>
        <p:nvSpPr>
          <p:cNvPr id="214019" name="Rectangle 3">
            <a:extLst>
              <a:ext uri="{FF2B5EF4-FFF2-40B4-BE49-F238E27FC236}">
                <a16:creationId xmlns:a16="http://schemas.microsoft.com/office/drawing/2014/main" id="{2C707654-82C1-49ED-8F6D-4B20F1AB085C}"/>
              </a:ext>
            </a:extLst>
          </p:cNvPr>
          <p:cNvSpPr>
            <a:spLocks noGrp="1" noChangeArrowheads="1"/>
          </p:cNvSpPr>
          <p:nvPr>
            <p:ph idx="1"/>
          </p:nvPr>
        </p:nvSpPr>
        <p:spPr>
          <a:xfrm>
            <a:off x="457200" y="1733550"/>
            <a:ext cx="8178800" cy="4171950"/>
          </a:xfrm>
        </p:spPr>
        <p:txBody>
          <a:bodyPr>
            <a:normAutofit fontScale="92500" lnSpcReduction="10000"/>
          </a:bodyPr>
          <a:lstStyle/>
          <a:p>
            <a:pPr marL="609600" indent="-609600">
              <a:lnSpc>
                <a:spcPct val="90000"/>
              </a:lnSpc>
              <a:buFontTx/>
              <a:buNone/>
            </a:pPr>
            <a:r>
              <a:rPr lang="es-ES_tradnl" altLang="es-MX" sz="3600"/>
              <a:t>Análisis de sistemas:</a:t>
            </a:r>
          </a:p>
          <a:p>
            <a:pPr marL="609600" indent="-609600">
              <a:lnSpc>
                <a:spcPct val="90000"/>
              </a:lnSpc>
              <a:buFontTx/>
              <a:buAutoNum type="arabicPeriod"/>
            </a:pPr>
            <a:r>
              <a:rPr lang="es-ES_tradnl" altLang="es-MX" sz="2800"/>
              <a:t>Definición del problema</a:t>
            </a:r>
          </a:p>
          <a:p>
            <a:pPr marL="609600" indent="-609600">
              <a:lnSpc>
                <a:spcPct val="90000"/>
              </a:lnSpc>
              <a:buFontTx/>
              <a:buAutoNum type="arabicPeriod"/>
            </a:pPr>
            <a:r>
              <a:rPr lang="es-ES_tradnl" altLang="es-MX" sz="2800"/>
              <a:t>Comprensión y definición del sistema</a:t>
            </a:r>
          </a:p>
          <a:p>
            <a:pPr marL="990600" lvl="1" indent="-533400">
              <a:lnSpc>
                <a:spcPct val="90000"/>
              </a:lnSpc>
              <a:buFontTx/>
              <a:buNone/>
            </a:pPr>
            <a:r>
              <a:rPr lang="es-ES_tradnl" altLang="es-MX" sz="2400"/>
              <a:t>	Descomposición jerárquica en subsistemas</a:t>
            </a:r>
          </a:p>
          <a:p>
            <a:pPr marL="609600" indent="-609600">
              <a:lnSpc>
                <a:spcPct val="90000"/>
              </a:lnSpc>
              <a:buFontTx/>
              <a:buAutoNum type="arabicPeriod"/>
            </a:pPr>
            <a:r>
              <a:rPr lang="es-ES_tradnl" altLang="es-MX" sz="2800"/>
              <a:t>Elaboración de alternativas</a:t>
            </a:r>
          </a:p>
          <a:p>
            <a:pPr marL="609600" indent="-609600">
              <a:lnSpc>
                <a:spcPct val="90000"/>
              </a:lnSpc>
              <a:buFontTx/>
              <a:buAutoNum type="arabicPeriod"/>
            </a:pPr>
            <a:r>
              <a:rPr lang="es-ES_tradnl" altLang="es-MX" sz="2800"/>
              <a:t>Elección de una de las alternativas definidas en el paso anterior</a:t>
            </a:r>
            <a:endParaRPr lang="es-ES" altLang="es-MX" sz="2800"/>
          </a:p>
          <a:p>
            <a:pPr marL="609600" indent="-609600">
              <a:lnSpc>
                <a:spcPct val="90000"/>
              </a:lnSpc>
              <a:buFontTx/>
              <a:buAutoNum type="arabicPeriod"/>
            </a:pPr>
            <a:r>
              <a:rPr lang="es-ES_tradnl" altLang="es-MX" sz="2800"/>
              <a:t>Puesta en práctica de la solución elegida</a:t>
            </a:r>
            <a:endParaRPr lang="es-ES" altLang="es-MX" sz="2800"/>
          </a:p>
          <a:p>
            <a:pPr marL="609600" indent="-609600">
              <a:lnSpc>
                <a:spcPct val="90000"/>
              </a:lnSpc>
              <a:buFontTx/>
              <a:buAutoNum type="arabicPeriod"/>
            </a:pPr>
            <a:r>
              <a:rPr lang="es-ES_tradnl" altLang="es-MX" sz="2800"/>
              <a:t>Evaluación del impacto de los cambios introducidos en el sistema</a:t>
            </a:r>
            <a:endParaRPr lang="es-ES" altLang="es-MX" sz="2800"/>
          </a:p>
        </p:txBody>
      </p:sp>
      <p:sp>
        <p:nvSpPr>
          <p:cNvPr id="5" name="Marcador de número de diapositiva 5">
            <a:extLst>
              <a:ext uri="{FF2B5EF4-FFF2-40B4-BE49-F238E27FC236}">
                <a16:creationId xmlns:a16="http://schemas.microsoft.com/office/drawing/2014/main" id="{BD213138-7079-44CD-B41E-67B09D026882}"/>
              </a:ext>
            </a:extLst>
          </p:cNvPr>
          <p:cNvSpPr>
            <a:spLocks noGrp="1"/>
          </p:cNvSpPr>
          <p:nvPr>
            <p:ph type="sldNum" sz="quarter" idx="12"/>
          </p:nvPr>
        </p:nvSpPr>
        <p:spPr/>
        <p:txBody>
          <a:bodyPr/>
          <a:lstStyle/>
          <a:p>
            <a:fld id="{7EA091F9-F6C2-492B-AFE0-DBE945EF423E}" type="slidenum">
              <a:rPr lang="es-ES" altLang="es-MX"/>
              <a:pPr/>
              <a:t>27</a:t>
            </a:fld>
            <a:endParaRPr lang="es-ES" altLang="es-MX"/>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A27A061D-150C-48C1-83B0-2484EC4D44E3}"/>
              </a:ext>
            </a:extLst>
          </p:cNvPr>
          <p:cNvSpPr>
            <a:spLocks noGrp="1" noChangeArrowheads="1"/>
          </p:cNvSpPr>
          <p:nvPr>
            <p:ph type="title"/>
          </p:nvPr>
        </p:nvSpPr>
        <p:spPr>
          <a:xfrm>
            <a:off x="856060" y="327514"/>
            <a:ext cx="7429499" cy="1478570"/>
          </a:xfrm>
        </p:spPr>
        <p:txBody>
          <a:bodyPr/>
          <a:lstStyle/>
          <a:p>
            <a:r>
              <a:rPr lang="es-ES" altLang="es-MX" sz="2800" dirty="0"/>
              <a:t>¿QUE ES EL ENFOQUE DE SISTEMAS?</a:t>
            </a:r>
          </a:p>
        </p:txBody>
      </p:sp>
      <p:sp>
        <p:nvSpPr>
          <p:cNvPr id="192515" name="Rectangle 3">
            <a:extLst>
              <a:ext uri="{FF2B5EF4-FFF2-40B4-BE49-F238E27FC236}">
                <a16:creationId xmlns:a16="http://schemas.microsoft.com/office/drawing/2014/main" id="{11067594-C3AC-47D4-B4AF-A2A054EA2C6E}"/>
              </a:ext>
            </a:extLst>
          </p:cNvPr>
          <p:cNvSpPr>
            <a:spLocks noGrp="1" noChangeArrowheads="1"/>
          </p:cNvSpPr>
          <p:nvPr>
            <p:ph idx="1"/>
          </p:nvPr>
        </p:nvSpPr>
        <p:spPr>
          <a:xfrm>
            <a:off x="648930" y="1563329"/>
            <a:ext cx="7816644" cy="4227872"/>
          </a:xfrm>
        </p:spPr>
        <p:txBody>
          <a:bodyPr>
            <a:normAutofit fontScale="92500"/>
          </a:bodyPr>
          <a:lstStyle/>
          <a:p>
            <a:pPr>
              <a:buFont typeface="Monotype Sorts" pitchFamily="2" charset="2"/>
              <a:buNone/>
            </a:pPr>
            <a:endParaRPr lang="es-ES" altLang="es-MX" sz="2800" dirty="0"/>
          </a:p>
          <a:p>
            <a:pPr algn="just">
              <a:buFont typeface="Monotype Sorts" pitchFamily="2" charset="2"/>
              <a:buNone/>
            </a:pPr>
            <a:r>
              <a:rPr lang="es-ES" altLang="es-MX" sz="2800" dirty="0"/>
              <a:t>   Es un método de investigación, una forma de pensar, que enfatiza el sistema total en vez de sistemas componentes, se esfuerza por optimizar la eficacia del sistema total en lugar de mejorar la eficacia de sistemas cerrados. Se basa principalmente en la visión de no ser reduccionista en su análisis, es el medio para solucionar problemas de cualquier tipo. </a:t>
            </a:r>
          </a:p>
        </p:txBody>
      </p:sp>
      <p:sp>
        <p:nvSpPr>
          <p:cNvPr id="5" name="Marcador de número de diapositiva 5">
            <a:extLst>
              <a:ext uri="{FF2B5EF4-FFF2-40B4-BE49-F238E27FC236}">
                <a16:creationId xmlns:a16="http://schemas.microsoft.com/office/drawing/2014/main" id="{30E4F170-9DF4-440B-B403-51704317C137}"/>
              </a:ext>
            </a:extLst>
          </p:cNvPr>
          <p:cNvSpPr>
            <a:spLocks noGrp="1"/>
          </p:cNvSpPr>
          <p:nvPr>
            <p:ph type="sldNum" sz="quarter" idx="12"/>
          </p:nvPr>
        </p:nvSpPr>
        <p:spPr/>
        <p:txBody>
          <a:bodyPr/>
          <a:lstStyle/>
          <a:p>
            <a:fld id="{7FDE2E76-EB92-4625-A2D7-C8E7AEAB6E65}" type="slidenum">
              <a:rPr lang="es-ES" altLang="es-MX"/>
              <a:pPr/>
              <a:t>28</a:t>
            </a:fld>
            <a:endParaRPr lang="es-ES" altLang="es-MX"/>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4" name="Rectangle 8">
            <a:extLst>
              <a:ext uri="{FF2B5EF4-FFF2-40B4-BE49-F238E27FC236}">
                <a16:creationId xmlns:a16="http://schemas.microsoft.com/office/drawing/2014/main" id="{288DFAE8-BE37-4919-B5A5-E17D4EC12A39}"/>
              </a:ext>
            </a:extLst>
          </p:cNvPr>
          <p:cNvSpPr>
            <a:spLocks noGrp="1" noChangeArrowheads="1"/>
          </p:cNvSpPr>
          <p:nvPr>
            <p:ph type="title"/>
          </p:nvPr>
        </p:nvSpPr>
        <p:spPr>
          <a:xfrm>
            <a:off x="406400" y="0"/>
            <a:ext cx="8280400" cy="1143000"/>
          </a:xfrm>
        </p:spPr>
        <p:txBody>
          <a:bodyPr/>
          <a:lstStyle/>
          <a:p>
            <a:r>
              <a:rPr lang="es-MX" altLang="es-MX" sz="2000" b="1">
                <a:solidFill>
                  <a:schemeClr val="tx1"/>
                </a:solidFill>
                <a:latin typeface="Tahoma" panose="020B0604030504040204" pitchFamily="34" charset="0"/>
              </a:rPr>
              <a:t> BASES CONCEPTUALES DE LOS SISTEMAS DE INFORMACION</a:t>
            </a:r>
            <a:br>
              <a:rPr lang="es-MX" altLang="es-MX" sz="2000" b="1">
                <a:solidFill>
                  <a:schemeClr val="tx1"/>
                </a:solidFill>
                <a:latin typeface="Tahoma" panose="020B0604030504040204" pitchFamily="34" charset="0"/>
              </a:rPr>
            </a:br>
            <a:r>
              <a:rPr lang="es-MX" altLang="es-MX" sz="2000" b="1">
                <a:solidFill>
                  <a:srgbClr val="CC0000"/>
                </a:solidFill>
                <a:latin typeface="Tahoma" panose="020B0604030504040204" pitchFamily="34" charset="0"/>
              </a:rPr>
              <a:t> Conceptos del enfoque de sistemas</a:t>
            </a:r>
            <a:endParaRPr lang="es-ES_tradnl" altLang="es-MX" sz="2000" b="1">
              <a:solidFill>
                <a:srgbClr val="CC0000"/>
              </a:solidFill>
              <a:latin typeface="Tahoma" panose="020B0604030504040204" pitchFamily="34" charset="0"/>
            </a:endParaRPr>
          </a:p>
        </p:txBody>
      </p:sp>
      <p:sp>
        <p:nvSpPr>
          <p:cNvPr id="30" name="Marcador de número de diapositiva 5">
            <a:extLst>
              <a:ext uri="{FF2B5EF4-FFF2-40B4-BE49-F238E27FC236}">
                <a16:creationId xmlns:a16="http://schemas.microsoft.com/office/drawing/2014/main" id="{51CF7D3B-3939-4022-A6F1-C234076E5205}"/>
              </a:ext>
            </a:extLst>
          </p:cNvPr>
          <p:cNvSpPr>
            <a:spLocks noGrp="1"/>
          </p:cNvSpPr>
          <p:nvPr>
            <p:ph type="sldNum" sz="quarter" idx="12"/>
          </p:nvPr>
        </p:nvSpPr>
        <p:spPr/>
        <p:txBody>
          <a:bodyPr/>
          <a:lstStyle/>
          <a:p>
            <a:fld id="{970C963F-79B7-40F3-A4BA-C05A3A7DCA6B}" type="slidenum">
              <a:rPr lang="es-ES" altLang="es-MX"/>
              <a:pPr/>
              <a:t>29</a:t>
            </a:fld>
            <a:endParaRPr lang="es-ES" altLang="es-MX"/>
          </a:p>
        </p:txBody>
      </p:sp>
      <p:sp>
        <p:nvSpPr>
          <p:cNvPr id="178178" name="Rectangle 2">
            <a:extLst>
              <a:ext uri="{FF2B5EF4-FFF2-40B4-BE49-F238E27FC236}">
                <a16:creationId xmlns:a16="http://schemas.microsoft.com/office/drawing/2014/main" id="{08B93082-0899-4F07-B44D-7023ED28A7DB}"/>
              </a:ext>
            </a:extLst>
          </p:cNvPr>
          <p:cNvSpPr>
            <a:spLocks noChangeArrowheads="1"/>
          </p:cNvSpPr>
          <p:nvPr/>
        </p:nvSpPr>
        <p:spPr bwMode="auto">
          <a:xfrm>
            <a:off x="0" y="1268413"/>
            <a:ext cx="9144000" cy="5589587"/>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179" name="Rectangle 3">
            <a:extLst>
              <a:ext uri="{FF2B5EF4-FFF2-40B4-BE49-F238E27FC236}">
                <a16:creationId xmlns:a16="http://schemas.microsoft.com/office/drawing/2014/main" id="{4236D361-B50C-4198-B28D-4EE72CB8662A}"/>
              </a:ext>
            </a:extLst>
          </p:cNvPr>
          <p:cNvSpPr>
            <a:spLocks noChangeArrowheads="1"/>
          </p:cNvSpPr>
          <p:nvPr/>
        </p:nvSpPr>
        <p:spPr bwMode="auto">
          <a:xfrm>
            <a:off x="107950" y="1916113"/>
            <a:ext cx="8928100" cy="4537075"/>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180" name="Rectangle 4">
            <a:extLst>
              <a:ext uri="{FF2B5EF4-FFF2-40B4-BE49-F238E27FC236}">
                <a16:creationId xmlns:a16="http://schemas.microsoft.com/office/drawing/2014/main" id="{2819617E-9A93-4227-84F6-C739BCBCBE57}"/>
              </a:ext>
            </a:extLst>
          </p:cNvPr>
          <p:cNvSpPr>
            <a:spLocks noChangeArrowheads="1"/>
          </p:cNvSpPr>
          <p:nvPr/>
        </p:nvSpPr>
        <p:spPr bwMode="auto">
          <a:xfrm>
            <a:off x="971550" y="2205038"/>
            <a:ext cx="7848600" cy="331311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181" name="Rectangle 5">
            <a:extLst>
              <a:ext uri="{FF2B5EF4-FFF2-40B4-BE49-F238E27FC236}">
                <a16:creationId xmlns:a16="http://schemas.microsoft.com/office/drawing/2014/main" id="{08A80144-9E60-4B0F-8A9A-CC1B7684F223}"/>
              </a:ext>
            </a:extLst>
          </p:cNvPr>
          <p:cNvSpPr>
            <a:spLocks noChangeArrowheads="1"/>
          </p:cNvSpPr>
          <p:nvPr/>
        </p:nvSpPr>
        <p:spPr bwMode="auto">
          <a:xfrm>
            <a:off x="755650" y="2420938"/>
            <a:ext cx="7848600" cy="331311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182" name="Rectangle 6">
            <a:extLst>
              <a:ext uri="{FF2B5EF4-FFF2-40B4-BE49-F238E27FC236}">
                <a16:creationId xmlns:a16="http://schemas.microsoft.com/office/drawing/2014/main" id="{8953ED5B-40B2-4999-8FFB-4B35C60D3CE4}"/>
              </a:ext>
            </a:extLst>
          </p:cNvPr>
          <p:cNvSpPr>
            <a:spLocks noChangeArrowheads="1"/>
          </p:cNvSpPr>
          <p:nvPr/>
        </p:nvSpPr>
        <p:spPr bwMode="auto">
          <a:xfrm>
            <a:off x="468313" y="2565400"/>
            <a:ext cx="7848600" cy="331311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183" name="Rectangle 7">
            <a:extLst>
              <a:ext uri="{FF2B5EF4-FFF2-40B4-BE49-F238E27FC236}">
                <a16:creationId xmlns:a16="http://schemas.microsoft.com/office/drawing/2014/main" id="{1DEC328B-DF99-4B76-A446-3ABE858B3221}"/>
              </a:ext>
            </a:extLst>
          </p:cNvPr>
          <p:cNvSpPr>
            <a:spLocks noChangeArrowheads="1"/>
          </p:cNvSpPr>
          <p:nvPr/>
        </p:nvSpPr>
        <p:spPr bwMode="auto">
          <a:xfrm>
            <a:off x="250825" y="2708275"/>
            <a:ext cx="7848600" cy="331311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graphicFrame>
        <p:nvGraphicFramePr>
          <p:cNvPr id="178185" name="Object 9">
            <a:extLst>
              <a:ext uri="{FF2B5EF4-FFF2-40B4-BE49-F238E27FC236}">
                <a16:creationId xmlns:a16="http://schemas.microsoft.com/office/drawing/2014/main" id="{EDCDFE27-BE6A-47C6-9058-ADF87D368D4D}"/>
              </a:ext>
            </a:extLst>
          </p:cNvPr>
          <p:cNvGraphicFramePr>
            <a:graphicFrameLocks noChangeAspect="1"/>
          </p:cNvGraphicFramePr>
          <p:nvPr/>
        </p:nvGraphicFramePr>
        <p:xfrm>
          <a:off x="539750" y="4797425"/>
          <a:ext cx="1905000" cy="1065213"/>
        </p:xfrm>
        <a:graphic>
          <a:graphicData uri="http://schemas.openxmlformats.org/presentationml/2006/ole">
            <mc:AlternateContent xmlns:mc="http://schemas.openxmlformats.org/markup-compatibility/2006">
              <mc:Choice xmlns:v="urn:schemas-microsoft-com:vml" Requires="v">
                <p:oleObj spid="_x0000_s178206" name="CorelPhotoPaint.Image.8" r:id="rId4" imgW="594412" imgH="403553" progId="CorelPhotoPaint.Image.8">
                  <p:embed/>
                </p:oleObj>
              </mc:Choice>
              <mc:Fallback>
                <p:oleObj name="CorelPhotoPaint.Image.8" r:id="rId4" imgW="594412" imgH="403553" progId="CorelPhotoPaint.Image.8">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4797425"/>
                        <a:ext cx="1905000"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8186" name="Text Box 10">
            <a:extLst>
              <a:ext uri="{FF2B5EF4-FFF2-40B4-BE49-F238E27FC236}">
                <a16:creationId xmlns:a16="http://schemas.microsoft.com/office/drawing/2014/main" id="{92B4F331-0E89-49CF-A070-33D268DAD3E8}"/>
              </a:ext>
            </a:extLst>
          </p:cNvPr>
          <p:cNvSpPr txBox="1">
            <a:spLocks noChangeArrowheads="1"/>
          </p:cNvSpPr>
          <p:nvPr/>
        </p:nvSpPr>
        <p:spPr bwMode="auto">
          <a:xfrm>
            <a:off x="822325" y="2852738"/>
            <a:ext cx="1301750" cy="12588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62000" indent="-304800" eaLnBrk="0" hangingPunct="0">
              <a:defRPr sz="2400">
                <a:solidFill>
                  <a:schemeClr val="tx1"/>
                </a:solidFill>
                <a:latin typeface="Times New Roman" panose="02020603050405020304" pitchFamily="18" charset="0"/>
              </a:defRPr>
            </a:lvl2pPr>
            <a:lvl3pPr marL="952500" eaLnBrk="0" hangingPunct="0">
              <a:defRPr sz="2400">
                <a:solidFill>
                  <a:schemeClr val="tx1"/>
                </a:solidFill>
                <a:latin typeface="Times New Roman" panose="02020603050405020304" pitchFamily="18" charset="0"/>
              </a:defRPr>
            </a:lvl3pPr>
            <a:lvl4pPr eaLnBrk="0" hangingPunct="0">
              <a:defRPr sz="2400">
                <a:solidFill>
                  <a:schemeClr val="tx1"/>
                </a:solidFill>
                <a:latin typeface="Times New Roman" panose="02020603050405020304" pitchFamily="18" charset="0"/>
              </a:defRPr>
            </a:lvl4pPr>
            <a:lvl5pPr eaLnBrk="0" hangingPunct="0">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s-ES_tradnl" altLang="es-MX" sz="1600" b="1">
                <a:solidFill>
                  <a:srgbClr val="FFFF00"/>
                </a:solidFill>
                <a:latin typeface="Arial" panose="020B0604020202020204" pitchFamily="34" charset="0"/>
              </a:rPr>
              <a:t>Entradas</a:t>
            </a:r>
          </a:p>
          <a:p>
            <a:pPr algn="just"/>
            <a:r>
              <a:rPr lang="es-ES_tradnl" altLang="es-MX" sz="1200" b="1">
                <a:latin typeface="Arial" panose="020B0604020202020204" pitchFamily="34" charset="0"/>
              </a:rPr>
              <a:t>Problemas:</a:t>
            </a:r>
          </a:p>
          <a:p>
            <a:pPr algn="just"/>
            <a:r>
              <a:rPr lang="es-ES_tradnl" altLang="es-MX" sz="1200" b="1">
                <a:latin typeface="Arial" panose="020B0604020202020204" pitchFamily="34" charset="0"/>
              </a:rPr>
              <a:t>Datos</a:t>
            </a:r>
          </a:p>
          <a:p>
            <a:pPr algn="just"/>
            <a:r>
              <a:rPr lang="es-ES_tradnl" altLang="es-MX" sz="1200" b="1">
                <a:latin typeface="Arial" panose="020B0604020202020204" pitchFamily="34" charset="0"/>
              </a:rPr>
              <a:t>Información</a:t>
            </a:r>
          </a:p>
          <a:p>
            <a:pPr algn="just"/>
            <a:r>
              <a:rPr lang="es-ES_tradnl" altLang="es-MX" sz="1200" b="1">
                <a:latin typeface="Arial" panose="020B0604020202020204" pitchFamily="34" charset="0"/>
              </a:rPr>
              <a:t>Instrucciones</a:t>
            </a:r>
          </a:p>
          <a:p>
            <a:pPr algn="just"/>
            <a:r>
              <a:rPr lang="es-ES_tradnl" altLang="es-MX" sz="1200" b="1">
                <a:latin typeface="Arial" panose="020B0604020202020204" pitchFamily="34" charset="0"/>
              </a:rPr>
              <a:t>Oportunidades</a:t>
            </a:r>
            <a:endParaRPr lang="es-ES_tradnl" altLang="es-MX" sz="1200">
              <a:latin typeface="Arial" panose="020B0604020202020204" pitchFamily="34" charset="0"/>
            </a:endParaRPr>
          </a:p>
        </p:txBody>
      </p:sp>
      <p:sp>
        <p:nvSpPr>
          <p:cNvPr id="178187" name="Text Box 11">
            <a:extLst>
              <a:ext uri="{FF2B5EF4-FFF2-40B4-BE49-F238E27FC236}">
                <a16:creationId xmlns:a16="http://schemas.microsoft.com/office/drawing/2014/main" id="{D477E502-DEED-405C-97BA-E1819B9CC100}"/>
              </a:ext>
            </a:extLst>
          </p:cNvPr>
          <p:cNvSpPr txBox="1">
            <a:spLocks noChangeArrowheads="1"/>
          </p:cNvSpPr>
          <p:nvPr/>
        </p:nvSpPr>
        <p:spPr bwMode="auto">
          <a:xfrm>
            <a:off x="3708400" y="2852738"/>
            <a:ext cx="1800225" cy="12588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62000" indent="-304800" eaLnBrk="0" hangingPunct="0">
              <a:defRPr sz="2400">
                <a:solidFill>
                  <a:schemeClr val="tx1"/>
                </a:solidFill>
                <a:latin typeface="Times New Roman" panose="02020603050405020304" pitchFamily="18" charset="0"/>
              </a:defRPr>
            </a:lvl2pPr>
            <a:lvl3pPr marL="952500" eaLnBrk="0" hangingPunct="0">
              <a:defRPr sz="2400">
                <a:solidFill>
                  <a:schemeClr val="tx1"/>
                </a:solidFill>
                <a:latin typeface="Times New Roman" panose="02020603050405020304" pitchFamily="18" charset="0"/>
              </a:defRPr>
            </a:lvl3pPr>
            <a:lvl4pPr eaLnBrk="0" hangingPunct="0">
              <a:defRPr sz="2400">
                <a:solidFill>
                  <a:schemeClr val="tx1"/>
                </a:solidFill>
                <a:latin typeface="Times New Roman" panose="02020603050405020304" pitchFamily="18" charset="0"/>
              </a:defRPr>
            </a:lvl4pPr>
            <a:lvl5pPr eaLnBrk="0" hangingPunct="0">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s-ES_tradnl" altLang="es-MX" sz="1600" b="1">
                <a:solidFill>
                  <a:srgbClr val="FFFF00"/>
                </a:solidFill>
                <a:latin typeface="Arial" panose="020B0604020202020204" pitchFamily="34" charset="0"/>
              </a:rPr>
              <a:t>Procesamiento</a:t>
            </a:r>
          </a:p>
          <a:p>
            <a:pPr algn="just"/>
            <a:r>
              <a:rPr lang="es-ES_tradnl" altLang="es-MX" sz="1200" b="1">
                <a:latin typeface="Arial" panose="020B0604020202020204" pitchFamily="34" charset="0"/>
              </a:rPr>
              <a:t>Programas</a:t>
            </a:r>
          </a:p>
          <a:p>
            <a:pPr algn="just"/>
            <a:r>
              <a:rPr lang="es-ES_tradnl" altLang="es-MX" sz="1200" b="1">
                <a:latin typeface="Arial" panose="020B0604020202020204" pitchFamily="34" charset="0"/>
              </a:rPr>
              <a:t>Gente</a:t>
            </a:r>
          </a:p>
          <a:p>
            <a:pPr algn="just"/>
            <a:r>
              <a:rPr lang="es-ES_tradnl" altLang="es-MX" sz="1200" b="1">
                <a:latin typeface="Arial" panose="020B0604020202020204" pitchFamily="34" charset="0"/>
              </a:rPr>
              <a:t>Equipo</a:t>
            </a:r>
          </a:p>
          <a:p>
            <a:pPr algn="just"/>
            <a:r>
              <a:rPr lang="es-ES_tradnl" altLang="es-MX" sz="1200" b="1">
                <a:latin typeface="Arial" panose="020B0604020202020204" pitchFamily="34" charset="0"/>
              </a:rPr>
              <a:t>Almacenamiento</a:t>
            </a:r>
          </a:p>
          <a:p>
            <a:pPr algn="just"/>
            <a:endParaRPr lang="es-ES_tradnl" altLang="es-MX" sz="1200">
              <a:latin typeface="Arial" panose="020B0604020202020204" pitchFamily="34" charset="0"/>
            </a:endParaRPr>
          </a:p>
        </p:txBody>
      </p:sp>
      <p:sp>
        <p:nvSpPr>
          <p:cNvPr id="178188" name="Text Box 12">
            <a:extLst>
              <a:ext uri="{FF2B5EF4-FFF2-40B4-BE49-F238E27FC236}">
                <a16:creationId xmlns:a16="http://schemas.microsoft.com/office/drawing/2014/main" id="{B3254072-C295-4DDC-B2B9-B9525B85951D}"/>
              </a:ext>
            </a:extLst>
          </p:cNvPr>
          <p:cNvSpPr txBox="1">
            <a:spLocks noChangeArrowheads="1"/>
          </p:cNvSpPr>
          <p:nvPr/>
        </p:nvSpPr>
        <p:spPr bwMode="auto">
          <a:xfrm>
            <a:off x="6942138" y="2781300"/>
            <a:ext cx="1014412" cy="14414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62000" indent="-304800" eaLnBrk="0" hangingPunct="0">
              <a:defRPr sz="2400">
                <a:solidFill>
                  <a:schemeClr val="tx1"/>
                </a:solidFill>
                <a:latin typeface="Times New Roman" panose="02020603050405020304" pitchFamily="18" charset="0"/>
              </a:defRPr>
            </a:lvl2pPr>
            <a:lvl3pPr marL="952500" eaLnBrk="0" hangingPunct="0">
              <a:defRPr sz="2400">
                <a:solidFill>
                  <a:schemeClr val="tx1"/>
                </a:solidFill>
                <a:latin typeface="Times New Roman" panose="02020603050405020304" pitchFamily="18" charset="0"/>
              </a:defRPr>
            </a:lvl3pPr>
            <a:lvl4pPr eaLnBrk="0" hangingPunct="0">
              <a:defRPr sz="2400">
                <a:solidFill>
                  <a:schemeClr val="tx1"/>
                </a:solidFill>
                <a:latin typeface="Times New Roman" panose="02020603050405020304" pitchFamily="18" charset="0"/>
              </a:defRPr>
            </a:lvl4pPr>
            <a:lvl5pPr eaLnBrk="0" hangingPunct="0">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s-ES_tradnl" altLang="es-MX" sz="1600" b="1">
                <a:solidFill>
                  <a:srgbClr val="FFFF00"/>
                </a:solidFill>
                <a:latin typeface="Arial" panose="020B0604020202020204" pitchFamily="34" charset="0"/>
              </a:rPr>
              <a:t>Salidas</a:t>
            </a:r>
          </a:p>
          <a:p>
            <a:pPr algn="just"/>
            <a:r>
              <a:rPr lang="es-ES_tradnl" altLang="es-MX" sz="1200" b="1">
                <a:latin typeface="Arial" panose="020B0604020202020204" pitchFamily="34" charset="0"/>
              </a:rPr>
              <a:t>Soluciones</a:t>
            </a:r>
          </a:p>
          <a:p>
            <a:pPr algn="just"/>
            <a:r>
              <a:rPr lang="es-ES_tradnl" altLang="es-MX" sz="1200" b="1">
                <a:latin typeface="Arial" panose="020B0604020202020204" pitchFamily="34" charset="0"/>
              </a:rPr>
              <a:t>Reportes</a:t>
            </a:r>
          </a:p>
          <a:p>
            <a:pPr algn="just"/>
            <a:r>
              <a:rPr lang="es-ES_tradnl" altLang="es-MX" sz="1200" b="1">
                <a:latin typeface="Arial" panose="020B0604020202020204" pitchFamily="34" charset="0"/>
              </a:rPr>
              <a:t>Gráficas</a:t>
            </a:r>
          </a:p>
          <a:p>
            <a:pPr algn="just"/>
            <a:r>
              <a:rPr lang="es-ES_tradnl" altLang="es-MX" sz="1200" b="1">
                <a:latin typeface="Arial" panose="020B0604020202020204" pitchFamily="34" charset="0"/>
              </a:rPr>
              <a:t>Cálculos</a:t>
            </a:r>
          </a:p>
          <a:p>
            <a:pPr algn="just"/>
            <a:r>
              <a:rPr lang="es-ES_tradnl" altLang="es-MX" sz="1200" b="1">
                <a:latin typeface="Arial" panose="020B0604020202020204" pitchFamily="34" charset="0"/>
              </a:rPr>
              <a:t>Voces</a:t>
            </a:r>
          </a:p>
          <a:p>
            <a:pPr algn="just"/>
            <a:r>
              <a:rPr lang="es-ES_tradnl" altLang="es-MX" sz="1200" b="1">
                <a:latin typeface="Arial" panose="020B0604020202020204" pitchFamily="34" charset="0"/>
              </a:rPr>
              <a:t>Tácticas</a:t>
            </a:r>
            <a:endParaRPr lang="es-ES_tradnl" altLang="es-MX" sz="1200">
              <a:latin typeface="Arial" panose="020B0604020202020204" pitchFamily="34" charset="0"/>
            </a:endParaRPr>
          </a:p>
        </p:txBody>
      </p:sp>
      <p:sp>
        <p:nvSpPr>
          <p:cNvPr id="178189" name="Text Box 13">
            <a:extLst>
              <a:ext uri="{FF2B5EF4-FFF2-40B4-BE49-F238E27FC236}">
                <a16:creationId xmlns:a16="http://schemas.microsoft.com/office/drawing/2014/main" id="{C97B899C-ECAD-48B8-9920-EACFDF320D7B}"/>
              </a:ext>
            </a:extLst>
          </p:cNvPr>
          <p:cNvSpPr txBox="1">
            <a:spLocks noChangeArrowheads="1"/>
          </p:cNvSpPr>
          <p:nvPr/>
        </p:nvSpPr>
        <p:spPr bwMode="auto">
          <a:xfrm>
            <a:off x="3802063" y="4797425"/>
            <a:ext cx="1633537" cy="1076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62000" indent="-304800" eaLnBrk="0" hangingPunct="0">
              <a:defRPr sz="2400">
                <a:solidFill>
                  <a:schemeClr val="tx1"/>
                </a:solidFill>
                <a:latin typeface="Times New Roman" panose="02020603050405020304" pitchFamily="18" charset="0"/>
              </a:defRPr>
            </a:lvl2pPr>
            <a:lvl3pPr marL="952500" eaLnBrk="0" hangingPunct="0">
              <a:defRPr sz="2400">
                <a:solidFill>
                  <a:schemeClr val="tx1"/>
                </a:solidFill>
                <a:latin typeface="Times New Roman" panose="02020603050405020304" pitchFamily="18" charset="0"/>
              </a:defRPr>
            </a:lvl3pPr>
            <a:lvl4pPr eaLnBrk="0" hangingPunct="0">
              <a:defRPr sz="2400">
                <a:solidFill>
                  <a:schemeClr val="tx1"/>
                </a:solidFill>
                <a:latin typeface="Times New Roman" panose="02020603050405020304" pitchFamily="18" charset="0"/>
              </a:defRPr>
            </a:lvl4pPr>
            <a:lvl5pPr eaLnBrk="0" hangingPunct="0">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s-ES_tradnl" altLang="es-MX" sz="1600" b="1">
                <a:solidFill>
                  <a:srgbClr val="FFFF00"/>
                </a:solidFill>
                <a:latin typeface="Arial" panose="020B0604020202020204" pitchFamily="34" charset="0"/>
              </a:rPr>
              <a:t>Control</a:t>
            </a:r>
          </a:p>
          <a:p>
            <a:pPr algn="just"/>
            <a:r>
              <a:rPr lang="es-ES_tradnl" altLang="es-MX" sz="1200" b="1">
                <a:latin typeface="Arial" panose="020B0604020202020204" pitchFamily="34" charset="0"/>
              </a:rPr>
              <a:t>Personas que</a:t>
            </a:r>
          </a:p>
          <a:p>
            <a:pPr algn="just"/>
            <a:r>
              <a:rPr lang="es-ES_tradnl" altLang="es-MX" sz="1200" b="1">
                <a:latin typeface="Arial" panose="020B0604020202020204" pitchFamily="34" charset="0"/>
              </a:rPr>
              <a:t>toman decisiones</a:t>
            </a:r>
          </a:p>
          <a:p>
            <a:pPr algn="just"/>
            <a:endParaRPr lang="es-ES_tradnl" altLang="es-MX" sz="1200" b="1">
              <a:latin typeface="Arial" panose="020B0604020202020204" pitchFamily="34" charset="0"/>
            </a:endParaRPr>
          </a:p>
          <a:p>
            <a:pPr algn="just"/>
            <a:r>
              <a:rPr lang="es-ES_tradnl" altLang="es-MX" sz="1200" b="1">
                <a:latin typeface="Arial" panose="020B0604020202020204" pitchFamily="34" charset="0"/>
              </a:rPr>
              <a:t>Autocontrol</a:t>
            </a:r>
          </a:p>
        </p:txBody>
      </p:sp>
      <p:cxnSp>
        <p:nvCxnSpPr>
          <p:cNvPr id="178190" name="AutoShape 14">
            <a:extLst>
              <a:ext uri="{FF2B5EF4-FFF2-40B4-BE49-F238E27FC236}">
                <a16:creationId xmlns:a16="http://schemas.microsoft.com/office/drawing/2014/main" id="{8E217680-20DA-49F9-B413-FEA56AE410E0}"/>
              </a:ext>
            </a:extLst>
          </p:cNvPr>
          <p:cNvCxnSpPr>
            <a:cxnSpLocks noChangeShapeType="1"/>
            <a:stCxn id="0" idx="0"/>
            <a:endCxn id="178186" idx="2"/>
          </p:cNvCxnSpPr>
          <p:nvPr/>
        </p:nvCxnSpPr>
        <p:spPr bwMode="auto">
          <a:xfrm flipH="1" flipV="1">
            <a:off x="1473200" y="4111625"/>
            <a:ext cx="19050" cy="685800"/>
          </a:xfrm>
          <a:prstGeom prst="straightConnector1">
            <a:avLst/>
          </a:prstGeom>
          <a:noFill/>
          <a:ln w="508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1" name="AutoShape 15">
            <a:extLst>
              <a:ext uri="{FF2B5EF4-FFF2-40B4-BE49-F238E27FC236}">
                <a16:creationId xmlns:a16="http://schemas.microsoft.com/office/drawing/2014/main" id="{12004B8D-A3C1-478E-B325-96B4FBCFA14F}"/>
              </a:ext>
            </a:extLst>
          </p:cNvPr>
          <p:cNvCxnSpPr>
            <a:cxnSpLocks noChangeShapeType="1"/>
            <a:endCxn id="178188" idx="2"/>
          </p:cNvCxnSpPr>
          <p:nvPr/>
        </p:nvCxnSpPr>
        <p:spPr bwMode="auto">
          <a:xfrm flipV="1">
            <a:off x="5254625" y="4222750"/>
            <a:ext cx="2195513" cy="1149350"/>
          </a:xfrm>
          <a:prstGeom prst="bentConnector2">
            <a:avLst/>
          </a:prstGeom>
          <a:noFill/>
          <a:ln w="50800">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2" name="AutoShape 16">
            <a:extLst>
              <a:ext uri="{FF2B5EF4-FFF2-40B4-BE49-F238E27FC236}">
                <a16:creationId xmlns:a16="http://schemas.microsoft.com/office/drawing/2014/main" id="{0726793E-DE63-458F-9DFE-7B28AE1A8269}"/>
              </a:ext>
            </a:extLst>
          </p:cNvPr>
          <p:cNvCxnSpPr>
            <a:cxnSpLocks noChangeShapeType="1"/>
            <a:stCxn id="178186" idx="3"/>
            <a:endCxn id="178187" idx="1"/>
          </p:cNvCxnSpPr>
          <p:nvPr/>
        </p:nvCxnSpPr>
        <p:spPr bwMode="auto">
          <a:xfrm>
            <a:off x="2124075" y="3482975"/>
            <a:ext cx="1584325" cy="0"/>
          </a:xfrm>
          <a:prstGeom prst="straightConnector1">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3" name="AutoShape 17">
            <a:extLst>
              <a:ext uri="{FF2B5EF4-FFF2-40B4-BE49-F238E27FC236}">
                <a16:creationId xmlns:a16="http://schemas.microsoft.com/office/drawing/2014/main" id="{E7F5F069-C139-4414-B6A1-71FA7BBAEA1D}"/>
              </a:ext>
            </a:extLst>
          </p:cNvPr>
          <p:cNvCxnSpPr>
            <a:cxnSpLocks noChangeShapeType="1"/>
            <a:stCxn id="178189" idx="1"/>
            <a:endCxn id="0" idx="3"/>
          </p:cNvCxnSpPr>
          <p:nvPr/>
        </p:nvCxnSpPr>
        <p:spPr bwMode="auto">
          <a:xfrm flipH="1" flipV="1">
            <a:off x="2444750" y="5330825"/>
            <a:ext cx="1357313" cy="4763"/>
          </a:xfrm>
          <a:prstGeom prst="straightConnector1">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4" name="AutoShape 18">
            <a:extLst>
              <a:ext uri="{FF2B5EF4-FFF2-40B4-BE49-F238E27FC236}">
                <a16:creationId xmlns:a16="http://schemas.microsoft.com/office/drawing/2014/main" id="{EFE5B598-1901-4982-ADC7-C22C4BFB3EAB}"/>
              </a:ext>
            </a:extLst>
          </p:cNvPr>
          <p:cNvCxnSpPr>
            <a:cxnSpLocks noChangeShapeType="1"/>
            <a:stCxn id="178189" idx="0"/>
            <a:endCxn id="178187" idx="2"/>
          </p:cNvCxnSpPr>
          <p:nvPr/>
        </p:nvCxnSpPr>
        <p:spPr bwMode="auto">
          <a:xfrm flipH="1" flipV="1">
            <a:off x="4608513" y="4111625"/>
            <a:ext cx="11112" cy="685800"/>
          </a:xfrm>
          <a:prstGeom prst="straightConnector1">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5" name="AutoShape 19">
            <a:extLst>
              <a:ext uri="{FF2B5EF4-FFF2-40B4-BE49-F238E27FC236}">
                <a16:creationId xmlns:a16="http://schemas.microsoft.com/office/drawing/2014/main" id="{025EA798-5A3D-442F-BB89-F7B3737F2BC2}"/>
              </a:ext>
            </a:extLst>
          </p:cNvPr>
          <p:cNvCxnSpPr>
            <a:cxnSpLocks noChangeShapeType="1"/>
            <a:stCxn id="178187" idx="3"/>
            <a:endCxn id="178188" idx="1"/>
          </p:cNvCxnSpPr>
          <p:nvPr/>
        </p:nvCxnSpPr>
        <p:spPr bwMode="auto">
          <a:xfrm>
            <a:off x="5508625" y="3482975"/>
            <a:ext cx="1433513" cy="19050"/>
          </a:xfrm>
          <a:prstGeom prst="straightConnector1">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8196" name="Text Box 20">
            <a:extLst>
              <a:ext uri="{FF2B5EF4-FFF2-40B4-BE49-F238E27FC236}">
                <a16:creationId xmlns:a16="http://schemas.microsoft.com/office/drawing/2014/main" id="{2BE82FA5-F1EA-465E-9A8C-0778AFC959A7}"/>
              </a:ext>
            </a:extLst>
          </p:cNvPr>
          <p:cNvSpPr txBox="1">
            <a:spLocks noChangeArrowheads="1"/>
          </p:cNvSpPr>
          <p:nvPr/>
        </p:nvSpPr>
        <p:spPr bwMode="auto">
          <a:xfrm>
            <a:off x="5724525" y="5013325"/>
            <a:ext cx="18097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MX" sz="1200">
                <a:latin typeface="Verdana" panose="020B0604030504040204" pitchFamily="34" charset="0"/>
              </a:rPr>
              <a:t>Retroalimentación</a:t>
            </a:r>
          </a:p>
        </p:txBody>
      </p:sp>
      <p:sp>
        <p:nvSpPr>
          <p:cNvPr id="178197" name="Text Box 21">
            <a:extLst>
              <a:ext uri="{FF2B5EF4-FFF2-40B4-BE49-F238E27FC236}">
                <a16:creationId xmlns:a16="http://schemas.microsoft.com/office/drawing/2014/main" id="{7948A006-1E41-49AB-BE64-2A18C08F30B9}"/>
              </a:ext>
            </a:extLst>
          </p:cNvPr>
          <p:cNvSpPr txBox="1">
            <a:spLocks noChangeArrowheads="1"/>
          </p:cNvSpPr>
          <p:nvPr/>
        </p:nvSpPr>
        <p:spPr bwMode="auto">
          <a:xfrm>
            <a:off x="3635375" y="1412875"/>
            <a:ext cx="2663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MX" sz="1800" b="1">
                <a:latin typeface="Verdana" panose="020B0604030504040204" pitchFamily="34" charset="0"/>
              </a:rPr>
              <a:t>MEDIO AMBIENTE</a:t>
            </a:r>
          </a:p>
        </p:txBody>
      </p:sp>
      <p:sp>
        <p:nvSpPr>
          <p:cNvPr id="178198" name="Text Box 22">
            <a:extLst>
              <a:ext uri="{FF2B5EF4-FFF2-40B4-BE49-F238E27FC236}">
                <a16:creationId xmlns:a16="http://schemas.microsoft.com/office/drawing/2014/main" id="{1477C6C2-DE96-4DBC-80E7-0D7F059484B5}"/>
              </a:ext>
            </a:extLst>
          </p:cNvPr>
          <p:cNvSpPr txBox="1">
            <a:spLocks noChangeArrowheads="1"/>
          </p:cNvSpPr>
          <p:nvPr/>
        </p:nvSpPr>
        <p:spPr bwMode="auto">
          <a:xfrm>
            <a:off x="395288" y="1844675"/>
            <a:ext cx="2232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MX" sz="1800">
                <a:latin typeface="Verdana" panose="020B0604030504040204" pitchFamily="34" charset="0"/>
              </a:rPr>
              <a:t>ORGANIZACIÓN</a:t>
            </a:r>
          </a:p>
        </p:txBody>
      </p:sp>
      <p:sp>
        <p:nvSpPr>
          <p:cNvPr id="178199" name="Text Box 23">
            <a:extLst>
              <a:ext uri="{FF2B5EF4-FFF2-40B4-BE49-F238E27FC236}">
                <a16:creationId xmlns:a16="http://schemas.microsoft.com/office/drawing/2014/main" id="{92C6B663-87CD-4EE1-AF71-E9B62F0CB90A}"/>
              </a:ext>
            </a:extLst>
          </p:cNvPr>
          <p:cNvSpPr txBox="1">
            <a:spLocks noChangeArrowheads="1"/>
          </p:cNvSpPr>
          <p:nvPr/>
        </p:nvSpPr>
        <p:spPr bwMode="auto">
          <a:xfrm>
            <a:off x="2843213" y="2565400"/>
            <a:ext cx="3095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MX" sz="1400" b="1">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Verdana" panose="020B0604030504040204" pitchFamily="34" charset="0"/>
              </a:rPr>
              <a:t>SISTEMA DE INFORMACIÓN</a:t>
            </a:r>
          </a:p>
        </p:txBody>
      </p:sp>
      <p:sp>
        <p:nvSpPr>
          <p:cNvPr id="178200" name="Line 24">
            <a:extLst>
              <a:ext uri="{FF2B5EF4-FFF2-40B4-BE49-F238E27FC236}">
                <a16:creationId xmlns:a16="http://schemas.microsoft.com/office/drawing/2014/main" id="{6A23556F-590E-4431-B6F2-04A90593209B}"/>
              </a:ext>
            </a:extLst>
          </p:cNvPr>
          <p:cNvSpPr>
            <a:spLocks noChangeShapeType="1"/>
          </p:cNvSpPr>
          <p:nvPr/>
        </p:nvSpPr>
        <p:spPr bwMode="auto">
          <a:xfrm flipH="1">
            <a:off x="1547813" y="2276475"/>
            <a:ext cx="503237" cy="50482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178201" name="Line 25">
            <a:extLst>
              <a:ext uri="{FF2B5EF4-FFF2-40B4-BE49-F238E27FC236}">
                <a16:creationId xmlns:a16="http://schemas.microsoft.com/office/drawing/2014/main" id="{A7192CE0-5FF4-4240-9766-7553C19CDA42}"/>
              </a:ext>
            </a:extLst>
          </p:cNvPr>
          <p:cNvSpPr>
            <a:spLocks noChangeShapeType="1"/>
          </p:cNvSpPr>
          <p:nvPr/>
        </p:nvSpPr>
        <p:spPr bwMode="auto">
          <a:xfrm flipV="1">
            <a:off x="7451725" y="2276475"/>
            <a:ext cx="433388" cy="431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178202" name="AutoShape 26">
            <a:extLst>
              <a:ext uri="{FF2B5EF4-FFF2-40B4-BE49-F238E27FC236}">
                <a16:creationId xmlns:a16="http://schemas.microsoft.com/office/drawing/2014/main" id="{700BF564-F239-41A6-A3D1-CFA9638F4D3B}"/>
              </a:ext>
            </a:extLst>
          </p:cNvPr>
          <p:cNvSpPr>
            <a:spLocks noChangeArrowheads="1"/>
          </p:cNvSpPr>
          <p:nvPr/>
        </p:nvSpPr>
        <p:spPr bwMode="auto">
          <a:xfrm>
            <a:off x="0" y="3573463"/>
            <a:ext cx="395288" cy="1150937"/>
          </a:xfrm>
          <a:prstGeom prst="rightArrow">
            <a:avLst>
              <a:gd name="adj1" fmla="val 50065"/>
              <a:gd name="adj2" fmla="val 5261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203" name="AutoShape 27">
            <a:extLst>
              <a:ext uri="{FF2B5EF4-FFF2-40B4-BE49-F238E27FC236}">
                <a16:creationId xmlns:a16="http://schemas.microsoft.com/office/drawing/2014/main" id="{CAA2AD26-B09B-4FEC-8A8D-65C92542262E}"/>
              </a:ext>
            </a:extLst>
          </p:cNvPr>
          <p:cNvSpPr>
            <a:spLocks noChangeArrowheads="1"/>
          </p:cNvSpPr>
          <p:nvPr/>
        </p:nvSpPr>
        <p:spPr bwMode="auto">
          <a:xfrm>
            <a:off x="8748713" y="3429000"/>
            <a:ext cx="395287" cy="1150938"/>
          </a:xfrm>
          <a:prstGeom prst="rightArrow">
            <a:avLst>
              <a:gd name="adj1" fmla="val 50065"/>
              <a:gd name="adj2" fmla="val 5261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MX"/>
          </a:p>
        </p:txBody>
      </p:sp>
      <p:sp>
        <p:nvSpPr>
          <p:cNvPr id="178204" name="Text Box 28">
            <a:extLst>
              <a:ext uri="{FF2B5EF4-FFF2-40B4-BE49-F238E27FC236}">
                <a16:creationId xmlns:a16="http://schemas.microsoft.com/office/drawing/2014/main" id="{2753B56A-56B0-4B0B-A30D-5E18C0BA037B}"/>
              </a:ext>
            </a:extLst>
          </p:cNvPr>
          <p:cNvSpPr txBox="1">
            <a:spLocks noChangeArrowheads="1"/>
          </p:cNvSpPr>
          <p:nvPr/>
        </p:nvSpPr>
        <p:spPr bwMode="auto">
          <a:xfrm>
            <a:off x="6227763" y="2205038"/>
            <a:ext cx="2016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MX" sz="1600" b="1">
                <a:latin typeface="Verdana" panose="020B0604030504040204" pitchFamily="34" charset="0"/>
              </a:rPr>
              <a:t>SUBSISTEMAS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78197"/>
                                        </p:tgtEl>
                                        <p:attrNameLst>
                                          <p:attrName>style.visibility</p:attrName>
                                        </p:attrNameLst>
                                      </p:cBhvr>
                                      <p:to>
                                        <p:strVal val="visible"/>
                                      </p:to>
                                    </p:set>
                                    <p:anim to="" calcmode="lin" valueType="num">
                                      <p:cBhvr>
                                        <p:cTn id="7" dur="1" fill="hold"/>
                                        <p:tgtEl>
                                          <p:spTgt spid="178197"/>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178179"/>
                                        </p:tgtEl>
                                        <p:attrNameLst>
                                          <p:attrName>style.visibility</p:attrName>
                                        </p:attrNameLst>
                                      </p:cBhvr>
                                      <p:to>
                                        <p:strVal val="visible"/>
                                      </p:to>
                                    </p:set>
                                    <p:anim to="" calcmode="lin" valueType="num">
                                      <p:cBhvr>
                                        <p:cTn id="12" dur="1" fill="hold"/>
                                        <p:tgtEl>
                                          <p:spTgt spid="178179"/>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78198"/>
                                        </p:tgtEl>
                                        <p:attrNameLst>
                                          <p:attrName>style.visibility</p:attrName>
                                        </p:attrNameLst>
                                      </p:cBhvr>
                                      <p:to>
                                        <p:strVal val="visible"/>
                                      </p:to>
                                    </p:set>
                                    <p:anim to="" calcmode="lin" valueType="num">
                                      <p:cBhvr>
                                        <p:cTn id="17" dur="1" fill="hold"/>
                                        <p:tgtEl>
                                          <p:spTgt spid="178198"/>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nodeType="clickEffect">
                                  <p:stCondLst>
                                    <p:cond delay="0"/>
                                  </p:stCondLst>
                                  <p:childTnLst>
                                    <p:set>
                                      <p:cBhvr>
                                        <p:cTn id="21" dur="1" fill="hold">
                                          <p:stCondLst>
                                            <p:cond delay="0"/>
                                          </p:stCondLst>
                                        </p:cTn>
                                        <p:tgtEl>
                                          <p:spTgt spid="178202"/>
                                        </p:tgtEl>
                                        <p:attrNameLst>
                                          <p:attrName>style.visibility</p:attrName>
                                        </p:attrNameLst>
                                      </p:cBhvr>
                                      <p:to>
                                        <p:strVal val="visible"/>
                                      </p:to>
                                    </p:set>
                                    <p:anim to="" calcmode="lin" valueType="num">
                                      <p:cBhvr>
                                        <p:cTn id="22" dur="1" fill="hold"/>
                                        <p:tgtEl>
                                          <p:spTgt spid="178202"/>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nodeType="clickEffect">
                                  <p:stCondLst>
                                    <p:cond delay="0"/>
                                  </p:stCondLst>
                                  <p:childTnLst>
                                    <p:set>
                                      <p:cBhvr>
                                        <p:cTn id="26" dur="1" fill="hold">
                                          <p:stCondLst>
                                            <p:cond delay="0"/>
                                          </p:stCondLst>
                                        </p:cTn>
                                        <p:tgtEl>
                                          <p:spTgt spid="178180"/>
                                        </p:tgtEl>
                                        <p:attrNameLst>
                                          <p:attrName>style.visibility</p:attrName>
                                        </p:attrNameLst>
                                      </p:cBhvr>
                                      <p:to>
                                        <p:strVal val="visible"/>
                                      </p:to>
                                    </p:set>
                                    <p:anim to="" calcmode="lin" valueType="num">
                                      <p:cBhvr>
                                        <p:cTn id="27" dur="1" fill="hold"/>
                                        <p:tgtEl>
                                          <p:spTgt spid="178180"/>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78204"/>
                                        </p:tgtEl>
                                        <p:attrNameLst>
                                          <p:attrName>style.visibility</p:attrName>
                                        </p:attrNameLst>
                                      </p:cBhvr>
                                      <p:to>
                                        <p:strVal val="visible"/>
                                      </p:to>
                                    </p:set>
                                    <p:anim to="" calcmode="lin" valueType="num">
                                      <p:cBhvr>
                                        <p:cTn id="32" dur="1" fill="hold"/>
                                        <p:tgtEl>
                                          <p:spTgt spid="178204"/>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nodeType="clickEffect">
                                  <p:stCondLst>
                                    <p:cond delay="0"/>
                                  </p:stCondLst>
                                  <p:childTnLst>
                                    <p:set>
                                      <p:cBhvr>
                                        <p:cTn id="36" dur="1" fill="hold">
                                          <p:stCondLst>
                                            <p:cond delay="0"/>
                                          </p:stCondLst>
                                        </p:cTn>
                                        <p:tgtEl>
                                          <p:spTgt spid="178181"/>
                                        </p:tgtEl>
                                        <p:attrNameLst>
                                          <p:attrName>style.visibility</p:attrName>
                                        </p:attrNameLst>
                                      </p:cBhvr>
                                      <p:to>
                                        <p:strVal val="visible"/>
                                      </p:to>
                                    </p:set>
                                    <p:anim to="" calcmode="lin" valueType="num">
                                      <p:cBhvr>
                                        <p:cTn id="37" dur="1" fill="hold"/>
                                        <p:tgtEl>
                                          <p:spTgt spid="178181"/>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0"/>
                                          </p:stCondLst>
                                        </p:cTn>
                                        <p:tgtEl>
                                          <p:spTgt spid="178182"/>
                                        </p:tgtEl>
                                        <p:attrNameLst>
                                          <p:attrName>style.visibility</p:attrName>
                                        </p:attrNameLst>
                                      </p:cBhvr>
                                      <p:to>
                                        <p:strVal val="visible"/>
                                      </p:to>
                                    </p:set>
                                    <p:anim to="" calcmode="lin" valueType="num">
                                      <p:cBhvr>
                                        <p:cTn id="42" dur="1" fill="hold"/>
                                        <p:tgtEl>
                                          <p:spTgt spid="178182"/>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nodeType="clickEffect">
                                  <p:stCondLst>
                                    <p:cond delay="0"/>
                                  </p:stCondLst>
                                  <p:childTnLst>
                                    <p:set>
                                      <p:cBhvr>
                                        <p:cTn id="46" dur="1" fill="hold">
                                          <p:stCondLst>
                                            <p:cond delay="0"/>
                                          </p:stCondLst>
                                        </p:cTn>
                                        <p:tgtEl>
                                          <p:spTgt spid="178183"/>
                                        </p:tgtEl>
                                        <p:attrNameLst>
                                          <p:attrName>style.visibility</p:attrName>
                                        </p:attrNameLst>
                                      </p:cBhvr>
                                      <p:to>
                                        <p:strVal val="visible"/>
                                      </p:to>
                                    </p:set>
                                    <p:anim to="" calcmode="lin" valueType="num">
                                      <p:cBhvr>
                                        <p:cTn id="47" dur="1" fill="hold"/>
                                        <p:tgtEl>
                                          <p:spTgt spid="178183"/>
                                        </p:tgtEl>
                                        <p:attrNameLst>
                                          <p:attrName/>
                                        </p:attrNameLst>
                                      </p:cBhvr>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178199"/>
                                        </p:tgtEl>
                                        <p:attrNameLst>
                                          <p:attrName>style.visibility</p:attrName>
                                        </p:attrNameLst>
                                      </p:cBhvr>
                                      <p:to>
                                        <p:strVal val="visible"/>
                                      </p:to>
                                    </p:set>
                                    <p:anim to="" calcmode="lin" valueType="num">
                                      <p:cBhvr>
                                        <p:cTn id="52" dur="1" fill="hold"/>
                                        <p:tgtEl>
                                          <p:spTgt spid="178199"/>
                                        </p:tgtEl>
                                        <p:attrNameLst>
                                          <p:attrName/>
                                        </p:attrNameLst>
                                      </p:cBhvr>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4" presetClass="entr" presetSubtype="0" fill="hold" nodeType="clickEffect">
                                  <p:stCondLst>
                                    <p:cond delay="0"/>
                                  </p:stCondLst>
                                  <p:childTnLst>
                                    <p:set>
                                      <p:cBhvr>
                                        <p:cTn id="56" dur="1" fill="hold">
                                          <p:stCondLst>
                                            <p:cond delay="0"/>
                                          </p:stCondLst>
                                        </p:cTn>
                                        <p:tgtEl>
                                          <p:spTgt spid="178200"/>
                                        </p:tgtEl>
                                        <p:attrNameLst>
                                          <p:attrName>style.visibility</p:attrName>
                                        </p:attrNameLst>
                                      </p:cBhvr>
                                      <p:to>
                                        <p:strVal val="visible"/>
                                      </p:to>
                                    </p:set>
                                    <p:anim to="" calcmode="lin" valueType="num">
                                      <p:cBhvr>
                                        <p:cTn id="57" dur="1" fill="hold"/>
                                        <p:tgtEl>
                                          <p:spTgt spid="178200"/>
                                        </p:tgtEl>
                                        <p:attrNameLst>
                                          <p:attrName/>
                                        </p:attrNameLst>
                                      </p:cBhvr>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178186"/>
                                        </p:tgtEl>
                                        <p:attrNameLst>
                                          <p:attrName>style.visibility</p:attrName>
                                        </p:attrNameLst>
                                      </p:cBhvr>
                                      <p:to>
                                        <p:strVal val="visible"/>
                                      </p:to>
                                    </p:set>
                                    <p:anim to="" calcmode="lin" valueType="num">
                                      <p:cBhvr>
                                        <p:cTn id="62" dur="1" fill="hold"/>
                                        <p:tgtEl>
                                          <p:spTgt spid="178186"/>
                                        </p:tgtEl>
                                        <p:attrNameLst>
                                          <p:attrName/>
                                        </p:attrNameLst>
                                      </p:cBhvr>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4" presetClass="entr" presetSubtype="0" fill="hold" nodeType="clickEffect">
                                  <p:stCondLst>
                                    <p:cond delay="0"/>
                                  </p:stCondLst>
                                  <p:childTnLst>
                                    <p:set>
                                      <p:cBhvr>
                                        <p:cTn id="66" dur="1" fill="hold">
                                          <p:stCondLst>
                                            <p:cond delay="0"/>
                                          </p:stCondLst>
                                        </p:cTn>
                                        <p:tgtEl>
                                          <p:spTgt spid="178192"/>
                                        </p:tgtEl>
                                        <p:attrNameLst>
                                          <p:attrName>style.visibility</p:attrName>
                                        </p:attrNameLst>
                                      </p:cBhvr>
                                      <p:to>
                                        <p:strVal val="visible"/>
                                      </p:to>
                                    </p:set>
                                    <p:anim to="" calcmode="lin" valueType="num">
                                      <p:cBhvr>
                                        <p:cTn id="67" dur="1" fill="hold"/>
                                        <p:tgtEl>
                                          <p:spTgt spid="178192"/>
                                        </p:tgtEl>
                                        <p:attrNameLst>
                                          <p:attrName/>
                                        </p:attrNameLst>
                                      </p:cBhvr>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4" presetClass="entr" presetSubtype="0" fill="hold" grpId="0" nodeType="clickEffect">
                                  <p:stCondLst>
                                    <p:cond delay="0"/>
                                  </p:stCondLst>
                                  <p:childTnLst>
                                    <p:set>
                                      <p:cBhvr>
                                        <p:cTn id="71" dur="1" fill="hold">
                                          <p:stCondLst>
                                            <p:cond delay="0"/>
                                          </p:stCondLst>
                                        </p:cTn>
                                        <p:tgtEl>
                                          <p:spTgt spid="178187"/>
                                        </p:tgtEl>
                                        <p:attrNameLst>
                                          <p:attrName>style.visibility</p:attrName>
                                        </p:attrNameLst>
                                      </p:cBhvr>
                                      <p:to>
                                        <p:strVal val="visible"/>
                                      </p:to>
                                    </p:set>
                                    <p:anim to="" calcmode="lin" valueType="num">
                                      <p:cBhvr>
                                        <p:cTn id="72" dur="1" fill="hold"/>
                                        <p:tgtEl>
                                          <p:spTgt spid="178187"/>
                                        </p:tgtEl>
                                        <p:attrNameLst>
                                          <p:attrName/>
                                        </p:attrNameLst>
                                      </p:cBhvr>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12" fill="hold" nodeType="clickEffect">
                                  <p:stCondLst>
                                    <p:cond delay="0"/>
                                  </p:stCondLst>
                                  <p:childTnLst>
                                    <p:set>
                                      <p:cBhvr>
                                        <p:cTn id="76" dur="1" fill="hold">
                                          <p:stCondLst>
                                            <p:cond delay="0"/>
                                          </p:stCondLst>
                                        </p:cTn>
                                        <p:tgtEl>
                                          <p:spTgt spid="178195"/>
                                        </p:tgtEl>
                                        <p:attrNameLst>
                                          <p:attrName>style.visibility</p:attrName>
                                        </p:attrNameLst>
                                      </p:cBhvr>
                                      <p:to>
                                        <p:strVal val="visible"/>
                                      </p:to>
                                    </p:set>
                                    <p:animEffect transition="in" filter="strips(downLeft)">
                                      <p:cBhvr>
                                        <p:cTn id="77" dur="500"/>
                                        <p:tgtEl>
                                          <p:spTgt spid="17819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4" presetClass="entr" presetSubtype="0" fill="hold" grpId="0" nodeType="clickEffect">
                                  <p:stCondLst>
                                    <p:cond delay="0"/>
                                  </p:stCondLst>
                                  <p:childTnLst>
                                    <p:set>
                                      <p:cBhvr>
                                        <p:cTn id="81" dur="1" fill="hold">
                                          <p:stCondLst>
                                            <p:cond delay="0"/>
                                          </p:stCondLst>
                                        </p:cTn>
                                        <p:tgtEl>
                                          <p:spTgt spid="178188"/>
                                        </p:tgtEl>
                                        <p:attrNameLst>
                                          <p:attrName>style.visibility</p:attrName>
                                        </p:attrNameLst>
                                      </p:cBhvr>
                                      <p:to>
                                        <p:strVal val="visible"/>
                                      </p:to>
                                    </p:set>
                                    <p:anim to="" calcmode="lin" valueType="num">
                                      <p:cBhvr>
                                        <p:cTn id="82" dur="1" fill="hold"/>
                                        <p:tgtEl>
                                          <p:spTgt spid="178188"/>
                                        </p:tgtEl>
                                        <p:attrNameLst>
                                          <p:attrName/>
                                        </p:attrNameLst>
                                      </p:cBhvr>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4" presetClass="entr" presetSubtype="0" fill="hold" nodeType="clickEffect">
                                  <p:stCondLst>
                                    <p:cond delay="0"/>
                                  </p:stCondLst>
                                  <p:childTnLst>
                                    <p:set>
                                      <p:cBhvr>
                                        <p:cTn id="86" dur="1" fill="hold">
                                          <p:stCondLst>
                                            <p:cond delay="0"/>
                                          </p:stCondLst>
                                        </p:cTn>
                                        <p:tgtEl>
                                          <p:spTgt spid="178191"/>
                                        </p:tgtEl>
                                        <p:attrNameLst>
                                          <p:attrName>style.visibility</p:attrName>
                                        </p:attrNameLst>
                                      </p:cBhvr>
                                      <p:to>
                                        <p:strVal val="visible"/>
                                      </p:to>
                                    </p:set>
                                    <p:anim to="" calcmode="lin" valueType="num">
                                      <p:cBhvr>
                                        <p:cTn id="87" dur="1" fill="hold"/>
                                        <p:tgtEl>
                                          <p:spTgt spid="178191"/>
                                        </p:tgtEl>
                                        <p:attrNameLst>
                                          <p:attrName/>
                                        </p:attrNameLst>
                                      </p:cBhvr>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24" presetClass="entr" presetSubtype="0" fill="hold" grpId="0" nodeType="clickEffect">
                                  <p:stCondLst>
                                    <p:cond delay="0"/>
                                  </p:stCondLst>
                                  <p:childTnLst>
                                    <p:set>
                                      <p:cBhvr>
                                        <p:cTn id="91" dur="1" fill="hold">
                                          <p:stCondLst>
                                            <p:cond delay="0"/>
                                          </p:stCondLst>
                                        </p:cTn>
                                        <p:tgtEl>
                                          <p:spTgt spid="178196"/>
                                        </p:tgtEl>
                                        <p:attrNameLst>
                                          <p:attrName>style.visibility</p:attrName>
                                        </p:attrNameLst>
                                      </p:cBhvr>
                                      <p:to>
                                        <p:strVal val="visible"/>
                                      </p:to>
                                    </p:set>
                                    <p:anim to="" calcmode="lin" valueType="num">
                                      <p:cBhvr>
                                        <p:cTn id="92" dur="1" fill="hold"/>
                                        <p:tgtEl>
                                          <p:spTgt spid="178196"/>
                                        </p:tgtEl>
                                        <p:attrNameLst>
                                          <p:attrName/>
                                        </p:attrNameLst>
                                      </p:cBhvr>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4" presetClass="entr" presetSubtype="0" fill="hold" grpId="0" nodeType="clickEffect">
                                  <p:stCondLst>
                                    <p:cond delay="0"/>
                                  </p:stCondLst>
                                  <p:childTnLst>
                                    <p:set>
                                      <p:cBhvr>
                                        <p:cTn id="96" dur="1" fill="hold">
                                          <p:stCondLst>
                                            <p:cond delay="0"/>
                                          </p:stCondLst>
                                        </p:cTn>
                                        <p:tgtEl>
                                          <p:spTgt spid="178189"/>
                                        </p:tgtEl>
                                        <p:attrNameLst>
                                          <p:attrName>style.visibility</p:attrName>
                                        </p:attrNameLst>
                                      </p:cBhvr>
                                      <p:to>
                                        <p:strVal val="visible"/>
                                      </p:to>
                                    </p:set>
                                    <p:anim to="" calcmode="lin" valueType="num">
                                      <p:cBhvr>
                                        <p:cTn id="97" dur="1" fill="hold"/>
                                        <p:tgtEl>
                                          <p:spTgt spid="178189"/>
                                        </p:tgtEl>
                                        <p:attrNameLst>
                                          <p:attrName/>
                                        </p:attrNameLst>
                                      </p:cBhvr>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4" presetClass="entr" presetSubtype="0" fill="hold" nodeType="clickEffect">
                                  <p:stCondLst>
                                    <p:cond delay="0"/>
                                  </p:stCondLst>
                                  <p:childTnLst>
                                    <p:set>
                                      <p:cBhvr>
                                        <p:cTn id="101" dur="1" fill="hold">
                                          <p:stCondLst>
                                            <p:cond delay="0"/>
                                          </p:stCondLst>
                                        </p:cTn>
                                        <p:tgtEl>
                                          <p:spTgt spid="178194"/>
                                        </p:tgtEl>
                                        <p:attrNameLst>
                                          <p:attrName>style.visibility</p:attrName>
                                        </p:attrNameLst>
                                      </p:cBhvr>
                                      <p:to>
                                        <p:strVal val="visible"/>
                                      </p:to>
                                    </p:set>
                                    <p:anim to="" calcmode="lin" valueType="num">
                                      <p:cBhvr>
                                        <p:cTn id="102" dur="1" fill="hold"/>
                                        <p:tgtEl>
                                          <p:spTgt spid="178194"/>
                                        </p:tgtEl>
                                        <p:attrNameLst>
                                          <p:attrName/>
                                        </p:attrNameLst>
                                      </p:cBhvr>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4" presetClass="entr" presetSubtype="0" fill="hold" nodeType="clickEffect">
                                  <p:stCondLst>
                                    <p:cond delay="0"/>
                                  </p:stCondLst>
                                  <p:childTnLst>
                                    <p:set>
                                      <p:cBhvr>
                                        <p:cTn id="106" dur="1" fill="hold">
                                          <p:stCondLst>
                                            <p:cond delay="0"/>
                                          </p:stCondLst>
                                        </p:cTn>
                                        <p:tgtEl>
                                          <p:spTgt spid="178193"/>
                                        </p:tgtEl>
                                        <p:attrNameLst>
                                          <p:attrName>style.visibility</p:attrName>
                                        </p:attrNameLst>
                                      </p:cBhvr>
                                      <p:to>
                                        <p:strVal val="visible"/>
                                      </p:to>
                                    </p:set>
                                    <p:anim to="" calcmode="lin" valueType="num">
                                      <p:cBhvr>
                                        <p:cTn id="107" dur="1" fill="hold"/>
                                        <p:tgtEl>
                                          <p:spTgt spid="178193"/>
                                        </p:tgtEl>
                                        <p:attrNameLst>
                                          <p:attrName/>
                                        </p:attrNameLst>
                                      </p:cBhvr>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4" presetClass="entr" presetSubtype="0" fill="hold" nodeType="clickEffect">
                                  <p:stCondLst>
                                    <p:cond delay="0"/>
                                  </p:stCondLst>
                                  <p:childTnLst>
                                    <p:set>
                                      <p:cBhvr>
                                        <p:cTn id="111" dur="1" fill="hold">
                                          <p:stCondLst>
                                            <p:cond delay="0"/>
                                          </p:stCondLst>
                                        </p:cTn>
                                        <p:tgtEl>
                                          <p:spTgt spid="178185"/>
                                        </p:tgtEl>
                                        <p:attrNameLst>
                                          <p:attrName>style.visibility</p:attrName>
                                        </p:attrNameLst>
                                      </p:cBhvr>
                                      <p:to>
                                        <p:strVal val="visible"/>
                                      </p:to>
                                    </p:set>
                                    <p:anim to="" calcmode="lin" valueType="num">
                                      <p:cBhvr>
                                        <p:cTn id="112" dur="1" fill="hold"/>
                                        <p:tgtEl>
                                          <p:spTgt spid="178185"/>
                                        </p:tgtEl>
                                        <p:attrNameLst>
                                          <p:attrName/>
                                        </p:attrNameLst>
                                      </p:cBhvr>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4" presetClass="entr" presetSubtype="0" fill="hold" nodeType="clickEffect">
                                  <p:stCondLst>
                                    <p:cond delay="0"/>
                                  </p:stCondLst>
                                  <p:childTnLst>
                                    <p:set>
                                      <p:cBhvr>
                                        <p:cTn id="116" dur="1" fill="hold">
                                          <p:stCondLst>
                                            <p:cond delay="0"/>
                                          </p:stCondLst>
                                        </p:cTn>
                                        <p:tgtEl>
                                          <p:spTgt spid="178190"/>
                                        </p:tgtEl>
                                        <p:attrNameLst>
                                          <p:attrName>style.visibility</p:attrName>
                                        </p:attrNameLst>
                                      </p:cBhvr>
                                      <p:to>
                                        <p:strVal val="visible"/>
                                      </p:to>
                                    </p:set>
                                    <p:anim to="" calcmode="lin" valueType="num">
                                      <p:cBhvr>
                                        <p:cTn id="117" dur="1" fill="hold"/>
                                        <p:tgtEl>
                                          <p:spTgt spid="178190"/>
                                        </p:tgtEl>
                                        <p:attrNameLst>
                                          <p:attrName/>
                                        </p:attrNameLst>
                                      </p:cBhvr>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4" presetClass="entr" presetSubtype="0" fill="hold" nodeType="clickEffect">
                                  <p:stCondLst>
                                    <p:cond delay="0"/>
                                  </p:stCondLst>
                                  <p:childTnLst>
                                    <p:set>
                                      <p:cBhvr>
                                        <p:cTn id="121" dur="1" fill="hold">
                                          <p:stCondLst>
                                            <p:cond delay="0"/>
                                          </p:stCondLst>
                                        </p:cTn>
                                        <p:tgtEl>
                                          <p:spTgt spid="178201"/>
                                        </p:tgtEl>
                                        <p:attrNameLst>
                                          <p:attrName>style.visibility</p:attrName>
                                        </p:attrNameLst>
                                      </p:cBhvr>
                                      <p:to>
                                        <p:strVal val="visible"/>
                                      </p:to>
                                    </p:set>
                                    <p:anim to="" calcmode="lin" valueType="num">
                                      <p:cBhvr>
                                        <p:cTn id="122" dur="1" fill="hold"/>
                                        <p:tgtEl>
                                          <p:spTgt spid="178201"/>
                                        </p:tgtEl>
                                        <p:attrNameLst>
                                          <p:attrName/>
                                        </p:attrNameLst>
                                      </p:cBhvr>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4" presetClass="entr" presetSubtype="0" fill="hold" nodeType="clickEffect">
                                  <p:stCondLst>
                                    <p:cond delay="0"/>
                                  </p:stCondLst>
                                  <p:childTnLst>
                                    <p:set>
                                      <p:cBhvr>
                                        <p:cTn id="126" dur="1" fill="hold">
                                          <p:stCondLst>
                                            <p:cond delay="0"/>
                                          </p:stCondLst>
                                        </p:cTn>
                                        <p:tgtEl>
                                          <p:spTgt spid="178203"/>
                                        </p:tgtEl>
                                        <p:attrNameLst>
                                          <p:attrName>style.visibility</p:attrName>
                                        </p:attrNameLst>
                                      </p:cBhvr>
                                      <p:to>
                                        <p:strVal val="visible"/>
                                      </p:to>
                                    </p:set>
                                    <p:anim to="" calcmode="lin" valueType="num">
                                      <p:cBhvr>
                                        <p:cTn id="127" dur="1" fill="hold"/>
                                        <p:tgtEl>
                                          <p:spTgt spid="17820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6" grpId="0" animBg="1"/>
      <p:bldP spid="178187" grpId="0" animBg="1"/>
      <p:bldP spid="178188" grpId="0" animBg="1"/>
      <p:bldP spid="178189" grpId="0" animBg="1"/>
      <p:bldP spid="178196" grpId="0"/>
      <p:bldP spid="178197" grpId="0"/>
      <p:bldP spid="178198" grpId="0"/>
      <p:bldP spid="178199" grpId="0"/>
      <p:bldP spid="17820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9EA2B93A-DAA6-4DDD-8DBE-7F6B367E5F87}"/>
              </a:ext>
            </a:extLst>
          </p:cNvPr>
          <p:cNvSpPr>
            <a:spLocks noGrp="1" noChangeArrowheads="1"/>
          </p:cNvSpPr>
          <p:nvPr>
            <p:ph type="title"/>
          </p:nvPr>
        </p:nvSpPr>
        <p:spPr/>
        <p:txBody>
          <a:bodyPr>
            <a:normAutofit/>
          </a:bodyPr>
          <a:lstStyle/>
          <a:p>
            <a:r>
              <a:rPr lang="es-MX" altLang="es-MX" sz="2000" b="1" dirty="0">
                <a:solidFill>
                  <a:schemeClr val="tx1"/>
                </a:solidFill>
                <a:latin typeface="Tahoma" panose="020B0604030504040204" pitchFamily="34" charset="0"/>
              </a:rPr>
              <a:t> BASES CONCEPTUALES DE LOS SISTEMAS DE INFORMACION</a:t>
            </a:r>
            <a:endParaRPr lang="es-ES_tradnl" altLang="es-MX" sz="2000" b="1" dirty="0">
              <a:solidFill>
                <a:srgbClr val="CC0000"/>
              </a:solidFill>
              <a:latin typeface="Tahoma" panose="020B0604030504040204" pitchFamily="34" charset="0"/>
            </a:endParaRPr>
          </a:p>
        </p:txBody>
      </p:sp>
      <p:sp>
        <p:nvSpPr>
          <p:cNvPr id="5" name="Marcador de número de diapositiva 5">
            <a:extLst>
              <a:ext uri="{FF2B5EF4-FFF2-40B4-BE49-F238E27FC236}">
                <a16:creationId xmlns:a16="http://schemas.microsoft.com/office/drawing/2014/main" id="{3CFA1CF3-E3DA-4146-9EA3-ED6D5DF38314}"/>
              </a:ext>
            </a:extLst>
          </p:cNvPr>
          <p:cNvSpPr>
            <a:spLocks noGrp="1"/>
          </p:cNvSpPr>
          <p:nvPr>
            <p:ph type="sldNum" sz="quarter" idx="12"/>
          </p:nvPr>
        </p:nvSpPr>
        <p:spPr/>
        <p:txBody>
          <a:bodyPr/>
          <a:lstStyle/>
          <a:p>
            <a:fld id="{03A36ED0-8AF7-43DA-BAA8-93E7B32398C3}" type="slidenum">
              <a:rPr lang="es-ES" altLang="es-MX"/>
              <a:pPr/>
              <a:t>30</a:t>
            </a:fld>
            <a:endParaRPr lang="es-ES" altLang="es-MX"/>
          </a:p>
        </p:txBody>
      </p:sp>
      <p:sp>
        <p:nvSpPr>
          <p:cNvPr id="180227" name="Rectangle 3">
            <a:extLst>
              <a:ext uri="{FF2B5EF4-FFF2-40B4-BE49-F238E27FC236}">
                <a16:creationId xmlns:a16="http://schemas.microsoft.com/office/drawing/2014/main" id="{5BDF22E2-1ACB-452B-AA1E-87A5B8F73AAF}"/>
              </a:ext>
            </a:extLst>
          </p:cNvPr>
          <p:cNvSpPr>
            <a:spLocks noChangeArrowheads="1"/>
          </p:cNvSpPr>
          <p:nvPr/>
        </p:nvSpPr>
        <p:spPr bwMode="auto">
          <a:xfrm>
            <a:off x="737419" y="1209368"/>
            <a:ext cx="7935094" cy="5488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39750" indent="-539750">
              <a:spcBef>
                <a:spcPct val="20000"/>
              </a:spcBef>
              <a:buClr>
                <a:schemeClr val="accent2"/>
              </a:buClr>
              <a:buFont typeface="Monotype Sorts" pitchFamily="2" charset="2"/>
              <a:buChar char="n"/>
              <a:defRPr kumimoji="1" sz="3200">
                <a:solidFill>
                  <a:schemeClr val="tx1"/>
                </a:solidFill>
                <a:latin typeface="Tahoma" panose="020B0604030504040204" pitchFamily="34" charset="0"/>
              </a:defRPr>
            </a:lvl1pPr>
            <a:lvl2pPr marL="804863" indent="-85725">
              <a:spcBef>
                <a:spcPct val="20000"/>
              </a:spcBef>
              <a:buClr>
                <a:schemeClr val="accent2"/>
              </a:buClr>
              <a:buFont typeface="Monotype Sorts" pitchFamily="2" charset="2"/>
              <a:buChar char="n"/>
              <a:defRPr kumimoji="1" sz="2800">
                <a:solidFill>
                  <a:schemeClr val="tx1"/>
                </a:solidFill>
                <a:latin typeface="Tahoma" panose="020B0604030504040204" pitchFamily="34" charset="0"/>
              </a:defRPr>
            </a:lvl2pPr>
            <a:lvl3pPr marL="3148013" indent="-457200">
              <a:spcBef>
                <a:spcPct val="20000"/>
              </a:spcBef>
              <a:buClr>
                <a:schemeClr val="accent2"/>
              </a:buClr>
              <a:buFont typeface="Symbol" panose="05050102010706020507" pitchFamily="18" charset="2"/>
              <a:buChar char="-"/>
              <a:defRPr kumimoji="1" sz="2400">
                <a:solidFill>
                  <a:schemeClr val="tx1"/>
                </a:solidFill>
                <a:latin typeface="Tahoma" panose="020B0604030504040204" pitchFamily="34" charset="0"/>
              </a:defRPr>
            </a:lvl3pPr>
            <a:lvl4pPr marL="3708400" indent="-381000">
              <a:spcBef>
                <a:spcPct val="20000"/>
              </a:spcBef>
              <a:buClr>
                <a:schemeClr val="accent2"/>
              </a:buClr>
              <a:buChar char="•"/>
              <a:defRPr kumimoji="1" sz="2000">
                <a:solidFill>
                  <a:schemeClr val="tx1"/>
                </a:solidFill>
                <a:latin typeface="Tahoma" panose="020B0604030504040204" pitchFamily="34" charset="0"/>
              </a:defRPr>
            </a:lvl4pPr>
            <a:lvl5pPr marL="4268788" indent="-381000">
              <a:spcBef>
                <a:spcPct val="20000"/>
              </a:spcBef>
              <a:buClr>
                <a:schemeClr val="accent2"/>
              </a:buClr>
              <a:buChar char="–"/>
              <a:defRPr kumimoji="1" sz="2000">
                <a:solidFill>
                  <a:schemeClr val="tx1"/>
                </a:solidFill>
                <a:latin typeface="Tahoma" panose="020B0604030504040204" pitchFamily="34" charset="0"/>
              </a:defRPr>
            </a:lvl5pPr>
            <a:lvl6pPr marL="47259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6pPr>
            <a:lvl7pPr marL="51831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7pPr>
            <a:lvl8pPr marL="56403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8pPr>
            <a:lvl9pPr marL="60975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lgn="just">
              <a:buFont typeface="Monotype Sorts" pitchFamily="2" charset="2"/>
              <a:buNone/>
            </a:pPr>
            <a:r>
              <a:rPr lang="es-MX" altLang="es-MX" sz="1800" b="1" dirty="0"/>
              <a:t>Tipos de sistemas</a:t>
            </a:r>
          </a:p>
          <a:p>
            <a:pPr algn="just"/>
            <a:r>
              <a:rPr lang="es-MX" altLang="es-MX" sz="1800" b="1" dirty="0"/>
              <a:t>Determinísticos y Probabilísticos</a:t>
            </a:r>
          </a:p>
          <a:p>
            <a:pPr algn="just"/>
            <a:r>
              <a:rPr lang="es-MX" altLang="es-MX" sz="1800" b="1" dirty="0"/>
              <a:t>Sistemas Abiertos y Cerrados</a:t>
            </a:r>
          </a:p>
          <a:p>
            <a:pPr algn="just"/>
            <a:r>
              <a:rPr lang="es-MX" altLang="es-MX" sz="1800" b="1" dirty="0"/>
              <a:t>Sistemas Hombre-Máquina</a:t>
            </a:r>
          </a:p>
          <a:p>
            <a:pPr algn="just"/>
            <a:endParaRPr lang="es-MX" altLang="es-MX" sz="1800" b="1" dirty="0"/>
          </a:p>
          <a:p>
            <a:pPr algn="just">
              <a:buFont typeface="Monotype Sorts" pitchFamily="2" charset="2"/>
              <a:buNone/>
            </a:pPr>
            <a:r>
              <a:rPr lang="es-MX" altLang="es-MX" sz="1800" b="1" dirty="0"/>
              <a:t>	Los sistemas de información son generalmente sistemas hombre-máquina en el que ambos efectúan ciertas operaciones para la obtención de sus metas. </a:t>
            </a:r>
          </a:p>
          <a:p>
            <a:pPr algn="just">
              <a:buFont typeface="Monotype Sorts" pitchFamily="2" charset="2"/>
              <a:buNone/>
            </a:pPr>
            <a:endParaRPr lang="es-MX" altLang="es-MX" sz="1800" b="1" dirty="0"/>
          </a:p>
          <a:p>
            <a:pPr algn="just">
              <a:buFont typeface="Monotype Sorts" pitchFamily="2" charset="2"/>
              <a:buNone/>
            </a:pPr>
            <a:r>
              <a:rPr lang="es-MX" altLang="es-MX" sz="1800" b="1" dirty="0"/>
              <a:t>	Los elementos de la máquina (hardware y software) son relativamente cerrados y determinísticos, mientras que los elementos humanos son abiertos y probabilísticos. Un apropiado balance en la división de funciones es crítico para el desempeño exitoso de cada componente en la obtención de los objetivos; la división entre las funciones humanas y de la máquina variará de aplicación en aplicación.</a:t>
            </a:r>
            <a:endParaRPr lang="es-ES" altLang="es-MX" sz="18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496DF99D-7EEB-437A-9359-FD429A76FFB3}"/>
              </a:ext>
            </a:extLst>
          </p:cNvPr>
          <p:cNvSpPr>
            <a:spLocks noGrp="1" noChangeArrowheads="1"/>
          </p:cNvSpPr>
          <p:nvPr>
            <p:ph type="title"/>
          </p:nvPr>
        </p:nvSpPr>
        <p:spPr>
          <a:xfrm>
            <a:off x="406400" y="0"/>
            <a:ext cx="8280400" cy="952500"/>
          </a:xfrm>
        </p:spPr>
        <p:txBody>
          <a:bodyPr/>
          <a:lstStyle/>
          <a:p>
            <a:pPr algn="ctr"/>
            <a:br>
              <a:rPr lang="es-MX" altLang="es-MX" sz="2400" b="1">
                <a:solidFill>
                  <a:schemeClr val="tx1"/>
                </a:solidFill>
                <a:latin typeface="Tahoma" panose="020B0604030504040204" pitchFamily="34" charset="0"/>
              </a:rPr>
            </a:br>
            <a:r>
              <a:rPr lang="es-MX" altLang="es-MX" sz="2400" b="1">
                <a:solidFill>
                  <a:srgbClr val="CC0000"/>
                </a:solidFill>
                <a:latin typeface="Tahoma" panose="020B0604030504040204" pitchFamily="34" charset="0"/>
              </a:rPr>
              <a:t> Hacia  el   enfoque de sistemas</a:t>
            </a:r>
            <a:endParaRPr lang="es-ES_tradnl" altLang="es-MX" sz="2400" b="1">
              <a:solidFill>
                <a:srgbClr val="CC0000"/>
              </a:solidFill>
              <a:latin typeface="Tahoma" panose="020B0604030504040204" pitchFamily="34" charset="0"/>
            </a:endParaRPr>
          </a:p>
        </p:txBody>
      </p:sp>
      <p:sp>
        <p:nvSpPr>
          <p:cNvPr id="5" name="Marcador de número de diapositiva 5">
            <a:extLst>
              <a:ext uri="{FF2B5EF4-FFF2-40B4-BE49-F238E27FC236}">
                <a16:creationId xmlns:a16="http://schemas.microsoft.com/office/drawing/2014/main" id="{D05C9444-7DCD-4BF8-9737-1AB3768FCC05}"/>
              </a:ext>
            </a:extLst>
          </p:cNvPr>
          <p:cNvSpPr>
            <a:spLocks noGrp="1"/>
          </p:cNvSpPr>
          <p:nvPr>
            <p:ph type="sldNum" sz="quarter" idx="12"/>
          </p:nvPr>
        </p:nvSpPr>
        <p:spPr/>
        <p:txBody>
          <a:bodyPr/>
          <a:lstStyle/>
          <a:p>
            <a:fld id="{0F356261-8778-45BF-B8CD-6BD16FC3A6B1}" type="slidenum">
              <a:rPr lang="es-ES" altLang="es-MX"/>
              <a:pPr/>
              <a:t>31</a:t>
            </a:fld>
            <a:endParaRPr lang="es-ES" altLang="es-MX"/>
          </a:p>
        </p:txBody>
      </p:sp>
      <p:sp>
        <p:nvSpPr>
          <p:cNvPr id="182275" name="Rectangle 3">
            <a:extLst>
              <a:ext uri="{FF2B5EF4-FFF2-40B4-BE49-F238E27FC236}">
                <a16:creationId xmlns:a16="http://schemas.microsoft.com/office/drawing/2014/main" id="{B6A6C0A2-5F7A-4E1A-B9AE-758C13181676}"/>
              </a:ext>
            </a:extLst>
          </p:cNvPr>
          <p:cNvSpPr>
            <a:spLocks noChangeArrowheads="1"/>
          </p:cNvSpPr>
          <p:nvPr/>
        </p:nvSpPr>
        <p:spPr bwMode="auto">
          <a:xfrm>
            <a:off x="252413" y="928688"/>
            <a:ext cx="8891587" cy="491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39750" indent="-539750">
              <a:spcBef>
                <a:spcPct val="20000"/>
              </a:spcBef>
              <a:buClr>
                <a:schemeClr val="accent2"/>
              </a:buClr>
              <a:buFont typeface="Monotype Sorts" pitchFamily="2" charset="2"/>
              <a:buChar char="n"/>
              <a:defRPr kumimoji="1" sz="3200">
                <a:solidFill>
                  <a:schemeClr val="tx1"/>
                </a:solidFill>
                <a:latin typeface="Tahoma" panose="020B0604030504040204" pitchFamily="34" charset="0"/>
              </a:defRPr>
            </a:lvl1pPr>
            <a:lvl2pPr marL="1079500" indent="-187325">
              <a:spcBef>
                <a:spcPct val="20000"/>
              </a:spcBef>
              <a:buClr>
                <a:schemeClr val="accent2"/>
              </a:buClr>
              <a:buFont typeface="Monotype Sorts" pitchFamily="2" charset="2"/>
              <a:buChar char="n"/>
              <a:defRPr kumimoji="1" sz="2800">
                <a:solidFill>
                  <a:schemeClr val="tx1"/>
                </a:solidFill>
                <a:latin typeface="Tahoma" panose="020B0604030504040204" pitchFamily="34" charset="0"/>
              </a:defRPr>
            </a:lvl2pPr>
            <a:lvl3pPr marL="3148013" indent="-457200">
              <a:spcBef>
                <a:spcPct val="20000"/>
              </a:spcBef>
              <a:buClr>
                <a:schemeClr val="accent2"/>
              </a:buClr>
              <a:buFont typeface="Symbol" panose="05050102010706020507" pitchFamily="18" charset="2"/>
              <a:buChar char="-"/>
              <a:defRPr kumimoji="1" sz="2400">
                <a:solidFill>
                  <a:schemeClr val="tx1"/>
                </a:solidFill>
                <a:latin typeface="Tahoma" panose="020B0604030504040204" pitchFamily="34" charset="0"/>
              </a:defRPr>
            </a:lvl3pPr>
            <a:lvl4pPr marL="3708400" indent="-381000">
              <a:spcBef>
                <a:spcPct val="20000"/>
              </a:spcBef>
              <a:buClr>
                <a:schemeClr val="accent2"/>
              </a:buClr>
              <a:buChar char="•"/>
              <a:defRPr kumimoji="1" sz="2000">
                <a:solidFill>
                  <a:schemeClr val="tx1"/>
                </a:solidFill>
                <a:latin typeface="Tahoma" panose="020B0604030504040204" pitchFamily="34" charset="0"/>
              </a:defRPr>
            </a:lvl4pPr>
            <a:lvl5pPr marL="4268788" indent="-381000">
              <a:spcBef>
                <a:spcPct val="20000"/>
              </a:spcBef>
              <a:buClr>
                <a:schemeClr val="accent2"/>
              </a:buClr>
              <a:buChar char="–"/>
              <a:defRPr kumimoji="1" sz="2000">
                <a:solidFill>
                  <a:schemeClr val="tx1"/>
                </a:solidFill>
                <a:latin typeface="Tahoma" panose="020B0604030504040204" pitchFamily="34" charset="0"/>
              </a:defRPr>
            </a:lvl5pPr>
            <a:lvl6pPr marL="47259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6pPr>
            <a:lvl7pPr marL="51831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7pPr>
            <a:lvl8pPr marL="56403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8pPr>
            <a:lvl9pPr marL="6097588" indent="-381000" fontAlgn="base">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a:buFont typeface="Monotype Sorts" pitchFamily="2" charset="2"/>
              <a:buNone/>
            </a:pPr>
            <a:r>
              <a:rPr lang="es-MX" altLang="es-MX" sz="2000" b="1"/>
              <a:t> Descomposición de sistemas</a:t>
            </a:r>
          </a:p>
          <a:p>
            <a:pPr>
              <a:buFont typeface="Monotype Sorts" pitchFamily="2" charset="2"/>
              <a:buNone/>
            </a:pPr>
            <a:r>
              <a:rPr lang="es-MX" altLang="es-MX" sz="2000" b="1"/>
              <a:t>Los sistemas complejos requieren ser descompuestos en sistemas más sencillos para poder ser entendidos. Este proceso consta de varias etapas.La unión de todos los sistemas constituye el sistema completos.</a:t>
            </a:r>
          </a:p>
          <a:p>
            <a:pPr>
              <a:buFont typeface="Monotype Sorts" pitchFamily="2" charset="2"/>
              <a:buNone/>
            </a:pPr>
            <a:endParaRPr lang="es-MX" altLang="es-MX" sz="2000" b="1"/>
          </a:p>
          <a:p>
            <a:pPr>
              <a:buFont typeface="Monotype Sorts" pitchFamily="2" charset="2"/>
              <a:buNone/>
            </a:pPr>
            <a:r>
              <a:rPr lang="es-MX" altLang="es-MX" sz="2000" b="1"/>
              <a:t>Ejemplo: El sistema de información gerencial de una empresa puede descomponer en los siguientes subsistemas :</a:t>
            </a:r>
          </a:p>
          <a:p>
            <a:pPr lvl="1"/>
            <a:r>
              <a:rPr lang="es-MX" altLang="es-MX" sz="2000" b="1"/>
              <a:t>Planeación</a:t>
            </a:r>
          </a:p>
          <a:p>
            <a:pPr lvl="1"/>
            <a:r>
              <a:rPr lang="es-MX" altLang="es-MX" sz="2000" b="1"/>
              <a:t>Compras</a:t>
            </a:r>
          </a:p>
          <a:p>
            <a:pPr lvl="1"/>
            <a:r>
              <a:rPr lang="es-MX" altLang="es-MX" sz="2000" b="1"/>
              <a:t>Ventas</a:t>
            </a:r>
          </a:p>
          <a:p>
            <a:pPr lvl="1"/>
            <a:r>
              <a:rPr lang="es-MX" altLang="es-MX" sz="2000" b="1"/>
              <a:t>Distribución</a:t>
            </a:r>
          </a:p>
          <a:p>
            <a:pPr lvl="1"/>
            <a:r>
              <a:rPr lang="es-MX" altLang="es-MX" sz="2000" b="1"/>
              <a:t>Producción</a:t>
            </a:r>
          </a:p>
          <a:p>
            <a:pPr lvl="1"/>
            <a:r>
              <a:rPr lang="es-MX" altLang="es-MX" sz="2000" b="1"/>
              <a:t>Personal y nóminas</a:t>
            </a:r>
          </a:p>
          <a:p>
            <a:pPr lvl="1"/>
            <a:r>
              <a:rPr lang="es-MX" altLang="es-MX" sz="2000" b="1"/>
              <a:t>Contabilidad</a:t>
            </a:r>
          </a:p>
          <a:p>
            <a:pPr lvl="1"/>
            <a:r>
              <a:rPr lang="es-MX" altLang="es-MX" sz="2000" b="1"/>
              <a:t>Soporte para toma de decisiones.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o">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o">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o">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TM04033919[[fn=Circuito]]</Template>
  <TotalTime>2683</TotalTime>
  <Words>4343</Words>
  <Application>Microsoft Office PowerPoint</Application>
  <PresentationFormat>Presentación en pantalla (4:3)</PresentationFormat>
  <Paragraphs>375</Paragraphs>
  <Slides>31</Slides>
  <Notes>24</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4</vt:i4>
      </vt:variant>
      <vt:variant>
        <vt:lpstr>Títulos de diapositiva</vt:lpstr>
      </vt:variant>
      <vt:variant>
        <vt:i4>31</vt:i4>
      </vt:variant>
    </vt:vector>
  </HeadingPairs>
  <TitlesOfParts>
    <vt:vector size="46" baseType="lpstr">
      <vt:lpstr>Times New Roman</vt:lpstr>
      <vt:lpstr>Arial Black</vt:lpstr>
      <vt:lpstr>Tahoma</vt:lpstr>
      <vt:lpstr>Monotype Sorts</vt:lpstr>
      <vt:lpstr>Symbol</vt:lpstr>
      <vt:lpstr>Arial</vt:lpstr>
      <vt:lpstr>Impact</vt:lpstr>
      <vt:lpstr>Trebuchet MS</vt:lpstr>
      <vt:lpstr>Lucida Sans Unicode</vt:lpstr>
      <vt:lpstr>Verdana</vt:lpstr>
      <vt:lpstr>Circuito</vt:lpstr>
      <vt:lpstr>Imagen de Microsoft Word</vt:lpstr>
      <vt:lpstr>Microsoft Word Picture</vt:lpstr>
      <vt:lpstr>Documento de Microsoft Word</vt:lpstr>
      <vt:lpstr>Corel PHOTO-PAINT 8.0 Image</vt:lpstr>
      <vt:lpstr>INTRODUCCIÓN A LOS SISTEMAS DE INFORMACIÓN.</vt:lpstr>
      <vt:lpstr> ANÁLISIS DE LOS CONCEPTOS BÁSICOS DE SISTEMAS E INFORMACION</vt:lpstr>
      <vt:lpstr>CONCEPTO DE SISTEMA</vt:lpstr>
      <vt:lpstr>Concepto de sistema </vt:lpstr>
      <vt:lpstr>Información y datos</vt:lpstr>
      <vt:lpstr>Presentación de PowerPoint</vt:lpstr>
      <vt:lpstr>Presentación de PowerPoint</vt:lpstr>
      <vt:lpstr>Dato, Información, Conocimiento</vt:lpstr>
      <vt:lpstr>Presentación de PowerPoint</vt:lpstr>
      <vt:lpstr>Presentación de PowerPoint</vt:lpstr>
      <vt:lpstr>Embudo del conocimiento</vt:lpstr>
      <vt:lpstr>Introducción a la Cibernética  Aplicación a la Organización</vt:lpstr>
      <vt:lpstr>Orígenes de la Cibernética</vt:lpstr>
      <vt:lpstr>Orígenes de la Cibernética</vt:lpstr>
      <vt:lpstr>¿Qué es la Cibernética?</vt:lpstr>
      <vt:lpstr>Sistema de Información (SI)</vt:lpstr>
      <vt:lpstr>Sistema de información</vt:lpstr>
      <vt:lpstr>Sistema de Información Ejemplo.</vt:lpstr>
      <vt:lpstr>Presentación de PowerPoint</vt:lpstr>
      <vt:lpstr>SI y valor de un SI</vt:lpstr>
      <vt:lpstr>Sistema de información automatizado (SIA)</vt:lpstr>
      <vt:lpstr>Organización, SI y SIA (Piattini et al. 96)</vt:lpstr>
      <vt:lpstr>Ejemplos de  sistemas de información</vt:lpstr>
      <vt:lpstr>SI empresarial</vt:lpstr>
      <vt:lpstr>Elementos de un SI</vt:lpstr>
      <vt:lpstr>Estructura de un SI</vt:lpstr>
      <vt:lpstr>Teoría General de Sistemas</vt:lpstr>
      <vt:lpstr>¿QUE ES EL ENFOQUE DE SISTEMAS?</vt:lpstr>
      <vt:lpstr> BASES CONCEPTUALES DE LOS SISTEMAS DE INFORMACION  Conceptos del enfoque de sistemas</vt:lpstr>
      <vt:lpstr> BASES CONCEPTUALES DE LOS SISTEMAS DE INFORMACION</vt:lpstr>
      <vt:lpstr>  Hacia  el   enfoque de sistemas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los SI</dc:title>
  <dc:subject>Fundamentos de Ingeniería del Software</dc:subject>
  <dc:creator>Joaquín Nicolás Ros</dc:creator>
  <cp:lastModifiedBy>Roberto Bernal Guadiana</cp:lastModifiedBy>
  <cp:revision>224</cp:revision>
  <cp:lastPrinted>2001-10-08T09:17:48Z</cp:lastPrinted>
  <dcterms:created xsi:type="dcterms:W3CDTF">1995-05-28T16:36:34Z</dcterms:created>
  <dcterms:modified xsi:type="dcterms:W3CDTF">2019-03-27T18:52:22Z</dcterms:modified>
</cp:coreProperties>
</file>