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318" r:id="rId2"/>
    <p:sldId id="329" r:id="rId3"/>
    <p:sldId id="330" r:id="rId4"/>
    <p:sldId id="339" r:id="rId5"/>
    <p:sldId id="331" r:id="rId6"/>
    <p:sldId id="340" r:id="rId7"/>
    <p:sldId id="341" r:id="rId8"/>
    <p:sldId id="343" r:id="rId9"/>
    <p:sldId id="344" r:id="rId10"/>
    <p:sldId id="342" r:id="rId11"/>
    <p:sldId id="345" r:id="rId12"/>
    <p:sldId id="346" r:id="rId13"/>
    <p:sldId id="347" r:id="rId14"/>
    <p:sldId id="348" r:id="rId15"/>
    <p:sldId id="349" r:id="rId16"/>
    <p:sldId id="350" r:id="rId17"/>
    <p:sldId id="351" r:id="rId18"/>
    <p:sldId id="352" r:id="rId19"/>
    <p:sldId id="353" r:id="rId20"/>
    <p:sldId id="354" r:id="rId21"/>
  </p:sldIdLst>
  <p:sldSz cx="12188825" cy="6858000"/>
  <p:notesSz cx="6858000" cy="9144000"/>
  <p:custDataLst>
    <p:tags r:id="rId24"/>
  </p:custDataLst>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30">
          <p15:clr>
            <a:srgbClr val="A4A3A4"/>
          </p15:clr>
        </p15:guide>
        <p15:guide id="3" orient="horz" pos="1152">
          <p15:clr>
            <a:srgbClr val="A4A3A4"/>
          </p15:clr>
        </p15:guide>
        <p15:guide id="4" orient="horz" pos="1018">
          <p15:clr>
            <a:srgbClr val="A4A3A4"/>
          </p15:clr>
        </p15:guide>
        <p15:guide id="5" orient="horz" pos="3886">
          <p15:clr>
            <a:srgbClr val="A4A3A4"/>
          </p15:clr>
        </p15:guide>
        <p15:guide id="6" orient="horz" pos="2928">
          <p15:clr>
            <a:srgbClr val="A4A3A4"/>
          </p15:clr>
        </p15:guide>
        <p15:guide id="7" orient="horz" pos="3072">
          <p15:clr>
            <a:srgbClr val="A4A3A4"/>
          </p15:clr>
        </p15:guide>
        <p15:guide id="8" orient="horz" pos="407">
          <p15:clr>
            <a:srgbClr val="A4A3A4"/>
          </p15:clr>
        </p15:guide>
        <p15:guide id="9" pos="3839">
          <p15:clr>
            <a:srgbClr val="A4A3A4"/>
          </p15:clr>
        </p15:guide>
        <p15:guide id="10" pos="959">
          <p15:clr>
            <a:srgbClr val="A4A3A4"/>
          </p15:clr>
        </p15:guide>
        <p15:guide id="11" pos="7151">
          <p15:clr>
            <a:srgbClr val="A4A3A4"/>
          </p15:clr>
        </p15:guide>
        <p15:guide id="12" pos="671">
          <p15:clr>
            <a:srgbClr val="A4A3A4"/>
          </p15:clr>
        </p15:guide>
        <p15:guide id="13" pos="4991">
          <p15:clr>
            <a:srgbClr val="A4A3A4"/>
          </p15:clr>
        </p15:guide>
        <p15:guide id="14" pos="700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8282"/>
    <a:srgbClr val="6E90FE"/>
    <a:srgbClr val="8086FC"/>
    <a:srgbClr val="6D6DFB"/>
    <a:srgbClr val="4E78F0"/>
    <a:srgbClr val="F0932C"/>
    <a:srgbClr val="92C610"/>
    <a:srgbClr val="9FD812"/>
    <a:srgbClr val="E05F2C"/>
    <a:srgbClr val="0ABE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5" autoAdjust="0"/>
    <p:restoredTop sz="94629" autoAdjust="0"/>
  </p:normalViewPr>
  <p:slideViewPr>
    <p:cSldViewPr showGuides="1">
      <p:cViewPr varScale="1">
        <p:scale>
          <a:sx n="97" d="100"/>
          <a:sy n="97" d="100"/>
        </p:scale>
        <p:origin x="78" y="498"/>
      </p:cViewPr>
      <p:guideLst>
        <p:guide orient="horz" pos="2160"/>
        <p:guide orient="horz" pos="4030"/>
        <p:guide orient="horz" pos="1152"/>
        <p:guide orient="horz" pos="1018"/>
        <p:guide orient="horz" pos="3886"/>
        <p:guide orient="horz" pos="2928"/>
        <p:guide orient="horz" pos="3072"/>
        <p:guide orient="horz" pos="407"/>
        <p:guide pos="3839"/>
        <p:guide pos="959"/>
        <p:guide pos="7151"/>
        <p:guide pos="671"/>
        <p:guide pos="4991"/>
        <p:guide pos="7007"/>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72" d="100"/>
          <a:sy n="72" d="100"/>
        </p:scale>
        <p:origin x="4146"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dirty="0"/>
          </a:p>
        </p:txBody>
      </p:sp>
      <p:sp>
        <p:nvSpPr>
          <p:cNvPr id="3" name="Marcador de posición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D253022F-0B09-481B-BA59-D678956762D3}" type="datetime1">
              <a:rPr lang="es-ES" smtClean="0"/>
              <a:t>24/03/2022</a:t>
            </a:fld>
            <a:endParaRPr lang="es-ES" dirty="0"/>
          </a:p>
        </p:txBody>
      </p:sp>
      <p:sp>
        <p:nvSpPr>
          <p:cNvPr id="4" name="Marcador de posición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dirty="0"/>
          </a:p>
        </p:txBody>
      </p:sp>
      <p:sp>
        <p:nvSpPr>
          <p:cNvPr id="5" name="Marcador de posición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F8ED99B-9732-49FC-9C16-B56FEB1B1092}" type="slidenum">
              <a:rPr lang="es-ES" smtClean="0"/>
              <a:t>‹Nº›</a:t>
            </a:fld>
            <a:endParaRPr lang="es-ES" dirty="0"/>
          </a:p>
        </p:txBody>
      </p:sp>
    </p:spTree>
    <p:extLst>
      <p:ext uri="{BB962C8B-B14F-4D97-AF65-F5344CB8AC3E}">
        <p14:creationId xmlns:p14="http://schemas.microsoft.com/office/powerpoint/2010/main" val="13146626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es-ES" noProof="0" dirty="0"/>
          </a:p>
        </p:txBody>
      </p:sp>
      <p:sp>
        <p:nvSpPr>
          <p:cNvPr id="3" name="Marcador de posición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fld id="{526EB5B5-990B-44C6-806B-707F286040A3}" type="datetime1">
              <a:rPr lang="es-ES" noProof="0" smtClean="0"/>
              <a:t>24/03/2022</a:t>
            </a:fld>
            <a:endParaRPr lang="es-ES" noProof="0" dirty="0"/>
          </a:p>
        </p:txBody>
      </p:sp>
      <p:sp>
        <p:nvSpPr>
          <p:cNvPr id="4" name="Marcador de posición de imagen de diapositiva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es-ES" noProof="0" dirty="0"/>
          </a:p>
        </p:txBody>
      </p:sp>
      <p:sp>
        <p:nvSpPr>
          <p:cNvPr id="5" name="Marcador de posición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es-ES" noProof="0" dirty="0" smtClean="0"/>
              <a:t>Haga clic para modificar los estilos de texto del patrón</a:t>
            </a:r>
          </a:p>
          <a:p>
            <a:pPr lvl="1" rtl="0"/>
            <a:r>
              <a:rPr lang="es-ES" noProof="0" dirty="0" smtClean="0"/>
              <a:t>Segundo nivel</a:t>
            </a:r>
          </a:p>
          <a:p>
            <a:pPr lvl="2" rtl="0"/>
            <a:r>
              <a:rPr lang="es-ES" noProof="0" dirty="0" smtClean="0"/>
              <a:t>Tercer nivel</a:t>
            </a:r>
          </a:p>
          <a:p>
            <a:pPr lvl="3" rtl="0"/>
            <a:r>
              <a:rPr lang="es-ES" noProof="0" dirty="0" smtClean="0"/>
              <a:t>Cuarto nivel</a:t>
            </a:r>
          </a:p>
          <a:p>
            <a:pPr lvl="4" rtl="0"/>
            <a:r>
              <a:rPr lang="es-ES" noProof="0" dirty="0" smtClean="0"/>
              <a:t>Quinto nivel</a:t>
            </a:r>
            <a:endParaRPr lang="es-ES" noProof="0" dirty="0"/>
          </a:p>
        </p:txBody>
      </p:sp>
      <p:sp>
        <p:nvSpPr>
          <p:cNvPr id="6" name="Marcador de posición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es-ES" noProof="0" dirty="0"/>
          </a:p>
        </p:txBody>
      </p:sp>
      <p:sp>
        <p:nvSpPr>
          <p:cNvPr id="7" name="Marcador de posición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F93199CD-3E1B-4AE6-990F-76F925F5EA9F}" type="slidenum">
              <a:rPr lang="es-ES" noProof="0" smtClean="0"/>
              <a:t>‹Nº›</a:t>
            </a:fld>
            <a:endParaRPr lang="es-ES" noProof="0"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rtl="0"/>
            <a:fld id="{F93199CD-3E1B-4AE6-990F-76F925F5EA9F}" type="slidenum">
              <a:rPr lang="es-ES" smtClean="0"/>
              <a:t>1</a:t>
            </a:fld>
            <a:endParaRPr lang="es-ES" dirty="0"/>
          </a:p>
        </p:txBody>
      </p:sp>
    </p:spTree>
    <p:extLst>
      <p:ext uri="{BB962C8B-B14F-4D97-AF65-F5344CB8AC3E}">
        <p14:creationId xmlns:p14="http://schemas.microsoft.com/office/powerpoint/2010/main" val="3567442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rtl="0"/>
            <a:fld id="{F93199CD-3E1B-4AE6-990F-76F925F5EA9F}" type="slidenum">
              <a:rPr lang="es-ES" smtClean="0"/>
              <a:t>2</a:t>
            </a:fld>
            <a:endParaRPr lang="es-ES" dirty="0"/>
          </a:p>
        </p:txBody>
      </p:sp>
    </p:spTree>
    <p:extLst>
      <p:ext uri="{BB962C8B-B14F-4D97-AF65-F5344CB8AC3E}">
        <p14:creationId xmlns:p14="http://schemas.microsoft.com/office/powerpoint/2010/main" val="1330458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rtl="0"/>
            <a:fld id="{F93199CD-3E1B-4AE6-990F-76F925F5EA9F}" type="slidenum">
              <a:rPr lang="es-ES" smtClean="0"/>
              <a:t>3</a:t>
            </a:fld>
            <a:endParaRPr lang="es-ES" dirty="0"/>
          </a:p>
        </p:txBody>
      </p:sp>
    </p:spTree>
    <p:extLst>
      <p:ext uri="{BB962C8B-B14F-4D97-AF65-F5344CB8AC3E}">
        <p14:creationId xmlns:p14="http://schemas.microsoft.com/office/powerpoint/2010/main" val="4291479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rtl="0"/>
            <a:fld id="{F93199CD-3E1B-4AE6-990F-76F925F5EA9F}" type="slidenum">
              <a:rPr lang="es-ES" smtClean="0"/>
              <a:t>4</a:t>
            </a:fld>
            <a:endParaRPr lang="es-ES" dirty="0"/>
          </a:p>
        </p:txBody>
      </p:sp>
    </p:spTree>
    <p:extLst>
      <p:ext uri="{BB962C8B-B14F-4D97-AF65-F5344CB8AC3E}">
        <p14:creationId xmlns:p14="http://schemas.microsoft.com/office/powerpoint/2010/main" val="2540007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rtl="0"/>
            <a:fld id="{F93199CD-3E1B-4AE6-990F-76F925F5EA9F}" type="slidenum">
              <a:rPr lang="es-ES" smtClean="0"/>
              <a:t>5</a:t>
            </a:fld>
            <a:endParaRPr lang="es-ES" dirty="0"/>
          </a:p>
        </p:txBody>
      </p:sp>
    </p:spTree>
    <p:extLst>
      <p:ext uri="{BB962C8B-B14F-4D97-AF65-F5344CB8AC3E}">
        <p14:creationId xmlns:p14="http://schemas.microsoft.com/office/powerpoint/2010/main" val="3965669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0824" y="1600200"/>
            <a:ext cx="5945188" cy="3048000"/>
          </a:xfrm>
        </p:spPr>
        <p:txBody>
          <a:bodyPr rtlCol="0" anchor="b">
            <a:normAutofit/>
          </a:bodyPr>
          <a:lstStyle>
            <a:lvl1pPr>
              <a:lnSpc>
                <a:spcPct val="80000"/>
              </a:lnSpc>
              <a:defRPr sz="6600">
                <a:solidFill>
                  <a:schemeClr val="tx1"/>
                </a:solidFill>
              </a:defRPr>
            </a:lvl1pPr>
          </a:lstStyle>
          <a:p>
            <a:pPr rtl="0"/>
            <a:r>
              <a:rPr lang="es-ES" noProof="0" smtClean="0"/>
              <a:t>Haga clic para modificar el estilo de título del patrón</a:t>
            </a:r>
            <a:endParaRPr lang="es-ES" noProof="0" dirty="0"/>
          </a:p>
        </p:txBody>
      </p:sp>
      <p:sp>
        <p:nvSpPr>
          <p:cNvPr id="3" name="Subtítulo 2"/>
          <p:cNvSpPr>
            <a:spLocks noGrp="1"/>
          </p:cNvSpPr>
          <p:nvPr>
            <p:ph type="subTitle" idx="1" hasCustomPrompt="1"/>
          </p:nvPr>
        </p:nvSpPr>
        <p:spPr>
          <a:xfrm>
            <a:off x="1520825" y="4898572"/>
            <a:ext cx="5945187" cy="1270453"/>
          </a:xfrm>
        </p:spPr>
        <p:txBody>
          <a:bodyPr rtlCol="0">
            <a:noAutofit/>
          </a:bodyPr>
          <a:lstStyle>
            <a:lvl1pPr marL="0" indent="0" algn="l">
              <a:spcBef>
                <a:spcPts val="0"/>
              </a:spcBef>
              <a:buNone/>
              <a:defRPr sz="2800" cap="none" baseline="0">
                <a:solidFill>
                  <a:schemeClr val="accent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s-ES" noProof="0" dirty="0" smtClean="0"/>
              <a:t>Editar el estilo de subtítulo del patrón</a:t>
            </a:r>
            <a:endParaRPr lang="es-ES" noProof="0" dirty="0"/>
          </a:p>
        </p:txBody>
      </p:sp>
      <p:cxnSp>
        <p:nvCxnSpPr>
          <p:cNvPr id="6" name="Conector recto 5"/>
          <p:cNvCxnSpPr/>
          <p:nvPr/>
        </p:nvCxnSpPr>
        <p:spPr>
          <a:xfrm>
            <a:off x="1658936" y="4782971"/>
            <a:ext cx="56546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grpSp>
        <p:nvGrpSpPr>
          <p:cNvPr id="5" name="Grupo 4"/>
          <p:cNvGrpSpPr/>
          <p:nvPr userDrawn="1"/>
        </p:nvGrpSpPr>
        <p:grpSpPr>
          <a:xfrm>
            <a:off x="7923213" y="0"/>
            <a:ext cx="4265612" cy="6858000"/>
            <a:chOff x="7923213" y="0"/>
            <a:chExt cx="4265612" cy="6858000"/>
          </a:xfrm>
        </p:grpSpPr>
        <p:pic>
          <p:nvPicPr>
            <p:cNvPr id="4" name="Imagen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923213" y="0"/>
              <a:ext cx="4265612" cy="6858000"/>
            </a:xfrm>
            <a:prstGeom prst="rect">
              <a:avLst/>
            </a:prstGeom>
          </p:spPr>
        </p:pic>
        <p:sp>
          <p:nvSpPr>
            <p:cNvPr id="13" name="Rectángulo 12"/>
            <p:cNvSpPr/>
            <p:nvPr/>
          </p:nvSpPr>
          <p:spPr>
            <a:xfrm>
              <a:off x="7923213" y="0"/>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gr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lvl1pPr>
              <a:defRPr>
                <a:solidFill>
                  <a:schemeClr val="accent1">
                    <a:lumMod val="50000"/>
                  </a:schemeClr>
                </a:solidFill>
              </a:defRPr>
            </a:lvl1pPr>
          </a:lstStyle>
          <a:p>
            <a:pPr rtl="0"/>
            <a:r>
              <a:rPr lang="es-ES" noProof="0" smtClean="0"/>
              <a:t>Haga clic para modificar el estilo de título del patrón</a:t>
            </a:r>
            <a:endParaRPr lang="es-ES" noProof="0" dirty="0"/>
          </a:p>
        </p:txBody>
      </p:sp>
      <p:sp>
        <p:nvSpPr>
          <p:cNvPr id="3" name="Marcador de posición de contenido 2"/>
          <p:cNvSpPr>
            <a:spLocks noGrp="1"/>
          </p:cNvSpPr>
          <p:nvPr>
            <p:ph idx="1"/>
          </p:nvPr>
        </p:nvSpPr>
        <p:spPr/>
        <p:txBody>
          <a:bodyPr rtlCol="0"/>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5" name="Marcador de posición de pie de página 4"/>
          <p:cNvSpPr>
            <a:spLocks noGrp="1"/>
          </p:cNvSpPr>
          <p:nvPr>
            <p:ph type="ftr" sz="quarter" idx="11"/>
          </p:nvPr>
        </p:nvSpPr>
        <p:spPr/>
        <p:txBody>
          <a:bodyPr rtlCol="0"/>
          <a:lstStyle/>
          <a:p>
            <a:pPr rtl="0"/>
            <a:r>
              <a:rPr lang="es-ES" noProof="0" dirty="0" smtClean="0"/>
              <a:t>Agregar un pie de página</a:t>
            </a:r>
            <a:endParaRPr lang="es-ES" noProof="0" dirty="0"/>
          </a:p>
        </p:txBody>
      </p:sp>
      <p:sp>
        <p:nvSpPr>
          <p:cNvPr id="4" name="Marcador de posición de fecha 3"/>
          <p:cNvSpPr>
            <a:spLocks noGrp="1"/>
          </p:cNvSpPr>
          <p:nvPr>
            <p:ph type="dt" sz="half" idx="10"/>
          </p:nvPr>
        </p:nvSpPr>
        <p:spPr/>
        <p:txBody>
          <a:bodyPr rtlCol="0"/>
          <a:lstStyle/>
          <a:p>
            <a:pPr rtl="0"/>
            <a:fld id="{6D4DF76A-7FD8-4F0E-925B-26994FC33A36}" type="datetime1">
              <a:rPr lang="es-ES" noProof="0" smtClean="0"/>
              <a:t>24/03/2022</a:t>
            </a:fld>
            <a:endParaRPr lang="es-ES" noProof="0" dirty="0"/>
          </a:p>
        </p:txBody>
      </p:sp>
      <p:sp>
        <p:nvSpPr>
          <p:cNvPr id="6" name="Marcador de posición de número de diapositiva 5"/>
          <p:cNvSpPr>
            <a:spLocks noGrp="1"/>
          </p:cNvSpPr>
          <p:nvPr>
            <p:ph type="sldNum" sz="quarter" idx="12"/>
          </p:nvPr>
        </p:nvSpPr>
        <p:spPr/>
        <p:txBody>
          <a:bodyPr rtlCol="0"/>
          <a:lstStyle/>
          <a:p>
            <a:pPr rtl="0"/>
            <a:fld id="{2A013F82-EE5E-44EE-A61D-E31C6657F26F}" type="slidenum">
              <a:rPr lang="es-ES" noProof="0"/>
              <a:t>‹Nº›</a:t>
            </a:fld>
            <a:endParaRPr lang="es-ES" noProof="0" dirty="0"/>
          </a:p>
        </p:txBody>
      </p:sp>
      <p:cxnSp>
        <p:nvCxnSpPr>
          <p:cNvPr id="7" name="Conector recto 6"/>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1522410" y="2237096"/>
            <a:ext cx="8229601" cy="2411103"/>
          </a:xfrm>
        </p:spPr>
        <p:txBody>
          <a:bodyPr rtlCol="0" anchor="b">
            <a:normAutofit/>
          </a:bodyPr>
          <a:lstStyle>
            <a:lvl1pPr algn="l">
              <a:lnSpc>
                <a:spcPct val="80000"/>
              </a:lnSpc>
              <a:defRPr sz="4800" b="0" cap="none" baseline="0">
                <a:solidFill>
                  <a:schemeClr val="tx1"/>
                </a:solidFill>
              </a:defRPr>
            </a:lvl1pPr>
          </a:lstStyle>
          <a:p>
            <a:pPr rtl="0"/>
            <a:r>
              <a:rPr lang="es-ES" noProof="0" smtClean="0"/>
              <a:t>Haga clic para modificar el estilo de título del patrón</a:t>
            </a:r>
            <a:endParaRPr lang="es-ES" noProof="0" dirty="0"/>
          </a:p>
        </p:txBody>
      </p:sp>
      <p:sp>
        <p:nvSpPr>
          <p:cNvPr id="3" name="Marcador de posición de texto 2"/>
          <p:cNvSpPr>
            <a:spLocks noGrp="1"/>
          </p:cNvSpPr>
          <p:nvPr>
            <p:ph type="body" idx="1"/>
          </p:nvPr>
        </p:nvSpPr>
        <p:spPr>
          <a:xfrm>
            <a:off x="1522412" y="4876800"/>
            <a:ext cx="8229601" cy="1292225"/>
          </a:xfrm>
        </p:spPr>
        <p:txBody>
          <a:bodyPr rtlCol="0" anchor="t">
            <a:normAutofit/>
          </a:bodyPr>
          <a:lstStyle>
            <a:lvl1pPr marL="0" indent="0">
              <a:spcBef>
                <a:spcPts val="0"/>
              </a:spcBef>
              <a:buNone/>
              <a:defRPr sz="2800" cap="none" baseline="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ES" noProof="0" smtClean="0"/>
              <a:t>Haga clic para modificar el estilo de texto del patrón</a:t>
            </a:r>
          </a:p>
        </p:txBody>
      </p:sp>
      <p:grpSp>
        <p:nvGrpSpPr>
          <p:cNvPr id="7" name="Grupo 6"/>
          <p:cNvGrpSpPr/>
          <p:nvPr userDrawn="1"/>
        </p:nvGrpSpPr>
        <p:grpSpPr>
          <a:xfrm>
            <a:off x="11123611" y="0"/>
            <a:ext cx="1065214" cy="6868886"/>
            <a:chOff x="11123611" y="0"/>
            <a:chExt cx="1065214" cy="6868886"/>
          </a:xfrm>
        </p:grpSpPr>
        <p:pic>
          <p:nvPicPr>
            <p:cNvPr id="10" name="Imagen 9"/>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1123611" y="0"/>
              <a:ext cx="1065213" cy="6858000"/>
            </a:xfrm>
            <a:prstGeom prst="rect">
              <a:avLst/>
            </a:prstGeom>
          </p:spPr>
        </p:pic>
        <p:sp>
          <p:nvSpPr>
            <p:cNvPr id="12" name="Rectángulo 11"/>
            <p:cNvSpPr/>
            <p:nvPr/>
          </p:nvSpPr>
          <p:spPr>
            <a:xfrm>
              <a:off x="11123612" y="10886"/>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grpSp>
      <p:sp>
        <p:nvSpPr>
          <p:cNvPr id="5" name="Marcador de posición de pie de página 4"/>
          <p:cNvSpPr>
            <a:spLocks noGrp="1"/>
          </p:cNvSpPr>
          <p:nvPr>
            <p:ph type="ftr" sz="quarter" idx="11"/>
          </p:nvPr>
        </p:nvSpPr>
        <p:spPr/>
        <p:txBody>
          <a:bodyPr rtlCol="0"/>
          <a:lstStyle/>
          <a:p>
            <a:pPr rtl="0"/>
            <a:r>
              <a:rPr lang="es-ES" noProof="0" dirty="0" smtClean="0"/>
              <a:t>Agregar un pie de página</a:t>
            </a:r>
            <a:endParaRPr lang="es-ES" noProof="0" dirty="0"/>
          </a:p>
        </p:txBody>
      </p:sp>
      <p:sp>
        <p:nvSpPr>
          <p:cNvPr id="4" name="Marcador de posición de fecha 3"/>
          <p:cNvSpPr>
            <a:spLocks noGrp="1"/>
          </p:cNvSpPr>
          <p:nvPr>
            <p:ph type="dt" sz="half" idx="10"/>
          </p:nvPr>
        </p:nvSpPr>
        <p:spPr/>
        <p:txBody>
          <a:bodyPr rtlCol="0"/>
          <a:lstStyle/>
          <a:p>
            <a:pPr rtl="0"/>
            <a:fld id="{85864BD5-19A8-4505-9A42-43354291CC10}" type="datetime1">
              <a:rPr lang="es-ES" noProof="0" smtClean="0"/>
              <a:t>24/03/2022</a:t>
            </a:fld>
            <a:endParaRPr lang="es-ES" noProof="0" dirty="0"/>
          </a:p>
        </p:txBody>
      </p:sp>
      <p:sp>
        <p:nvSpPr>
          <p:cNvPr id="6" name="Marcador de posición de número de diapositiva 5"/>
          <p:cNvSpPr>
            <a:spLocks noGrp="1"/>
          </p:cNvSpPr>
          <p:nvPr>
            <p:ph type="sldNum" sz="quarter" idx="12"/>
          </p:nvPr>
        </p:nvSpPr>
        <p:spPr/>
        <p:txBody>
          <a:bodyPr rtlCol="0"/>
          <a:lstStyle/>
          <a:p>
            <a:pPr rtl="0"/>
            <a:fld id="{2A013F82-EE5E-44EE-A61D-E31C6657F26F}" type="slidenum">
              <a:rPr lang="es-ES" noProof="0"/>
              <a:t>‹Nº›</a:t>
            </a:fld>
            <a:endParaRPr lang="es-ES" noProof="0" dirty="0"/>
          </a:p>
        </p:txBody>
      </p:sp>
      <p:cxnSp>
        <p:nvCxnSpPr>
          <p:cNvPr id="9" name="Conector recto 8"/>
          <p:cNvCxnSpPr/>
          <p:nvPr/>
        </p:nvCxnSpPr>
        <p:spPr>
          <a:xfrm>
            <a:off x="1658936" y="4782971"/>
            <a:ext cx="80168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1522413" y="381000"/>
            <a:ext cx="9829798" cy="1219200"/>
          </a:xfrm>
        </p:spPr>
        <p:txBody>
          <a:bodyPr rtlCol="0"/>
          <a:lstStyle>
            <a:lvl1pPr>
              <a:defRPr>
                <a:solidFill>
                  <a:schemeClr val="accent1">
                    <a:lumMod val="50000"/>
                  </a:schemeClr>
                </a:solidFill>
              </a:defRPr>
            </a:lvl1pPr>
          </a:lstStyle>
          <a:p>
            <a:pPr rtl="0"/>
            <a:r>
              <a:rPr lang="es-ES" noProof="0" smtClean="0"/>
              <a:t>Haga clic para modificar el estilo de título del patrón</a:t>
            </a:r>
            <a:endParaRPr lang="es-ES" noProof="0" dirty="0"/>
          </a:p>
        </p:txBody>
      </p:sp>
      <p:sp>
        <p:nvSpPr>
          <p:cNvPr id="3" name="Marcador de posición de contenido 2"/>
          <p:cNvSpPr>
            <a:spLocks noGrp="1"/>
          </p:cNvSpPr>
          <p:nvPr>
            <p:ph sz="half" idx="1"/>
          </p:nvPr>
        </p:nvSpPr>
        <p:spPr>
          <a:xfrm>
            <a:off x="1488168" y="1984248"/>
            <a:ext cx="4800600" cy="4187952"/>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4" name="Marcador de posición de contenido 3"/>
          <p:cNvSpPr>
            <a:spLocks noGrp="1"/>
          </p:cNvSpPr>
          <p:nvPr>
            <p:ph sz="half" idx="2"/>
          </p:nvPr>
        </p:nvSpPr>
        <p:spPr>
          <a:xfrm>
            <a:off x="6551612" y="1984248"/>
            <a:ext cx="4800601" cy="4187952"/>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6" name="Marcador de posición de pie de página 5"/>
          <p:cNvSpPr>
            <a:spLocks noGrp="1"/>
          </p:cNvSpPr>
          <p:nvPr>
            <p:ph type="ftr" sz="quarter" idx="11"/>
          </p:nvPr>
        </p:nvSpPr>
        <p:spPr/>
        <p:txBody>
          <a:bodyPr rtlCol="0"/>
          <a:lstStyle/>
          <a:p>
            <a:pPr rtl="0"/>
            <a:r>
              <a:rPr lang="es-ES" noProof="0" dirty="0" smtClean="0"/>
              <a:t>Agregar un pie de página</a:t>
            </a:r>
            <a:endParaRPr lang="es-ES" noProof="0" dirty="0"/>
          </a:p>
        </p:txBody>
      </p:sp>
      <p:sp>
        <p:nvSpPr>
          <p:cNvPr id="5" name="Marcador de posición de fecha 4"/>
          <p:cNvSpPr>
            <a:spLocks noGrp="1"/>
          </p:cNvSpPr>
          <p:nvPr>
            <p:ph type="dt" sz="half" idx="10"/>
          </p:nvPr>
        </p:nvSpPr>
        <p:spPr/>
        <p:txBody>
          <a:bodyPr rtlCol="0"/>
          <a:lstStyle/>
          <a:p>
            <a:pPr rtl="0"/>
            <a:fld id="{34E2FB2D-F1E1-4BF6-84B7-3BABD2B17A6E}" type="datetime1">
              <a:rPr lang="es-ES" noProof="0" smtClean="0"/>
              <a:t>24/03/2022</a:t>
            </a:fld>
            <a:endParaRPr lang="es-ES" noProof="0" dirty="0"/>
          </a:p>
        </p:txBody>
      </p:sp>
      <p:sp>
        <p:nvSpPr>
          <p:cNvPr id="7" name="Marcador de posición de número de diapositiva 6"/>
          <p:cNvSpPr>
            <a:spLocks noGrp="1"/>
          </p:cNvSpPr>
          <p:nvPr>
            <p:ph type="sldNum" sz="quarter" idx="12"/>
          </p:nvPr>
        </p:nvSpPr>
        <p:spPr/>
        <p:txBody>
          <a:bodyPr rtlCol="0"/>
          <a:lstStyle/>
          <a:p>
            <a:pPr rtl="0"/>
            <a:fld id="{2A013F82-EE5E-44EE-A61D-E31C6657F26F}" type="slidenum">
              <a:rPr lang="es-ES" noProof="0"/>
              <a:t>‹Nº›</a:t>
            </a:fld>
            <a:endParaRPr lang="es-ES" noProof="0" dirty="0"/>
          </a:p>
        </p:txBody>
      </p:sp>
      <p:cxnSp>
        <p:nvCxnSpPr>
          <p:cNvPr id="8" name="Conector recto 7"/>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1522413" y="381000"/>
            <a:ext cx="9829798" cy="1219200"/>
          </a:xfrm>
        </p:spPr>
        <p:txBody>
          <a:bodyPr rtlCol="0"/>
          <a:lstStyle>
            <a:lvl1pPr>
              <a:defRPr>
                <a:solidFill>
                  <a:schemeClr val="accent1">
                    <a:lumMod val="50000"/>
                  </a:schemeClr>
                </a:solidFill>
              </a:defRPr>
            </a:lvl1pPr>
          </a:lstStyle>
          <a:p>
            <a:pPr rtl="0"/>
            <a:r>
              <a:rPr lang="es-ES" noProof="0" smtClean="0"/>
              <a:t>Haga clic para modificar el estilo de título del patrón</a:t>
            </a:r>
            <a:endParaRPr lang="es-ES" noProof="0" dirty="0"/>
          </a:p>
        </p:txBody>
      </p:sp>
      <p:sp>
        <p:nvSpPr>
          <p:cNvPr id="3" name="Marcador de posición de texto 2"/>
          <p:cNvSpPr>
            <a:spLocks noGrp="1"/>
          </p:cNvSpPr>
          <p:nvPr>
            <p:ph type="body" idx="1"/>
          </p:nvPr>
        </p:nvSpPr>
        <p:spPr>
          <a:xfrm>
            <a:off x="1522413" y="1828800"/>
            <a:ext cx="4800600"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smtClean="0"/>
              <a:t>Haga clic para modificar el estilo de texto del patrón</a:t>
            </a:r>
          </a:p>
        </p:txBody>
      </p:sp>
      <p:sp>
        <p:nvSpPr>
          <p:cNvPr id="4" name="Marcador de posición de contenido 3"/>
          <p:cNvSpPr>
            <a:spLocks noGrp="1"/>
          </p:cNvSpPr>
          <p:nvPr>
            <p:ph sz="half" idx="2"/>
          </p:nvPr>
        </p:nvSpPr>
        <p:spPr>
          <a:xfrm>
            <a:off x="1522413" y="2743200"/>
            <a:ext cx="4800600" cy="3425825"/>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5" name="Marcador de posición de texto 4"/>
          <p:cNvSpPr>
            <a:spLocks noGrp="1"/>
          </p:cNvSpPr>
          <p:nvPr>
            <p:ph type="body" sz="quarter" idx="3"/>
          </p:nvPr>
        </p:nvSpPr>
        <p:spPr>
          <a:xfrm>
            <a:off x="6551613" y="1828800"/>
            <a:ext cx="4800600"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smtClean="0"/>
              <a:t>Haga clic para modificar el estilo de texto del patrón</a:t>
            </a:r>
          </a:p>
        </p:txBody>
      </p:sp>
      <p:sp>
        <p:nvSpPr>
          <p:cNvPr id="6" name="Marcador de posición de contenido 5"/>
          <p:cNvSpPr>
            <a:spLocks noGrp="1"/>
          </p:cNvSpPr>
          <p:nvPr>
            <p:ph sz="quarter" idx="4"/>
          </p:nvPr>
        </p:nvSpPr>
        <p:spPr>
          <a:xfrm>
            <a:off x="6551613" y="2743200"/>
            <a:ext cx="4800600" cy="3425825"/>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8" name="Marcador de posición de pie de página 7"/>
          <p:cNvSpPr>
            <a:spLocks noGrp="1"/>
          </p:cNvSpPr>
          <p:nvPr>
            <p:ph type="ftr" sz="quarter" idx="11"/>
          </p:nvPr>
        </p:nvSpPr>
        <p:spPr/>
        <p:txBody>
          <a:bodyPr rtlCol="0"/>
          <a:lstStyle/>
          <a:p>
            <a:pPr rtl="0"/>
            <a:r>
              <a:rPr lang="es-ES" noProof="0" dirty="0" smtClean="0"/>
              <a:t>Agregar un pie de página</a:t>
            </a:r>
            <a:endParaRPr lang="es-ES" noProof="0" dirty="0"/>
          </a:p>
        </p:txBody>
      </p:sp>
      <p:sp>
        <p:nvSpPr>
          <p:cNvPr id="7" name="Marcador de posición de fecha 6"/>
          <p:cNvSpPr>
            <a:spLocks noGrp="1"/>
          </p:cNvSpPr>
          <p:nvPr>
            <p:ph type="dt" sz="half" idx="10"/>
          </p:nvPr>
        </p:nvSpPr>
        <p:spPr/>
        <p:txBody>
          <a:bodyPr rtlCol="0"/>
          <a:lstStyle/>
          <a:p>
            <a:pPr rtl="0"/>
            <a:fld id="{799C0748-3B6B-41E6-B335-A2EED6966772}" type="datetime1">
              <a:rPr lang="es-ES" noProof="0" smtClean="0"/>
              <a:t>24/03/2022</a:t>
            </a:fld>
            <a:endParaRPr lang="es-ES" noProof="0" dirty="0"/>
          </a:p>
        </p:txBody>
      </p:sp>
      <p:sp>
        <p:nvSpPr>
          <p:cNvPr id="9" name="Marcador de posición de número de diapositiva 8"/>
          <p:cNvSpPr>
            <a:spLocks noGrp="1"/>
          </p:cNvSpPr>
          <p:nvPr>
            <p:ph type="sldNum" sz="quarter" idx="12"/>
          </p:nvPr>
        </p:nvSpPr>
        <p:spPr/>
        <p:txBody>
          <a:bodyPr rtlCol="0"/>
          <a:lstStyle/>
          <a:p>
            <a:pPr rtl="0"/>
            <a:fld id="{2A013F82-EE5E-44EE-A61D-E31C6657F26F}" type="slidenum">
              <a:rPr lang="es-ES" noProof="0"/>
              <a:t>‹Nº›</a:t>
            </a:fld>
            <a:endParaRPr lang="es-ES" noProof="0" dirty="0"/>
          </a:p>
        </p:txBody>
      </p:sp>
      <p:cxnSp>
        <p:nvCxnSpPr>
          <p:cNvPr id="10" name="Conector recto 9"/>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lvl1pPr>
              <a:defRPr>
                <a:solidFill>
                  <a:schemeClr val="accent1">
                    <a:lumMod val="50000"/>
                  </a:schemeClr>
                </a:solidFill>
              </a:defRPr>
            </a:lvl1pPr>
          </a:lstStyle>
          <a:p>
            <a:pPr rtl="0"/>
            <a:r>
              <a:rPr lang="es-ES" noProof="0" smtClean="0"/>
              <a:t>Haga clic para modificar el estilo de título del patrón</a:t>
            </a:r>
            <a:endParaRPr lang="es-ES" noProof="0" dirty="0"/>
          </a:p>
        </p:txBody>
      </p:sp>
      <p:sp>
        <p:nvSpPr>
          <p:cNvPr id="4" name="Marcador de posición de pie de página 3"/>
          <p:cNvSpPr>
            <a:spLocks noGrp="1"/>
          </p:cNvSpPr>
          <p:nvPr>
            <p:ph type="ftr" sz="quarter" idx="11"/>
          </p:nvPr>
        </p:nvSpPr>
        <p:spPr/>
        <p:txBody>
          <a:bodyPr rtlCol="0"/>
          <a:lstStyle/>
          <a:p>
            <a:pPr rtl="0"/>
            <a:r>
              <a:rPr lang="es-ES" noProof="0" dirty="0" smtClean="0"/>
              <a:t>Agregar un pie de página</a:t>
            </a:r>
            <a:endParaRPr lang="es-ES" noProof="0" dirty="0"/>
          </a:p>
        </p:txBody>
      </p:sp>
      <p:sp>
        <p:nvSpPr>
          <p:cNvPr id="3" name="Marcador de posición de fecha 2"/>
          <p:cNvSpPr>
            <a:spLocks noGrp="1"/>
          </p:cNvSpPr>
          <p:nvPr>
            <p:ph type="dt" sz="half" idx="10"/>
          </p:nvPr>
        </p:nvSpPr>
        <p:spPr/>
        <p:txBody>
          <a:bodyPr rtlCol="0"/>
          <a:lstStyle/>
          <a:p>
            <a:pPr rtl="0"/>
            <a:fld id="{955E8415-C00F-40AE-9CF0-75F4FDA15CB1}" type="datetime1">
              <a:rPr lang="es-ES" noProof="0" smtClean="0"/>
              <a:t>24/03/2022</a:t>
            </a:fld>
            <a:endParaRPr lang="es-ES" noProof="0" dirty="0"/>
          </a:p>
        </p:txBody>
      </p:sp>
      <p:sp>
        <p:nvSpPr>
          <p:cNvPr id="5" name="Marcador de posición de número de diapositiva 4"/>
          <p:cNvSpPr>
            <a:spLocks noGrp="1"/>
          </p:cNvSpPr>
          <p:nvPr>
            <p:ph type="sldNum" sz="quarter" idx="12"/>
          </p:nvPr>
        </p:nvSpPr>
        <p:spPr/>
        <p:txBody>
          <a:bodyPr rtlCol="0"/>
          <a:lstStyle/>
          <a:p>
            <a:pPr rtl="0"/>
            <a:fld id="{2A013F82-EE5E-44EE-A61D-E31C6657F26F}" type="slidenum">
              <a:rPr lang="es-ES" noProof="0"/>
              <a:t>‹Nº›</a:t>
            </a:fld>
            <a:endParaRPr lang="es-ES" noProof="0" dirty="0"/>
          </a:p>
        </p:txBody>
      </p:sp>
      <p:cxnSp>
        <p:nvCxnSpPr>
          <p:cNvPr id="6" name="Conector recto 5"/>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3" name="Marcador de posición de pie de página 2"/>
          <p:cNvSpPr>
            <a:spLocks noGrp="1"/>
          </p:cNvSpPr>
          <p:nvPr>
            <p:ph type="ftr" sz="quarter" idx="11"/>
          </p:nvPr>
        </p:nvSpPr>
        <p:spPr/>
        <p:txBody>
          <a:bodyPr rtlCol="0"/>
          <a:lstStyle/>
          <a:p>
            <a:pPr rtl="0"/>
            <a:r>
              <a:rPr lang="es-ES" noProof="0" dirty="0" smtClean="0"/>
              <a:t>Agregar un pie de página</a:t>
            </a:r>
            <a:endParaRPr lang="es-ES" noProof="0" dirty="0"/>
          </a:p>
        </p:txBody>
      </p:sp>
      <p:sp>
        <p:nvSpPr>
          <p:cNvPr id="2" name="Marcador de posición de fecha 1"/>
          <p:cNvSpPr>
            <a:spLocks noGrp="1"/>
          </p:cNvSpPr>
          <p:nvPr>
            <p:ph type="dt" sz="half" idx="10"/>
          </p:nvPr>
        </p:nvSpPr>
        <p:spPr/>
        <p:txBody>
          <a:bodyPr rtlCol="0"/>
          <a:lstStyle/>
          <a:p>
            <a:pPr rtl="0"/>
            <a:fld id="{C1E00E5E-750B-45DD-8C72-E05D0623D057}" type="datetime1">
              <a:rPr lang="es-ES" noProof="0" smtClean="0"/>
              <a:t>24/03/2022</a:t>
            </a:fld>
            <a:endParaRPr lang="es-ES" noProof="0" dirty="0"/>
          </a:p>
        </p:txBody>
      </p:sp>
      <p:sp>
        <p:nvSpPr>
          <p:cNvPr id="4" name="Marcador de posición de número de diapositiva 3"/>
          <p:cNvSpPr>
            <a:spLocks noGrp="1"/>
          </p:cNvSpPr>
          <p:nvPr>
            <p:ph type="sldNum" sz="quarter" idx="12"/>
          </p:nvPr>
        </p:nvSpPr>
        <p:spPr/>
        <p:txBody>
          <a:bodyPr rtlCol="0"/>
          <a:lstStyle/>
          <a:p>
            <a:pPr rtl="0"/>
            <a:fld id="{2A013F82-EE5E-44EE-A61D-E31C6657F26F}" type="slidenum">
              <a:rPr lang="es-ES" noProof="0"/>
              <a:t>‹Nº›</a:t>
            </a:fld>
            <a:endParaRPr lang="es-ES" noProof="0"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leyenda">
    <p:spTree>
      <p:nvGrpSpPr>
        <p:cNvPr id="1" name=""/>
        <p:cNvGrpSpPr/>
        <p:nvPr/>
      </p:nvGrpSpPr>
      <p:grpSpPr>
        <a:xfrm>
          <a:off x="0" y="0"/>
          <a:ext cx="0" cy="0"/>
          <a:chOff x="0" y="0"/>
          <a:chExt cx="0" cy="0"/>
        </a:xfrm>
      </p:grpSpPr>
      <p:sp>
        <p:nvSpPr>
          <p:cNvPr id="2" name="Título 1"/>
          <p:cNvSpPr>
            <a:spLocks noGrp="1"/>
          </p:cNvSpPr>
          <p:nvPr>
            <p:ph type="title"/>
          </p:nvPr>
        </p:nvSpPr>
        <p:spPr>
          <a:xfrm>
            <a:off x="1522413" y="685800"/>
            <a:ext cx="4114800" cy="1925637"/>
          </a:xfrm>
        </p:spPr>
        <p:txBody>
          <a:bodyPr rtlCol="0" anchor="b">
            <a:noAutofit/>
          </a:bodyPr>
          <a:lstStyle>
            <a:lvl1pPr algn="l">
              <a:lnSpc>
                <a:spcPct val="80000"/>
              </a:lnSpc>
              <a:defRPr sz="4000" b="0">
                <a:solidFill>
                  <a:schemeClr val="accent1">
                    <a:lumMod val="50000"/>
                  </a:schemeClr>
                </a:solidFill>
              </a:defRPr>
            </a:lvl1pPr>
          </a:lstStyle>
          <a:p>
            <a:pPr rtl="0"/>
            <a:r>
              <a:rPr lang="es-ES" noProof="0" smtClean="0"/>
              <a:t>Haga clic para modificar el estilo de título del patrón</a:t>
            </a:r>
            <a:endParaRPr lang="es-ES" noProof="0" dirty="0"/>
          </a:p>
        </p:txBody>
      </p:sp>
      <p:sp>
        <p:nvSpPr>
          <p:cNvPr id="3" name="Marcador de posición de contenido 2"/>
          <p:cNvSpPr>
            <a:spLocks noGrp="1"/>
          </p:cNvSpPr>
          <p:nvPr>
            <p:ph idx="1"/>
          </p:nvPr>
        </p:nvSpPr>
        <p:spPr>
          <a:xfrm>
            <a:off x="6094414" y="685800"/>
            <a:ext cx="5257799"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4" name="Marcador de posición de texto 3"/>
          <p:cNvSpPr>
            <a:spLocks noGrp="1"/>
          </p:cNvSpPr>
          <p:nvPr>
            <p:ph type="body" sz="half" idx="2"/>
          </p:nvPr>
        </p:nvSpPr>
        <p:spPr>
          <a:xfrm>
            <a:off x="1522413" y="2895599"/>
            <a:ext cx="4114800" cy="1752601"/>
          </a:xfrm>
        </p:spPr>
        <p:txBody>
          <a:bodyPr rtlCol="0">
            <a:normAutofit/>
          </a:bodyPr>
          <a:lstStyle>
            <a:lvl1pPr marL="0" indent="0">
              <a:lnSpc>
                <a:spcPct val="90000"/>
              </a:lnSpc>
              <a:spcBef>
                <a:spcPts val="18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smtClean="0"/>
              <a:t>Haga clic para modificar el estilo de texto del patrón</a:t>
            </a:r>
          </a:p>
        </p:txBody>
      </p:sp>
      <p:sp>
        <p:nvSpPr>
          <p:cNvPr id="6" name="Marcador de posición de pie de página 5"/>
          <p:cNvSpPr>
            <a:spLocks noGrp="1"/>
          </p:cNvSpPr>
          <p:nvPr>
            <p:ph type="ftr" sz="quarter" idx="11"/>
          </p:nvPr>
        </p:nvSpPr>
        <p:spPr/>
        <p:txBody>
          <a:bodyPr rtlCol="0"/>
          <a:lstStyle/>
          <a:p>
            <a:pPr rtl="0"/>
            <a:r>
              <a:rPr lang="es-ES" noProof="0" dirty="0" smtClean="0"/>
              <a:t>Agregar un pie de página</a:t>
            </a:r>
            <a:endParaRPr lang="es-ES" noProof="0" dirty="0"/>
          </a:p>
        </p:txBody>
      </p:sp>
      <p:sp>
        <p:nvSpPr>
          <p:cNvPr id="5" name="Marcador de posición de fecha 4"/>
          <p:cNvSpPr>
            <a:spLocks noGrp="1"/>
          </p:cNvSpPr>
          <p:nvPr>
            <p:ph type="dt" sz="half" idx="10"/>
          </p:nvPr>
        </p:nvSpPr>
        <p:spPr/>
        <p:txBody>
          <a:bodyPr rtlCol="0"/>
          <a:lstStyle/>
          <a:p>
            <a:pPr rtl="0"/>
            <a:fld id="{D4496AF6-7FBF-408A-A979-151F3A6B0597}" type="datetime1">
              <a:rPr lang="es-ES" noProof="0" smtClean="0"/>
              <a:t>24/03/2022</a:t>
            </a:fld>
            <a:endParaRPr lang="es-ES" noProof="0" dirty="0"/>
          </a:p>
        </p:txBody>
      </p:sp>
      <p:sp>
        <p:nvSpPr>
          <p:cNvPr id="7" name="Marcador de posición de número de diapositiva 6"/>
          <p:cNvSpPr>
            <a:spLocks noGrp="1"/>
          </p:cNvSpPr>
          <p:nvPr>
            <p:ph type="sldNum" sz="quarter" idx="12"/>
          </p:nvPr>
        </p:nvSpPr>
        <p:spPr/>
        <p:txBody>
          <a:bodyPr rtlCol="0"/>
          <a:lstStyle/>
          <a:p>
            <a:pPr rtl="0"/>
            <a:fld id="{2A013F82-EE5E-44EE-A61D-E31C6657F26F}" type="slidenum">
              <a:rPr lang="es-ES" noProof="0"/>
              <a:t>‹Nº›</a:t>
            </a:fld>
            <a:endParaRPr lang="es-ES" noProof="0" dirty="0"/>
          </a:p>
        </p:txBody>
      </p:sp>
      <p:cxnSp>
        <p:nvCxnSpPr>
          <p:cNvPr id="8" name="Conector recto 7"/>
          <p:cNvCxnSpPr/>
          <p:nvPr/>
        </p:nvCxnSpPr>
        <p:spPr>
          <a:xfrm>
            <a:off x="1658936" y="2743200"/>
            <a:ext cx="3902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p:cNvSpPr>
            <a:spLocks noGrp="1"/>
          </p:cNvSpPr>
          <p:nvPr>
            <p:ph type="title"/>
          </p:nvPr>
        </p:nvSpPr>
        <p:spPr>
          <a:xfrm>
            <a:off x="1522413" y="685800"/>
            <a:ext cx="4114800" cy="1925638"/>
          </a:xfrm>
        </p:spPr>
        <p:txBody>
          <a:bodyPr rtlCol="0" anchor="b">
            <a:normAutofit/>
          </a:bodyPr>
          <a:lstStyle>
            <a:lvl1pPr algn="l">
              <a:lnSpc>
                <a:spcPct val="80000"/>
              </a:lnSpc>
              <a:defRPr sz="4000" b="0" i="0" baseline="0">
                <a:solidFill>
                  <a:schemeClr val="accent1">
                    <a:lumMod val="50000"/>
                  </a:schemeClr>
                </a:solidFill>
              </a:defRPr>
            </a:lvl1pPr>
          </a:lstStyle>
          <a:p>
            <a:pPr rtl="0"/>
            <a:r>
              <a:rPr lang="es-ES" noProof="0" smtClean="0"/>
              <a:t>Haga clic para modificar el estilo de título del patrón</a:t>
            </a:r>
            <a:endParaRPr lang="es-ES" noProof="0" dirty="0"/>
          </a:p>
        </p:txBody>
      </p:sp>
      <p:sp>
        <p:nvSpPr>
          <p:cNvPr id="3" name="Marcador de posición de imagen 2" descr="Marcador de posición vacío para agregar una imagen. Haga clic en el marcador de posición y seleccione la imagen que desee agregar"/>
          <p:cNvSpPr>
            <a:spLocks noGrp="1"/>
          </p:cNvSpPr>
          <p:nvPr>
            <p:ph type="pic" idx="1"/>
          </p:nvPr>
        </p:nvSpPr>
        <p:spPr>
          <a:xfrm>
            <a:off x="6025925" y="-50118"/>
            <a:ext cx="6172198" cy="6857999"/>
          </a:xfrm>
          <a:solidFill>
            <a:schemeClr val="bg2"/>
          </a:solidFill>
          <a:effectLst>
            <a:outerShdw blurRad="152400" dist="50800" dir="10800000" algn="r" rotWithShape="0">
              <a:prstClr val="black">
                <a:alpha val="25000"/>
              </a:prstClr>
            </a:outerShdw>
          </a:effectLst>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smtClean="0"/>
              <a:t>Haga clic en el icono para agregar una imagen</a:t>
            </a:r>
            <a:endParaRPr lang="es-ES" noProof="0" dirty="0"/>
          </a:p>
        </p:txBody>
      </p:sp>
      <p:sp>
        <p:nvSpPr>
          <p:cNvPr id="4" name="Marcador de posición de texto 3"/>
          <p:cNvSpPr>
            <a:spLocks noGrp="1"/>
          </p:cNvSpPr>
          <p:nvPr>
            <p:ph type="body" sz="half" idx="2"/>
          </p:nvPr>
        </p:nvSpPr>
        <p:spPr>
          <a:xfrm>
            <a:off x="1522413" y="2895599"/>
            <a:ext cx="4114800" cy="1752601"/>
          </a:xfrm>
        </p:spPr>
        <p:txBody>
          <a:bodyPr rtlCol="0">
            <a:normAutofit/>
          </a:bodyPr>
          <a:lstStyle>
            <a:lvl1pPr marL="0" indent="0">
              <a:lnSpc>
                <a:spcPct val="90000"/>
              </a:lnSpc>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smtClean="0"/>
              <a:t>Haga clic para modificar el estilo de texto del patrón</a:t>
            </a:r>
          </a:p>
        </p:txBody>
      </p:sp>
      <p:cxnSp>
        <p:nvCxnSpPr>
          <p:cNvPr id="10" name="Conector recto 9"/>
          <p:cNvCxnSpPr/>
          <p:nvPr/>
        </p:nvCxnSpPr>
        <p:spPr>
          <a:xfrm>
            <a:off x="1658936" y="2743200"/>
            <a:ext cx="3902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lvl1pPr>
              <a:defRPr>
                <a:solidFill>
                  <a:schemeClr val="accent1">
                    <a:lumMod val="50000"/>
                  </a:schemeClr>
                </a:solidFill>
              </a:defRPr>
            </a:lvl1pPr>
          </a:lstStyle>
          <a:p>
            <a:pPr rtl="0"/>
            <a:r>
              <a:rPr lang="es-ES" noProof="0" smtClean="0"/>
              <a:t>Haga clic para modificar el estilo de título del patrón</a:t>
            </a:r>
            <a:endParaRPr lang="es-ES" noProof="0" dirty="0"/>
          </a:p>
        </p:txBody>
      </p:sp>
      <p:sp>
        <p:nvSpPr>
          <p:cNvPr id="3" name="Marcador de posición de texto vertical 2"/>
          <p:cNvSpPr>
            <a:spLocks noGrp="1"/>
          </p:cNvSpPr>
          <p:nvPr>
            <p:ph type="body" orient="vert" idx="1"/>
          </p:nvPr>
        </p:nvSpPr>
        <p:spPr/>
        <p:txBody>
          <a:bodyPr vert="eaVert" rtlCol="0"/>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5" name="Marcador de posición de pie de página 4"/>
          <p:cNvSpPr>
            <a:spLocks noGrp="1"/>
          </p:cNvSpPr>
          <p:nvPr>
            <p:ph type="ftr" sz="quarter" idx="11"/>
          </p:nvPr>
        </p:nvSpPr>
        <p:spPr/>
        <p:txBody>
          <a:bodyPr rtlCol="0"/>
          <a:lstStyle/>
          <a:p>
            <a:pPr rtl="0"/>
            <a:r>
              <a:rPr lang="es-ES" noProof="0" dirty="0" smtClean="0"/>
              <a:t>Agregar un pie de página</a:t>
            </a:r>
            <a:endParaRPr lang="es-ES" noProof="0" dirty="0"/>
          </a:p>
        </p:txBody>
      </p:sp>
      <p:sp>
        <p:nvSpPr>
          <p:cNvPr id="4" name="Marcador de posición de fecha 3"/>
          <p:cNvSpPr>
            <a:spLocks noGrp="1"/>
          </p:cNvSpPr>
          <p:nvPr>
            <p:ph type="dt" sz="half" idx="10"/>
          </p:nvPr>
        </p:nvSpPr>
        <p:spPr/>
        <p:txBody>
          <a:bodyPr rtlCol="0"/>
          <a:lstStyle/>
          <a:p>
            <a:pPr rtl="0"/>
            <a:fld id="{60FD02CE-073D-4917-B07F-84A2C23D069E}" type="datetime1">
              <a:rPr lang="es-ES" noProof="0" smtClean="0"/>
              <a:t>24/03/2022</a:t>
            </a:fld>
            <a:endParaRPr lang="es-ES" noProof="0" dirty="0"/>
          </a:p>
        </p:txBody>
      </p:sp>
      <p:sp>
        <p:nvSpPr>
          <p:cNvPr id="6" name="Marcador de posición de número de diapositiva 5"/>
          <p:cNvSpPr>
            <a:spLocks noGrp="1"/>
          </p:cNvSpPr>
          <p:nvPr>
            <p:ph type="sldNum" sz="quarter" idx="12"/>
          </p:nvPr>
        </p:nvSpPr>
        <p:spPr/>
        <p:txBody>
          <a:bodyPr rtlCol="0"/>
          <a:lstStyle/>
          <a:p>
            <a:pPr rtl="0"/>
            <a:fld id="{2A013F82-EE5E-44EE-A61D-E31C6657F26F}" type="slidenum">
              <a:rPr lang="es-ES" noProof="0"/>
              <a:t>‹Nº›</a:t>
            </a:fld>
            <a:endParaRPr lang="es-ES" noProof="0"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9523412" y="646112"/>
            <a:ext cx="1828801" cy="5522913"/>
          </a:xfrm>
        </p:spPr>
        <p:txBody>
          <a:bodyPr vert="eaVert" rtlCol="0"/>
          <a:lstStyle>
            <a:lvl1pPr>
              <a:defRPr>
                <a:solidFill>
                  <a:schemeClr val="accent1">
                    <a:lumMod val="50000"/>
                  </a:schemeClr>
                </a:solidFill>
              </a:defRPr>
            </a:lvl1pPr>
          </a:lstStyle>
          <a:p>
            <a:pPr rtl="0"/>
            <a:r>
              <a:rPr lang="es-ES" noProof="0" smtClean="0"/>
              <a:t>Haga clic para modificar el estilo de título del patrón</a:t>
            </a:r>
            <a:endParaRPr lang="es-ES" noProof="0" dirty="0"/>
          </a:p>
        </p:txBody>
      </p:sp>
      <p:sp>
        <p:nvSpPr>
          <p:cNvPr id="3" name="Marcador de posición de texto vertical 2"/>
          <p:cNvSpPr>
            <a:spLocks noGrp="1"/>
          </p:cNvSpPr>
          <p:nvPr>
            <p:ph type="body" orient="vert" idx="1"/>
          </p:nvPr>
        </p:nvSpPr>
        <p:spPr>
          <a:xfrm>
            <a:off x="1522412" y="646112"/>
            <a:ext cx="7620000" cy="5522913"/>
          </a:xfrm>
        </p:spPr>
        <p:txBody>
          <a:bodyPr vert="eaVert" rtlCol="0"/>
          <a:lstStyle/>
          <a:p>
            <a:pPr lvl="0" rtl="0"/>
            <a:r>
              <a:rPr lang="es-ES" noProof="0" smtClean="0"/>
              <a:t>Haga clic para modificar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5" name="Marcador de posición de pie de página 4"/>
          <p:cNvSpPr>
            <a:spLocks noGrp="1"/>
          </p:cNvSpPr>
          <p:nvPr>
            <p:ph type="ftr" sz="quarter" idx="11"/>
          </p:nvPr>
        </p:nvSpPr>
        <p:spPr/>
        <p:txBody>
          <a:bodyPr rtlCol="0"/>
          <a:lstStyle/>
          <a:p>
            <a:pPr rtl="0"/>
            <a:r>
              <a:rPr lang="es-ES" noProof="0" dirty="0" smtClean="0"/>
              <a:t>Agregar un pie de página</a:t>
            </a:r>
            <a:endParaRPr lang="es-ES" noProof="0" dirty="0"/>
          </a:p>
        </p:txBody>
      </p:sp>
      <p:sp>
        <p:nvSpPr>
          <p:cNvPr id="4" name="Marcador de posición de fecha 3"/>
          <p:cNvSpPr>
            <a:spLocks noGrp="1"/>
          </p:cNvSpPr>
          <p:nvPr>
            <p:ph type="dt" sz="half" idx="10"/>
          </p:nvPr>
        </p:nvSpPr>
        <p:spPr/>
        <p:txBody>
          <a:bodyPr rtlCol="0"/>
          <a:lstStyle/>
          <a:p>
            <a:pPr rtl="0"/>
            <a:fld id="{0AF55FE9-0363-4C8B-8DF3-6FE685753F74}" type="datetime1">
              <a:rPr lang="es-ES" noProof="0" smtClean="0"/>
              <a:t>24/03/2022</a:t>
            </a:fld>
            <a:endParaRPr lang="es-ES" noProof="0" dirty="0"/>
          </a:p>
        </p:txBody>
      </p:sp>
      <p:sp>
        <p:nvSpPr>
          <p:cNvPr id="6" name="Marcador de posición de número de diapositiva 5"/>
          <p:cNvSpPr>
            <a:spLocks noGrp="1"/>
          </p:cNvSpPr>
          <p:nvPr>
            <p:ph type="sldNum" sz="quarter" idx="12"/>
          </p:nvPr>
        </p:nvSpPr>
        <p:spPr/>
        <p:txBody>
          <a:bodyPr rtlCol="0"/>
          <a:lstStyle/>
          <a:p>
            <a:pPr rtl="0"/>
            <a:fld id="{2A013F82-EE5E-44EE-A61D-E31C6657F26F}" type="slidenum">
              <a:rPr lang="es-ES" noProof="0"/>
              <a:t>‹Nº›</a:t>
            </a:fld>
            <a:endParaRPr lang="es-ES" noProof="0" dirty="0"/>
          </a:p>
        </p:txBody>
      </p:sp>
      <p:cxnSp>
        <p:nvCxnSpPr>
          <p:cNvPr id="7" name="Conector recto 6"/>
          <p:cNvCxnSpPr/>
          <p:nvPr/>
        </p:nvCxnSpPr>
        <p:spPr>
          <a:xfrm>
            <a:off x="9371012" y="762000"/>
            <a:ext cx="0" cy="533400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título 1"/>
          <p:cNvSpPr>
            <a:spLocks noGrp="1"/>
          </p:cNvSpPr>
          <p:nvPr>
            <p:ph type="title"/>
          </p:nvPr>
        </p:nvSpPr>
        <p:spPr>
          <a:xfrm>
            <a:off x="1522413" y="381000"/>
            <a:ext cx="9829799" cy="1219200"/>
          </a:xfrm>
          <a:prstGeom prst="rect">
            <a:avLst/>
          </a:prstGeom>
        </p:spPr>
        <p:txBody>
          <a:bodyPr vert="horz" lIns="91440" tIns="45720" rIns="91440" bIns="45720" rtlCol="0" anchor="b">
            <a:normAutofit/>
          </a:bodyPr>
          <a:lstStyle/>
          <a:p>
            <a:pPr rtl="0"/>
            <a:r>
              <a:rPr lang="es-ES" noProof="0" dirty="0"/>
              <a:t>Haga clic para modificar el estilo de título del patrón</a:t>
            </a:r>
          </a:p>
        </p:txBody>
      </p:sp>
      <p:sp>
        <p:nvSpPr>
          <p:cNvPr id="3" name="Marcador de posición de texto 2"/>
          <p:cNvSpPr>
            <a:spLocks noGrp="1"/>
          </p:cNvSpPr>
          <p:nvPr>
            <p:ph type="body" idx="1"/>
          </p:nvPr>
        </p:nvSpPr>
        <p:spPr>
          <a:xfrm>
            <a:off x="1522413" y="1981200"/>
            <a:ext cx="9829799" cy="4187825"/>
          </a:xfrm>
          <a:prstGeom prst="rect">
            <a:avLst/>
          </a:prstGeom>
        </p:spPr>
        <p:txBody>
          <a:bodyPr vert="horz" lIns="91440" tIns="45720" rIns="91440" bIns="45720" rtlCol="0">
            <a:normAutofit/>
          </a:bodyPr>
          <a:lstStyle/>
          <a:p>
            <a:pPr lvl="0" rtl="0"/>
            <a:r>
              <a:rPr lang="es-ES" noProof="0" dirty="0"/>
              <a:t>Editar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5" name="Marcador de posición de pie de página 4"/>
          <p:cNvSpPr>
            <a:spLocks noGrp="1"/>
          </p:cNvSpPr>
          <p:nvPr>
            <p:ph type="ftr" sz="quarter" idx="3"/>
          </p:nvPr>
        </p:nvSpPr>
        <p:spPr>
          <a:xfrm>
            <a:off x="1522413" y="6400800"/>
            <a:ext cx="5954834" cy="276228"/>
          </a:xfrm>
          <a:prstGeom prst="rect">
            <a:avLst/>
          </a:prstGeom>
        </p:spPr>
        <p:txBody>
          <a:bodyPr vert="horz" lIns="91440" tIns="45720" rIns="91440" bIns="45720" rtlCol="0" anchor="ctr"/>
          <a:lstStyle>
            <a:lvl1pPr algn="l">
              <a:defRPr sz="1100">
                <a:solidFill>
                  <a:schemeClr val="tx1"/>
                </a:solidFill>
              </a:defRPr>
            </a:lvl1pPr>
          </a:lstStyle>
          <a:p>
            <a:pPr rtl="0"/>
            <a:r>
              <a:rPr lang="es-ES" noProof="0" dirty="0"/>
              <a:t>Agregar un pie de página</a:t>
            </a:r>
          </a:p>
        </p:txBody>
      </p:sp>
      <p:sp>
        <p:nvSpPr>
          <p:cNvPr id="4" name="Marcador de posición de fecha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100">
                <a:solidFill>
                  <a:schemeClr val="tx1"/>
                </a:solidFill>
              </a:defRPr>
            </a:lvl1pPr>
          </a:lstStyle>
          <a:p>
            <a:pPr rtl="0"/>
            <a:fld id="{6A77CC5E-30E4-4403-A172-B5EEA6D2C05F}" type="datetime1">
              <a:rPr lang="es-ES" noProof="0" smtClean="0"/>
              <a:t>24/03/2022</a:t>
            </a:fld>
            <a:endParaRPr lang="es-ES" noProof="0" dirty="0"/>
          </a:p>
        </p:txBody>
      </p:sp>
      <p:sp>
        <p:nvSpPr>
          <p:cNvPr id="6" name="Marcador de posición de número de diapositiva 5"/>
          <p:cNvSpPr>
            <a:spLocks noGrp="1"/>
          </p:cNvSpPr>
          <p:nvPr>
            <p:ph type="sldNum" sz="quarter" idx="4"/>
          </p:nvPr>
        </p:nvSpPr>
        <p:spPr>
          <a:xfrm>
            <a:off x="10285411" y="6400800"/>
            <a:ext cx="1066802" cy="276228"/>
          </a:xfrm>
          <a:prstGeom prst="rect">
            <a:avLst/>
          </a:prstGeom>
        </p:spPr>
        <p:txBody>
          <a:bodyPr vert="horz" lIns="91440" tIns="45720" rIns="91440" bIns="45720" rtlCol="0" anchor="ctr"/>
          <a:lstStyle>
            <a:lvl1pPr algn="r">
              <a:defRPr sz="1100">
                <a:solidFill>
                  <a:schemeClr val="tx1"/>
                </a:solidFill>
              </a:defRPr>
            </a:lvl1pPr>
          </a:lstStyle>
          <a:p>
            <a:pPr rtl="0"/>
            <a:fld id="{2A013F82-EE5E-44EE-A61D-E31C6657F26F}" type="slidenum">
              <a:rPr lang="es-ES" noProof="0" smtClean="0"/>
              <a:pPr rtl="0"/>
              <a:t>‹Nº›</a:t>
            </a:fld>
            <a:endParaRPr lang="es-ES" noProof="0" dirty="0"/>
          </a:p>
        </p:txBody>
      </p:sp>
      <p:pic>
        <p:nvPicPr>
          <p:cNvPr id="9" name="Imagen 8"/>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1" y="0"/>
            <a:ext cx="1065213" cy="6858000"/>
          </a:xfrm>
          <a:prstGeom prst="rect">
            <a:avLst/>
          </a:prstGeom>
        </p:spPr>
      </p:pic>
      <p:sp>
        <p:nvSpPr>
          <p:cNvPr id="10" name="Rectángulo 9"/>
          <p:cNvSpPr/>
          <p:nvPr/>
        </p:nvSpPr>
        <p:spPr>
          <a:xfrm>
            <a:off x="1" y="0"/>
            <a:ext cx="1065213" cy="6858000"/>
          </a:xfrm>
          <a:prstGeom prst="rect">
            <a:avLst/>
          </a:prstGeom>
          <a:gradFill flip="none" rotWithShape="1">
            <a:gsLst>
              <a:gs pos="75000">
                <a:schemeClr val="tx2">
                  <a:alpha val="0"/>
                </a:schemeClr>
              </a:gs>
              <a:gs pos="100000">
                <a:schemeClr val="tx2">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Tree>
    <p:extLst>
      <p:ext uri="{BB962C8B-B14F-4D97-AF65-F5344CB8AC3E}">
        <p14:creationId xmlns:p14="http://schemas.microsoft.com/office/powerpoint/2010/main" val="1403059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accent1">
              <a:lumMod val="50000"/>
            </a:schemeClr>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tx1">
            <a:lumMod val="90000"/>
            <a:lumOff val="10000"/>
          </a:schemeClr>
        </a:buClr>
        <a:buSzPct val="80000"/>
        <a:buFont typeface="Arial" pitchFamily="34" charset="0"/>
        <a:buChar char="•"/>
        <a:defRPr sz="2400" kern="1200">
          <a:solidFill>
            <a:schemeClr val="tx1"/>
          </a:solidFill>
          <a:latin typeface="+mn-lt"/>
          <a:ea typeface="+mn-ea"/>
          <a:cs typeface="+mn-cs"/>
        </a:defRPr>
      </a:lvl1pPr>
      <a:lvl2pPr marL="511175" indent="-228600" algn="l" defTabSz="914400" rtl="0" eaLnBrk="1" latinLnBrk="0" hangingPunct="1">
        <a:lnSpc>
          <a:spcPct val="90000"/>
        </a:lnSpc>
        <a:spcBef>
          <a:spcPts val="1000"/>
        </a:spcBef>
        <a:buClr>
          <a:schemeClr val="tx1">
            <a:lumMod val="90000"/>
            <a:lumOff val="10000"/>
          </a:schemeClr>
        </a:buClr>
        <a:buSzPct val="80000"/>
        <a:buFont typeface="Arial" pitchFamily="34" charset="0"/>
        <a:buChar char="•"/>
        <a:defRPr sz="2000" kern="1200">
          <a:solidFill>
            <a:schemeClr val="tx1"/>
          </a:solidFill>
          <a:latin typeface="+mn-lt"/>
          <a:ea typeface="+mn-ea"/>
          <a:cs typeface="+mn-cs"/>
        </a:defRPr>
      </a:lvl2pPr>
      <a:lvl3pPr marL="685800" indent="-174625"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800" kern="1200">
          <a:solidFill>
            <a:schemeClr val="tx1"/>
          </a:solidFill>
          <a:latin typeface="+mn-lt"/>
          <a:ea typeface="+mn-ea"/>
          <a:cs typeface="+mn-cs"/>
        </a:defRPr>
      </a:lvl3pPr>
      <a:lvl4pPr marL="860425" indent="-174625"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4pPr>
      <a:lvl5pPr marL="1033463" indent="-173038"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ig.com/es/bitcoi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ig.com/es/ethereum-trading"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97868" y="44624"/>
            <a:ext cx="6696744" cy="1656184"/>
          </a:xfrm>
        </p:spPr>
        <p:txBody>
          <a:bodyPr rtlCol="0">
            <a:normAutofit fontScale="90000"/>
          </a:bodyPr>
          <a:lstStyle/>
          <a:p>
            <a:r>
              <a:rPr lang="es-MX" b="1" dirty="0"/>
              <a:t> </a:t>
            </a:r>
            <a:r>
              <a:rPr lang="es-US" b="1" dirty="0"/>
              <a:t>Qué son las </a:t>
            </a:r>
            <a:r>
              <a:rPr lang="es-US" b="1" dirty="0" err="1"/>
              <a:t>criptomonedas</a:t>
            </a:r>
            <a:r>
              <a:rPr lang="es-US" b="1" dirty="0"/>
              <a:t>?</a:t>
            </a:r>
            <a:endParaRPr lang="es-MX" b="1" dirty="0"/>
          </a:p>
        </p:txBody>
      </p:sp>
      <p:pic>
        <p:nvPicPr>
          <p:cNvPr id="4" name="Imagen 3" descr="https://a.c-dn.net/c/content/igcom/es_ES/other-markets/cryptocurrency-trading/what-are-cryptocurrencies/_jcr_content/content-parsys/columns/col%20col2/content_component.adaptive.480.high.png/1507131054636.png"/>
          <p:cNvPicPr/>
          <p:nvPr/>
        </p:nvPicPr>
        <p:blipFill>
          <a:blip r:embed="rId3">
            <a:extLst>
              <a:ext uri="{28A0092B-C50C-407E-A947-70E740481C1C}">
                <a14:useLocalDpi xmlns:a14="http://schemas.microsoft.com/office/drawing/2010/main" val="0"/>
              </a:ext>
            </a:extLst>
          </a:blip>
          <a:srcRect/>
          <a:stretch>
            <a:fillRect/>
          </a:stretch>
        </p:blipFill>
        <p:spPr bwMode="auto">
          <a:xfrm>
            <a:off x="1629916" y="1742901"/>
            <a:ext cx="5616624" cy="5085184"/>
          </a:xfrm>
          <a:prstGeom prst="rect">
            <a:avLst/>
          </a:prstGeom>
          <a:noFill/>
          <a:ln>
            <a:noFill/>
          </a:ln>
        </p:spPr>
      </p:pic>
    </p:spTree>
    <p:extLst>
      <p:ext uri="{BB962C8B-B14F-4D97-AF65-F5344CB8AC3E}">
        <p14:creationId xmlns:p14="http://schemas.microsoft.com/office/powerpoint/2010/main" val="232011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522413" y="381000"/>
            <a:ext cx="9829799" cy="743744"/>
          </a:xfrm>
        </p:spPr>
        <p:txBody>
          <a:bodyPr rtlCol="0"/>
          <a:lstStyle/>
          <a:p>
            <a:r>
              <a:rPr lang="es-US" b="1" dirty="0"/>
              <a:t>¿Qué son las </a:t>
            </a:r>
            <a:r>
              <a:rPr lang="es-US" b="1" dirty="0" err="1"/>
              <a:t>criptomonedas</a:t>
            </a:r>
            <a:r>
              <a:rPr lang="es-US" b="1" dirty="0"/>
              <a:t>?</a:t>
            </a:r>
            <a:endParaRPr lang="es-MX" b="1" dirty="0"/>
          </a:p>
        </p:txBody>
      </p:sp>
      <p:sp>
        <p:nvSpPr>
          <p:cNvPr id="14" name="Marcador de posición de contenido 13"/>
          <p:cNvSpPr>
            <a:spLocks noGrp="1"/>
          </p:cNvSpPr>
          <p:nvPr>
            <p:ph idx="1"/>
          </p:nvPr>
        </p:nvSpPr>
        <p:spPr>
          <a:xfrm>
            <a:off x="1197869" y="1700808"/>
            <a:ext cx="10729192" cy="4968552"/>
          </a:xfrm>
        </p:spPr>
        <p:txBody>
          <a:bodyPr rtlCol="0">
            <a:normAutofit/>
          </a:bodyPr>
          <a:lstStyle/>
          <a:p>
            <a:r>
              <a:rPr lang="es-US" sz="3200" dirty="0"/>
              <a:t>Las </a:t>
            </a:r>
            <a:r>
              <a:rPr lang="es-US" sz="3200" dirty="0" err="1"/>
              <a:t>criptomonedas</a:t>
            </a:r>
            <a:r>
              <a:rPr lang="es-US" sz="3200" dirty="0"/>
              <a:t> son monedas virtuales. Pueden ser intercambiadas y operadas como cualquier otra divisa tradicional, pero están fuera del control de los gobiernos e instituciones financieras.</a:t>
            </a:r>
            <a:endParaRPr lang="es-MX" sz="3200" dirty="0"/>
          </a:p>
          <a:p>
            <a:r>
              <a:rPr lang="es-US" sz="3200" dirty="0"/>
              <a:t>Existe un gran número de </a:t>
            </a:r>
            <a:r>
              <a:rPr lang="es-US" sz="3200" dirty="0" err="1"/>
              <a:t>criptodivisas</a:t>
            </a:r>
            <a:r>
              <a:rPr lang="es-US" sz="3200" dirty="0"/>
              <a:t> disponibles, todas con sus propias características y aplicaciones. Las que tienen mayor capitalización de mercado son -al menos por ahora- una minoría, que incluye  </a:t>
            </a:r>
            <a:r>
              <a:rPr lang="es-US" sz="3200" dirty="0" err="1">
                <a:hlinkClick r:id="rId3"/>
              </a:rPr>
              <a:t>bitcoin</a:t>
            </a:r>
            <a:r>
              <a:rPr lang="es-US" sz="3200" dirty="0"/>
              <a:t>, </a:t>
            </a:r>
            <a:r>
              <a:rPr lang="es-US" sz="3200" dirty="0" err="1"/>
              <a:t>bitcoin</a:t>
            </a:r>
            <a:r>
              <a:rPr lang="es-US" sz="3200" dirty="0"/>
              <a:t> cash, </a:t>
            </a:r>
            <a:r>
              <a:rPr lang="es-US" sz="3200" u="sng" dirty="0" err="1">
                <a:hlinkClick r:id="rId4"/>
              </a:rPr>
              <a:t>ether</a:t>
            </a:r>
            <a:r>
              <a:rPr lang="es-US" sz="3200" dirty="0"/>
              <a:t>, </a:t>
            </a:r>
            <a:r>
              <a:rPr lang="es-US" sz="3200" dirty="0" err="1"/>
              <a:t>litecoin</a:t>
            </a:r>
            <a:r>
              <a:rPr lang="es-US" sz="3200" dirty="0"/>
              <a:t>, </a:t>
            </a:r>
            <a:r>
              <a:rPr lang="es-US" sz="3200" dirty="0" err="1"/>
              <a:t>ripple</a:t>
            </a:r>
            <a:r>
              <a:rPr lang="es-US" sz="3200" dirty="0"/>
              <a:t> y </a:t>
            </a:r>
            <a:r>
              <a:rPr lang="es-US" sz="3200" dirty="0" err="1"/>
              <a:t>dash</a:t>
            </a:r>
            <a:r>
              <a:rPr lang="es-US" sz="3200" dirty="0"/>
              <a:t>.</a:t>
            </a:r>
            <a:endParaRPr lang="es-MX" sz="3200" dirty="0"/>
          </a:p>
        </p:txBody>
      </p:sp>
    </p:spTree>
    <p:extLst>
      <p:ext uri="{BB962C8B-B14F-4D97-AF65-F5344CB8AC3E}">
        <p14:creationId xmlns:p14="http://schemas.microsoft.com/office/powerpoint/2010/main" val="2717604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osición de contenido 13"/>
          <p:cNvSpPr>
            <a:spLocks noGrp="1"/>
          </p:cNvSpPr>
          <p:nvPr>
            <p:ph idx="1"/>
          </p:nvPr>
        </p:nvSpPr>
        <p:spPr>
          <a:xfrm>
            <a:off x="1125861" y="188640"/>
            <a:ext cx="10226352" cy="6480720"/>
          </a:xfrm>
        </p:spPr>
        <p:txBody>
          <a:bodyPr rtlCol="0">
            <a:normAutofit/>
          </a:bodyPr>
          <a:lstStyle/>
          <a:p>
            <a:pPr marL="0" indent="0">
              <a:buNone/>
            </a:pPr>
            <a:r>
              <a:rPr lang="es-US" sz="2800" b="1" dirty="0"/>
              <a:t>¿</a:t>
            </a:r>
            <a:r>
              <a:rPr lang="es-US" sz="3600" b="1" dirty="0"/>
              <a:t>Divisa o materia prima?</a:t>
            </a:r>
            <a:endParaRPr lang="es-MX" sz="3600" b="1" dirty="0"/>
          </a:p>
          <a:p>
            <a:r>
              <a:rPr lang="es-US" sz="2800" dirty="0"/>
              <a:t>Las </a:t>
            </a:r>
            <a:r>
              <a:rPr lang="es-US" sz="2800" dirty="0" err="1"/>
              <a:t>criptomonedas</a:t>
            </a:r>
            <a:r>
              <a:rPr lang="es-US" sz="2800" dirty="0"/>
              <a:t> pueden ser consideradas como una alternativa a las divisas tradicionales, pero en realidad fueron concebidas como una solución de pago completamente convencional. En estos momentos, bastantes tiendas aceptan </a:t>
            </a:r>
            <a:r>
              <a:rPr lang="es-US" sz="2800" dirty="0" err="1"/>
              <a:t>criptomoneda</a:t>
            </a:r>
            <a:r>
              <a:rPr lang="es-US" sz="2800" dirty="0"/>
              <a:t> como forma de pago.</a:t>
            </a:r>
            <a:endParaRPr lang="es-MX" sz="2800" dirty="0"/>
          </a:p>
          <a:p>
            <a:r>
              <a:rPr lang="es-US" sz="2800" dirty="0"/>
              <a:t>Aunque es cierto que su validez como método de pago es fundamental para su valor, las </a:t>
            </a:r>
            <a:r>
              <a:rPr lang="es-US" sz="2800" dirty="0" err="1"/>
              <a:t>criptomonedas</a:t>
            </a:r>
            <a:r>
              <a:rPr lang="es-US" sz="2800" dirty="0"/>
              <a:t> habitualmente se parecen más a materias primas como el oro que al mercado de </a:t>
            </a:r>
            <a:r>
              <a:rPr lang="es-US" sz="2800" dirty="0" err="1"/>
              <a:t>forex</a:t>
            </a:r>
            <a:r>
              <a:rPr lang="es-US" sz="2800" dirty="0"/>
              <a:t>. Como las materias primas:</a:t>
            </a:r>
            <a:endParaRPr lang="es-MX" sz="2800" dirty="0"/>
          </a:p>
          <a:p>
            <a:pPr lvl="0"/>
            <a:r>
              <a:rPr lang="es-US" sz="2800" dirty="0"/>
              <a:t>El valor de una </a:t>
            </a:r>
            <a:r>
              <a:rPr lang="es-US" sz="2800" dirty="0" err="1"/>
              <a:t>criptomoneda</a:t>
            </a:r>
            <a:r>
              <a:rPr lang="es-US" sz="2800" dirty="0"/>
              <a:t> no está vinculado exclusivamente al comportamiento de una economía </a:t>
            </a:r>
            <a:r>
              <a:rPr lang="es-US" sz="2800" dirty="0" smtClean="0"/>
              <a:t>concreta</a:t>
            </a:r>
            <a:endParaRPr lang="es-MX" sz="2800" dirty="0"/>
          </a:p>
        </p:txBody>
      </p:sp>
    </p:spTree>
    <p:extLst>
      <p:ext uri="{BB962C8B-B14F-4D97-AF65-F5344CB8AC3E}">
        <p14:creationId xmlns:p14="http://schemas.microsoft.com/office/powerpoint/2010/main" val="2193902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osición de contenido 13"/>
          <p:cNvSpPr>
            <a:spLocks noGrp="1"/>
          </p:cNvSpPr>
          <p:nvPr>
            <p:ph idx="1"/>
          </p:nvPr>
        </p:nvSpPr>
        <p:spPr>
          <a:xfrm>
            <a:off x="1125861" y="404664"/>
            <a:ext cx="10226352" cy="6264696"/>
          </a:xfrm>
        </p:spPr>
        <p:txBody>
          <a:bodyPr rtlCol="0">
            <a:normAutofit/>
          </a:bodyPr>
          <a:lstStyle/>
          <a:p>
            <a:pPr marL="0" indent="0">
              <a:buNone/>
            </a:pPr>
            <a:r>
              <a:rPr lang="es-US" sz="3200" b="1" dirty="0"/>
              <a:t>¿Divisa o materia prima?</a:t>
            </a:r>
            <a:endParaRPr lang="es-MX" sz="3200" b="1" dirty="0"/>
          </a:p>
          <a:p>
            <a:pPr marL="0" indent="0">
              <a:buNone/>
            </a:pPr>
            <a:r>
              <a:rPr lang="es-US" sz="3200" dirty="0"/>
              <a:t>Los cambios en los tipos de interés y el aumento en las reservas monetarias solo tienen un efecto indirecto en su valor</a:t>
            </a:r>
            <a:endParaRPr lang="es-MX" sz="3200" dirty="0"/>
          </a:p>
          <a:p>
            <a:pPr marL="0" lvl="0" indent="0">
              <a:buNone/>
            </a:pPr>
            <a:r>
              <a:rPr lang="es-US" sz="3200" dirty="0" smtClean="0"/>
              <a:t>El </a:t>
            </a:r>
            <a:r>
              <a:rPr lang="es-US" sz="3200" dirty="0"/>
              <a:t>valor de las </a:t>
            </a:r>
            <a:r>
              <a:rPr lang="es-US" sz="3200" dirty="0" err="1"/>
              <a:t>criptomonedas</a:t>
            </a:r>
            <a:r>
              <a:rPr lang="es-US" sz="3200" dirty="0"/>
              <a:t> depende del compromiso de los usuarios por mantener su precio al convertirlas a divisas tradicionales</a:t>
            </a:r>
            <a:endParaRPr lang="es-MX" sz="3200" dirty="0"/>
          </a:p>
          <a:p>
            <a:pPr marL="0" indent="0">
              <a:buNone/>
            </a:pPr>
            <a:r>
              <a:rPr lang="es-US" sz="3200" dirty="0"/>
              <a:t>Esto significa, al menos por ahora, que las </a:t>
            </a:r>
            <a:r>
              <a:rPr lang="es-US" sz="3200" dirty="0" err="1"/>
              <a:t>criptodivisas</a:t>
            </a:r>
            <a:r>
              <a:rPr lang="es-US" sz="3200" dirty="0"/>
              <a:t> son tratadas principalmente como una materia prima: una inversión cuyo retorno proviene de la especulación en torno a las subidas y </a:t>
            </a:r>
            <a:r>
              <a:rPr lang="es-US" sz="3600" dirty="0"/>
              <a:t>bajadas </a:t>
            </a:r>
            <a:r>
              <a:rPr lang="es-US" sz="3200" dirty="0"/>
              <a:t>en su valor.</a:t>
            </a:r>
            <a:endParaRPr lang="es-MX" sz="3200" dirty="0"/>
          </a:p>
        </p:txBody>
      </p:sp>
    </p:spTree>
    <p:extLst>
      <p:ext uri="{BB962C8B-B14F-4D97-AF65-F5344CB8AC3E}">
        <p14:creationId xmlns:p14="http://schemas.microsoft.com/office/powerpoint/2010/main" val="2675404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13892" y="548680"/>
            <a:ext cx="9829798" cy="527720"/>
          </a:xfrm>
        </p:spPr>
        <p:txBody>
          <a:bodyPr rtlCol="0">
            <a:normAutofit fontScale="90000"/>
          </a:bodyPr>
          <a:lstStyle/>
          <a:p>
            <a:r>
              <a:rPr lang="es-US" b="1" dirty="0"/>
              <a:t>¿Qué es minar </a:t>
            </a:r>
            <a:r>
              <a:rPr lang="es-US" b="1" dirty="0" err="1"/>
              <a:t>criptomonedas</a:t>
            </a:r>
            <a:r>
              <a:rPr lang="es-US" b="1" dirty="0"/>
              <a:t>?</a:t>
            </a:r>
            <a:endParaRPr lang="es-MX" b="1" dirty="0"/>
          </a:p>
        </p:txBody>
      </p:sp>
      <p:sp>
        <p:nvSpPr>
          <p:cNvPr id="8" name="Marcador de posición de contenido 13"/>
          <p:cNvSpPr>
            <a:spLocks noGrp="1"/>
          </p:cNvSpPr>
          <p:nvPr>
            <p:ph idx="1"/>
          </p:nvPr>
        </p:nvSpPr>
        <p:spPr>
          <a:xfrm>
            <a:off x="1125860" y="1628800"/>
            <a:ext cx="10873207" cy="5040560"/>
          </a:xfrm>
        </p:spPr>
        <p:txBody>
          <a:bodyPr rtlCol="0">
            <a:normAutofit/>
          </a:bodyPr>
          <a:lstStyle/>
          <a:p>
            <a:r>
              <a:rPr lang="es-US" sz="2800" dirty="0"/>
              <a:t>Minar </a:t>
            </a:r>
            <a:r>
              <a:rPr lang="es-US" sz="2800" dirty="0" err="1"/>
              <a:t>criptomonedas</a:t>
            </a:r>
            <a:r>
              <a:rPr lang="es-US" sz="2800" dirty="0"/>
              <a:t> es el proceso a través del cual las transacciones de </a:t>
            </a:r>
            <a:r>
              <a:rPr lang="es-US" sz="2800" dirty="0" err="1"/>
              <a:t>criptomoneda</a:t>
            </a:r>
            <a:r>
              <a:rPr lang="es-US" sz="2800" dirty="0"/>
              <a:t> se verifican y se ofrecen nuevas unidades. </a:t>
            </a:r>
            <a:endParaRPr lang="es-MX" sz="2800" dirty="0"/>
          </a:p>
          <a:p>
            <a:r>
              <a:rPr lang="es-US" sz="2800" dirty="0"/>
              <a:t>El objetivo de los mineros es recopilar las últimas transacciones en bloques (es decir, conjuntos de transacciones verificadas) y encontrar una solución a un complejo algoritmo. Haciendo esto se obtiene una recompensa: una cantidad fija de </a:t>
            </a:r>
            <a:r>
              <a:rPr lang="es-US" sz="2800" dirty="0" err="1"/>
              <a:t>criptomoneda</a:t>
            </a:r>
            <a:r>
              <a:rPr lang="es-US" sz="2800" dirty="0"/>
              <a:t>. Esta cantidad varía según la </a:t>
            </a:r>
            <a:r>
              <a:rPr lang="es-US" sz="2800" dirty="0" err="1"/>
              <a:t>criptomoneda</a:t>
            </a:r>
            <a:r>
              <a:rPr lang="es-US" sz="2800" dirty="0"/>
              <a:t> en la que se trabaje; la recompensa de </a:t>
            </a:r>
            <a:r>
              <a:rPr lang="es-US" sz="2800" dirty="0" err="1"/>
              <a:t>bitcoin</a:t>
            </a:r>
            <a:r>
              <a:rPr lang="es-US" sz="2800" dirty="0"/>
              <a:t>, por ejemplo, es actualmente de 12,5 </a:t>
            </a:r>
            <a:r>
              <a:rPr lang="es-US" sz="2800" dirty="0" err="1"/>
              <a:t>bitcoins</a:t>
            </a:r>
            <a:r>
              <a:rPr lang="es-US" sz="2800" dirty="0"/>
              <a:t>.</a:t>
            </a:r>
            <a:endParaRPr lang="es-MX" sz="2800" dirty="0"/>
          </a:p>
        </p:txBody>
      </p:sp>
    </p:spTree>
    <p:extLst>
      <p:ext uri="{BB962C8B-B14F-4D97-AF65-F5344CB8AC3E}">
        <p14:creationId xmlns:p14="http://schemas.microsoft.com/office/powerpoint/2010/main" val="144759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1269876" y="1700808"/>
            <a:ext cx="10585176" cy="5040560"/>
          </a:xfrm>
        </p:spPr>
        <p:txBody>
          <a:bodyPr>
            <a:normAutofit/>
          </a:bodyPr>
          <a:lstStyle/>
          <a:p>
            <a:pPr marL="0" indent="0">
              <a:buNone/>
            </a:pPr>
            <a:r>
              <a:rPr lang="es-US" sz="3200" dirty="0"/>
              <a:t>La solución a este algoritmo supone un proceso continuo y depende de los resultados de algoritmos anteriores para poder realizar el siguiente cálculo. Del mismo modo, la dificultad del algoritmo puede ser (y es) ajustada frecuentemente, con el fin de hacer que el trabajo de los mineros sea constante -y aunque la capacidad de procesamiento vaya mejorando. Esto se asemeja al ritmo al que materias primas como el oro entran en el mercado (de ahí el término 'minar').</a:t>
            </a:r>
            <a:endParaRPr lang="es-MX" sz="3200" dirty="0"/>
          </a:p>
          <a:p>
            <a:pPr marL="0" indent="0">
              <a:buNone/>
            </a:pPr>
            <a:endParaRPr lang="es-MX" sz="3200" dirty="0"/>
          </a:p>
        </p:txBody>
      </p:sp>
      <p:sp>
        <p:nvSpPr>
          <p:cNvPr id="6" name="Título 1"/>
          <p:cNvSpPr>
            <a:spLocks noGrp="1"/>
          </p:cNvSpPr>
          <p:nvPr>
            <p:ph type="title"/>
          </p:nvPr>
        </p:nvSpPr>
        <p:spPr>
          <a:xfrm>
            <a:off x="1522413" y="381000"/>
            <a:ext cx="9829798" cy="743744"/>
          </a:xfrm>
        </p:spPr>
        <p:txBody>
          <a:bodyPr rtlCol="0">
            <a:normAutofit/>
          </a:bodyPr>
          <a:lstStyle/>
          <a:p>
            <a:r>
              <a:rPr lang="es-US" b="1" dirty="0"/>
              <a:t>¿Qué es minar </a:t>
            </a:r>
            <a:r>
              <a:rPr lang="es-US" b="1" dirty="0" err="1"/>
              <a:t>criptomonedas</a:t>
            </a:r>
            <a:r>
              <a:rPr lang="es-US" b="1" dirty="0"/>
              <a:t>?</a:t>
            </a:r>
            <a:endParaRPr lang="es-MX" b="1" dirty="0"/>
          </a:p>
        </p:txBody>
      </p:sp>
    </p:spTree>
    <p:extLst>
      <p:ext uri="{BB962C8B-B14F-4D97-AF65-F5344CB8AC3E}">
        <p14:creationId xmlns:p14="http://schemas.microsoft.com/office/powerpoint/2010/main" val="164925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1125860" y="-315416"/>
            <a:ext cx="9829798" cy="1219200"/>
          </a:xfrm>
        </p:spPr>
        <p:txBody>
          <a:bodyPr rtlCol="0">
            <a:normAutofit/>
          </a:bodyPr>
          <a:lstStyle/>
          <a:p>
            <a:r>
              <a:rPr lang="es-US" b="1" dirty="0"/>
              <a:t>¿Qué es minar </a:t>
            </a:r>
            <a:r>
              <a:rPr lang="es-US" b="1" dirty="0" err="1"/>
              <a:t>criptomonedas</a:t>
            </a:r>
            <a:r>
              <a:rPr lang="es-US" b="1" dirty="0"/>
              <a:t>?</a:t>
            </a:r>
            <a:endParaRPr lang="es-MX" b="1" dirty="0"/>
          </a:p>
        </p:txBody>
      </p:sp>
      <p:pic>
        <p:nvPicPr>
          <p:cNvPr id="5" name="Imagen 4" descr="https://a.c-dn.net/c/content/igcom/es_ES/other-markets/cryptocurrency-trading/what-are-cryptocurrencies/_jcr_content/content-parsys/columns_754909346/col%20col1/content_component.adaptive.480.high.png/1508515517669.png"/>
          <p:cNvPicPr/>
          <p:nvPr/>
        </p:nvPicPr>
        <p:blipFill>
          <a:blip r:embed="rId2">
            <a:extLst>
              <a:ext uri="{28A0092B-C50C-407E-A947-70E740481C1C}">
                <a14:useLocalDpi xmlns:a14="http://schemas.microsoft.com/office/drawing/2010/main" val="0"/>
              </a:ext>
            </a:extLst>
          </a:blip>
          <a:srcRect/>
          <a:stretch>
            <a:fillRect/>
          </a:stretch>
        </p:blipFill>
        <p:spPr bwMode="auto">
          <a:xfrm>
            <a:off x="2277988" y="1556792"/>
            <a:ext cx="8677670" cy="4392488"/>
          </a:xfrm>
          <a:prstGeom prst="rect">
            <a:avLst/>
          </a:prstGeom>
          <a:noFill/>
          <a:ln>
            <a:noFill/>
          </a:ln>
        </p:spPr>
      </p:pic>
      <p:sp>
        <p:nvSpPr>
          <p:cNvPr id="4" name="Rectángulo 3"/>
          <p:cNvSpPr/>
          <p:nvPr/>
        </p:nvSpPr>
        <p:spPr>
          <a:xfrm>
            <a:off x="4006180" y="6021288"/>
            <a:ext cx="6092825" cy="528350"/>
          </a:xfrm>
          <a:prstGeom prst="rect">
            <a:avLst/>
          </a:prstGeom>
        </p:spPr>
        <p:txBody>
          <a:bodyPr>
            <a:spAutoFit/>
          </a:bodyPr>
          <a:lstStyle/>
          <a:p>
            <a:pPr>
              <a:lnSpc>
                <a:spcPts val="1650"/>
              </a:lnSpc>
              <a:spcAft>
                <a:spcPts val="1050"/>
              </a:spcAft>
            </a:pPr>
            <a:r>
              <a:rPr lang="es-US" dirty="0">
                <a:solidFill>
                  <a:srgbClr val="46484F"/>
                </a:solidFill>
                <a:latin typeface="Arial" panose="020B0604020202020204" pitchFamily="34" charset="0"/>
                <a:ea typeface="Times New Roman" panose="02020603050405020304" pitchFamily="18" charset="0"/>
              </a:rPr>
              <a:t>El minero agrupa transacciones de </a:t>
            </a:r>
            <a:r>
              <a:rPr lang="es-US" dirty="0" err="1">
                <a:solidFill>
                  <a:srgbClr val="46484F"/>
                </a:solidFill>
                <a:latin typeface="Arial" panose="020B0604020202020204" pitchFamily="34" charset="0"/>
                <a:ea typeface="Times New Roman" panose="02020603050405020304" pitchFamily="18" charset="0"/>
              </a:rPr>
              <a:t>criptomoneda</a:t>
            </a:r>
            <a:r>
              <a:rPr lang="es-US" dirty="0">
                <a:solidFill>
                  <a:srgbClr val="46484F"/>
                </a:solidFill>
                <a:latin typeface="Arial" panose="020B0604020202020204" pitchFamily="34" charset="0"/>
                <a:ea typeface="Times New Roman" panose="02020603050405020304" pitchFamily="18" charset="0"/>
              </a:rPr>
              <a:t> nuevas en un "bloque".</a:t>
            </a:r>
            <a:endParaRPr lang="es-MX"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9439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1125860" y="-315416"/>
            <a:ext cx="9829798" cy="1219200"/>
          </a:xfrm>
        </p:spPr>
        <p:txBody>
          <a:bodyPr rtlCol="0">
            <a:normAutofit/>
          </a:bodyPr>
          <a:lstStyle/>
          <a:p>
            <a:r>
              <a:rPr lang="es-US" b="1" dirty="0"/>
              <a:t>¿Qué es minar </a:t>
            </a:r>
            <a:r>
              <a:rPr lang="es-US" b="1" dirty="0" err="1"/>
              <a:t>criptomonedas</a:t>
            </a:r>
            <a:r>
              <a:rPr lang="es-US" b="1" dirty="0"/>
              <a:t>?</a:t>
            </a:r>
            <a:endParaRPr lang="es-MX" b="1" dirty="0"/>
          </a:p>
        </p:txBody>
      </p:sp>
      <p:sp>
        <p:nvSpPr>
          <p:cNvPr id="4" name="Rectángulo 3"/>
          <p:cNvSpPr/>
          <p:nvPr/>
        </p:nvSpPr>
        <p:spPr>
          <a:xfrm>
            <a:off x="3142084" y="5733256"/>
            <a:ext cx="7704856" cy="707886"/>
          </a:xfrm>
          <a:prstGeom prst="rect">
            <a:avLst/>
          </a:prstGeom>
        </p:spPr>
        <p:txBody>
          <a:bodyPr wrap="square">
            <a:spAutoFit/>
          </a:bodyPr>
          <a:lstStyle/>
          <a:p>
            <a:r>
              <a:rPr lang="es-US" sz="2000" dirty="0"/>
              <a:t>El bloque se codifica y se vincula a la cadena de bloques o </a:t>
            </a:r>
            <a:r>
              <a:rPr lang="es-US" sz="2000" i="1" dirty="0" err="1"/>
              <a:t>blockchain</a:t>
            </a:r>
            <a:r>
              <a:rPr lang="es-US" sz="2000" i="1" dirty="0"/>
              <a:t> </a:t>
            </a:r>
            <a:r>
              <a:rPr lang="es-US" sz="2000" dirty="0"/>
              <a:t>existente. </a:t>
            </a:r>
            <a:endParaRPr lang="es-MX" sz="2000" dirty="0"/>
          </a:p>
        </p:txBody>
      </p:sp>
      <p:pic>
        <p:nvPicPr>
          <p:cNvPr id="7" name="Imagen 6" descr="https://a.c-dn.net/c/content/igcom/es_ES/other-markets/cryptocurrency-trading/what-are-cryptocurrencies/_jcr_content/content-parsys/columns_754909346/col%20col2/content_component.adaptive.480.high.png/1508515490538.png"/>
          <p:cNvPicPr/>
          <p:nvPr/>
        </p:nvPicPr>
        <p:blipFill>
          <a:blip r:embed="rId2">
            <a:extLst>
              <a:ext uri="{28A0092B-C50C-407E-A947-70E740481C1C}">
                <a14:useLocalDpi xmlns:a14="http://schemas.microsoft.com/office/drawing/2010/main" val="0"/>
              </a:ext>
            </a:extLst>
          </a:blip>
          <a:srcRect/>
          <a:stretch>
            <a:fillRect/>
          </a:stretch>
        </p:blipFill>
        <p:spPr bwMode="auto">
          <a:xfrm>
            <a:off x="1269876" y="903784"/>
            <a:ext cx="9793088" cy="4901480"/>
          </a:xfrm>
          <a:prstGeom prst="rect">
            <a:avLst/>
          </a:prstGeom>
          <a:noFill/>
          <a:ln>
            <a:noFill/>
          </a:ln>
        </p:spPr>
      </p:pic>
    </p:spTree>
    <p:extLst>
      <p:ext uri="{BB962C8B-B14F-4D97-AF65-F5344CB8AC3E}">
        <p14:creationId xmlns:p14="http://schemas.microsoft.com/office/powerpoint/2010/main" val="2727389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1125860" y="-315416"/>
            <a:ext cx="9829798" cy="1219200"/>
          </a:xfrm>
        </p:spPr>
        <p:txBody>
          <a:bodyPr rtlCol="0">
            <a:normAutofit/>
          </a:bodyPr>
          <a:lstStyle/>
          <a:p>
            <a:r>
              <a:rPr lang="es-US" b="1" dirty="0"/>
              <a:t>¿Qué es minar </a:t>
            </a:r>
            <a:r>
              <a:rPr lang="es-US" b="1" dirty="0" err="1"/>
              <a:t>criptomonedas</a:t>
            </a:r>
            <a:r>
              <a:rPr lang="es-US" b="1" dirty="0"/>
              <a:t>?</a:t>
            </a:r>
            <a:endParaRPr lang="es-MX" b="1" dirty="0"/>
          </a:p>
        </p:txBody>
      </p:sp>
      <p:sp>
        <p:nvSpPr>
          <p:cNvPr id="4" name="Rectángulo 3"/>
          <p:cNvSpPr/>
          <p:nvPr/>
        </p:nvSpPr>
        <p:spPr>
          <a:xfrm>
            <a:off x="3142084" y="5805264"/>
            <a:ext cx="8496944" cy="830997"/>
          </a:xfrm>
          <a:prstGeom prst="rect">
            <a:avLst/>
          </a:prstGeom>
        </p:spPr>
        <p:txBody>
          <a:bodyPr wrap="square">
            <a:spAutoFit/>
          </a:bodyPr>
          <a:lstStyle/>
          <a:p>
            <a:r>
              <a:rPr lang="es-US" sz="2400" dirty="0"/>
              <a:t>El minero obtiene su recompensa, que puede inyectar directamente de nuevo en el mercado.</a:t>
            </a:r>
            <a:endParaRPr lang="es-MX" sz="2400" dirty="0"/>
          </a:p>
        </p:txBody>
      </p:sp>
      <p:pic>
        <p:nvPicPr>
          <p:cNvPr id="5" name="Imagen 4" descr="https://a.c-dn.net/c/content/igcom/es_ES/other-markets/cryptocurrency-trading/what-are-cryptocurrencies/_jcr_content/content-parsys/columns_754909346/col%20col3/content_component.adaptive.480.high.png/1508515517767.png"/>
          <p:cNvPicPr/>
          <p:nvPr/>
        </p:nvPicPr>
        <p:blipFill>
          <a:blip r:embed="rId2">
            <a:extLst>
              <a:ext uri="{28A0092B-C50C-407E-A947-70E740481C1C}">
                <a14:useLocalDpi xmlns:a14="http://schemas.microsoft.com/office/drawing/2010/main" val="0"/>
              </a:ext>
            </a:extLst>
          </a:blip>
          <a:srcRect/>
          <a:stretch>
            <a:fillRect/>
          </a:stretch>
        </p:blipFill>
        <p:spPr bwMode="auto">
          <a:xfrm>
            <a:off x="1629916" y="1772817"/>
            <a:ext cx="8856984" cy="3960440"/>
          </a:xfrm>
          <a:prstGeom prst="rect">
            <a:avLst/>
          </a:prstGeom>
          <a:noFill/>
          <a:ln>
            <a:noFill/>
          </a:ln>
        </p:spPr>
      </p:pic>
    </p:spTree>
    <p:extLst>
      <p:ext uri="{BB962C8B-B14F-4D97-AF65-F5344CB8AC3E}">
        <p14:creationId xmlns:p14="http://schemas.microsoft.com/office/powerpoint/2010/main" val="284414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1269876" y="1268760"/>
            <a:ext cx="10657184" cy="5328592"/>
          </a:xfrm>
        </p:spPr>
        <p:txBody>
          <a:bodyPr>
            <a:noAutofit/>
          </a:bodyPr>
          <a:lstStyle/>
          <a:p>
            <a:pPr marL="0" indent="0">
              <a:buNone/>
            </a:pPr>
            <a:r>
              <a:rPr lang="es-US" sz="3000" dirty="0"/>
              <a:t>La </a:t>
            </a:r>
            <a:r>
              <a:rPr lang="es-US" sz="3000" i="1" dirty="0" err="1"/>
              <a:t>blockchain</a:t>
            </a:r>
            <a:r>
              <a:rPr lang="es-US" sz="3000" dirty="0"/>
              <a:t> o cadena de bloques es un libro digital compartido que registra todas las transacciones de una </a:t>
            </a:r>
            <a:r>
              <a:rPr lang="es-US" sz="3000" dirty="0" err="1"/>
              <a:t>criptomoneda</a:t>
            </a:r>
            <a:r>
              <a:rPr lang="es-US" sz="3000" dirty="0"/>
              <a:t> determinada entre dos partes. Estas transacciones forman agrupaciones conocidas como "bloques", que a su vez se codifican y se vinculan unos a otros.</a:t>
            </a:r>
            <a:endParaRPr lang="es-MX" sz="3000" dirty="0"/>
          </a:p>
          <a:p>
            <a:pPr marL="0" indent="0">
              <a:buNone/>
            </a:pPr>
            <a:r>
              <a:rPr lang="es-US" sz="3000" dirty="0"/>
              <a:t>La información registrada en la cadena de bloques se almacena en millones de ordenadores y está abierta para todo el mundo, en lugar de </a:t>
            </a:r>
            <a:r>
              <a:rPr lang="es-US" sz="3000" dirty="0" err="1"/>
              <a:t>almancenarse</a:t>
            </a:r>
            <a:r>
              <a:rPr lang="es-US" sz="3000" dirty="0"/>
              <a:t> en un solo lugar. Esto hace que el proceso sea transparente e </a:t>
            </a:r>
            <a:r>
              <a:rPr lang="es-US" sz="3000" dirty="0" err="1"/>
              <a:t>inmume</a:t>
            </a:r>
            <a:r>
              <a:rPr lang="es-US" sz="3000" dirty="0"/>
              <a:t> a modificaciones, sin puntos débiles vulnerables al error humano o informático. Una vez que los datos son verificados, ya no pueden ser editados sin el consenso de la mayoría de la comunidad.</a:t>
            </a:r>
            <a:endParaRPr lang="es-MX" sz="3000" dirty="0"/>
          </a:p>
          <a:p>
            <a:pPr marL="0" indent="0">
              <a:buNone/>
            </a:pPr>
            <a:endParaRPr lang="es-MX" sz="3000" dirty="0"/>
          </a:p>
        </p:txBody>
      </p:sp>
      <p:sp>
        <p:nvSpPr>
          <p:cNvPr id="6" name="Título 1"/>
          <p:cNvSpPr>
            <a:spLocks noGrp="1"/>
          </p:cNvSpPr>
          <p:nvPr>
            <p:ph type="title"/>
          </p:nvPr>
        </p:nvSpPr>
        <p:spPr>
          <a:xfrm>
            <a:off x="1413892" y="-315416"/>
            <a:ext cx="9829798" cy="1219200"/>
          </a:xfrm>
        </p:spPr>
        <p:txBody>
          <a:bodyPr rtlCol="0">
            <a:normAutofit/>
          </a:bodyPr>
          <a:lstStyle/>
          <a:p>
            <a:r>
              <a:rPr lang="es-US" b="1" dirty="0"/>
              <a:t>¿Qué es </a:t>
            </a:r>
            <a:r>
              <a:rPr lang="es-US" b="1" dirty="0" err="1"/>
              <a:t>blockchain</a:t>
            </a:r>
            <a:r>
              <a:rPr lang="es-US" b="1" dirty="0"/>
              <a:t> o cadena de bloques?</a:t>
            </a:r>
            <a:endParaRPr lang="es-MX" b="1" dirty="0"/>
          </a:p>
        </p:txBody>
      </p:sp>
    </p:spTree>
    <p:extLst>
      <p:ext uri="{BB962C8B-B14F-4D97-AF65-F5344CB8AC3E}">
        <p14:creationId xmlns:p14="http://schemas.microsoft.com/office/powerpoint/2010/main" val="105477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1269876" y="2636912"/>
            <a:ext cx="10657184" cy="5040560"/>
          </a:xfrm>
        </p:spPr>
        <p:txBody>
          <a:bodyPr>
            <a:normAutofit/>
          </a:bodyPr>
          <a:lstStyle/>
          <a:p>
            <a:pPr marL="0" indent="0">
              <a:buNone/>
            </a:pPr>
            <a:r>
              <a:rPr lang="es-US" sz="3200" dirty="0"/>
              <a:t>Tenga en cuenta que las </a:t>
            </a:r>
            <a:r>
              <a:rPr lang="es-US" sz="3200" dirty="0" err="1"/>
              <a:t>criptomonedas</a:t>
            </a:r>
            <a:r>
              <a:rPr lang="es-US" sz="3200" dirty="0"/>
              <a:t> es solo una de las diversas aplicaciones que utiliza la tecnología de bloques. </a:t>
            </a:r>
            <a:r>
              <a:rPr lang="es-US" sz="3200" i="1" dirty="0" err="1"/>
              <a:t>Blockchain</a:t>
            </a:r>
            <a:r>
              <a:rPr lang="es-US" sz="3200" dirty="0"/>
              <a:t> es principalmente una plataforma digital en la que se pueden crear todo tipo de programas (lo que incluye gestión de la identidad, </a:t>
            </a:r>
            <a:r>
              <a:rPr lang="es-US" sz="3200" i="1" dirty="0"/>
              <a:t>software</a:t>
            </a:r>
            <a:r>
              <a:rPr lang="es-US" sz="3200" dirty="0"/>
              <a:t> de seguridad y procesamiento de transacciones</a:t>
            </a:r>
            <a:r>
              <a:rPr lang="es-US" sz="3200" dirty="0" smtClean="0"/>
              <a:t>).</a:t>
            </a:r>
            <a:endParaRPr lang="es-MX" sz="3200" dirty="0"/>
          </a:p>
        </p:txBody>
      </p:sp>
      <p:sp>
        <p:nvSpPr>
          <p:cNvPr id="6" name="Título 1"/>
          <p:cNvSpPr>
            <a:spLocks noGrp="1"/>
          </p:cNvSpPr>
          <p:nvPr>
            <p:ph type="title"/>
          </p:nvPr>
        </p:nvSpPr>
        <p:spPr/>
        <p:txBody>
          <a:bodyPr rtlCol="0">
            <a:normAutofit/>
          </a:bodyPr>
          <a:lstStyle/>
          <a:p>
            <a:r>
              <a:rPr lang="es-US" b="1" dirty="0"/>
              <a:t>¿Qué es </a:t>
            </a:r>
            <a:r>
              <a:rPr lang="es-US" b="1" dirty="0" err="1"/>
              <a:t>blockchain</a:t>
            </a:r>
            <a:r>
              <a:rPr lang="es-US" b="1" dirty="0"/>
              <a:t> o cadena de bloques?</a:t>
            </a:r>
            <a:endParaRPr lang="es-MX" b="1" dirty="0"/>
          </a:p>
        </p:txBody>
      </p:sp>
    </p:spTree>
    <p:extLst>
      <p:ext uri="{BB962C8B-B14F-4D97-AF65-F5344CB8AC3E}">
        <p14:creationId xmlns:p14="http://schemas.microsoft.com/office/powerpoint/2010/main" val="3504931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1269876" y="2132856"/>
            <a:ext cx="10657184" cy="5040560"/>
          </a:xfrm>
        </p:spPr>
        <p:txBody>
          <a:bodyPr>
            <a:normAutofit/>
          </a:bodyPr>
          <a:lstStyle/>
          <a:p>
            <a:r>
              <a:rPr lang="es-US" sz="3200" b="1" dirty="0" smtClean="0"/>
              <a:t>Beneficios</a:t>
            </a:r>
            <a:endParaRPr lang="es-MX" sz="3200" b="1" dirty="0"/>
          </a:p>
        </p:txBody>
      </p:sp>
      <p:sp>
        <p:nvSpPr>
          <p:cNvPr id="6" name="Título 1"/>
          <p:cNvSpPr>
            <a:spLocks noGrp="1"/>
          </p:cNvSpPr>
          <p:nvPr>
            <p:ph type="title"/>
          </p:nvPr>
        </p:nvSpPr>
        <p:spPr/>
        <p:txBody>
          <a:bodyPr rtlCol="0">
            <a:normAutofit/>
          </a:bodyPr>
          <a:lstStyle/>
          <a:p>
            <a:r>
              <a:rPr lang="es-US" b="1" dirty="0" err="1"/>
              <a:t>Criptomonedas</a:t>
            </a:r>
            <a:r>
              <a:rPr lang="es-US" b="1" dirty="0"/>
              <a:t>: beneficios y riesgos</a:t>
            </a:r>
            <a:endParaRPr lang="es-MX" b="1" dirty="0"/>
          </a:p>
        </p:txBody>
      </p:sp>
      <p:pic>
        <p:nvPicPr>
          <p:cNvPr id="4" name="Imagen 3" descr="https://a.c-dn.net/c/content/igcom/es_ES/other-markets/cryptocurrency-trading/what-are-cryptocurrencies/_jcr_content/content-parsys/columns_1578314042/col%20col1/content_component.adaptive.480.high.png/1511880049745.png"/>
          <p:cNvPicPr/>
          <p:nvPr/>
        </p:nvPicPr>
        <p:blipFill>
          <a:blip r:embed="rId2">
            <a:extLst>
              <a:ext uri="{28A0092B-C50C-407E-A947-70E740481C1C}">
                <a14:useLocalDpi xmlns:a14="http://schemas.microsoft.com/office/drawing/2010/main" val="0"/>
              </a:ext>
            </a:extLst>
          </a:blip>
          <a:srcRect/>
          <a:stretch>
            <a:fillRect/>
          </a:stretch>
        </p:blipFill>
        <p:spPr bwMode="auto">
          <a:xfrm>
            <a:off x="4222204" y="1772816"/>
            <a:ext cx="3348955" cy="2579980"/>
          </a:xfrm>
          <a:prstGeom prst="rect">
            <a:avLst/>
          </a:prstGeom>
          <a:noFill/>
          <a:ln>
            <a:noFill/>
          </a:ln>
        </p:spPr>
      </p:pic>
      <p:sp>
        <p:nvSpPr>
          <p:cNvPr id="2" name="Rectángulo 1"/>
          <p:cNvSpPr/>
          <p:nvPr/>
        </p:nvSpPr>
        <p:spPr>
          <a:xfrm>
            <a:off x="1197867" y="4437112"/>
            <a:ext cx="10990958" cy="2174954"/>
          </a:xfrm>
          <a:prstGeom prst="rect">
            <a:avLst/>
          </a:prstGeom>
        </p:spPr>
        <p:txBody>
          <a:bodyPr wrap="square">
            <a:spAutoFit/>
          </a:bodyPr>
          <a:lstStyle/>
          <a:p>
            <a:pPr fontAlgn="t">
              <a:lnSpc>
                <a:spcPts val="1650"/>
              </a:lnSpc>
              <a:spcAft>
                <a:spcPts val="1050"/>
              </a:spcAft>
            </a:pPr>
            <a:r>
              <a:rPr lang="es-US" sz="2800" b="1" dirty="0">
                <a:solidFill>
                  <a:srgbClr val="46484F"/>
                </a:solidFill>
                <a:latin typeface="Arial" panose="020B0604020202020204" pitchFamily="34" charset="0"/>
                <a:ea typeface="Times New Roman" panose="02020603050405020304" pitchFamily="18" charset="0"/>
              </a:rPr>
              <a:t>Visión global</a:t>
            </a:r>
            <a:endParaRPr lang="es-MX" sz="3600" dirty="0">
              <a:latin typeface="Times New Roman" panose="02020603050405020304" pitchFamily="18" charset="0"/>
              <a:ea typeface="Times New Roman" panose="02020603050405020304" pitchFamily="18" charset="0"/>
            </a:endParaRPr>
          </a:p>
          <a:p>
            <a:pPr fontAlgn="t"/>
            <a:r>
              <a:rPr lang="es-US" sz="2800" dirty="0">
                <a:solidFill>
                  <a:srgbClr val="46484F"/>
                </a:solidFill>
                <a:latin typeface="Arial" panose="020B0604020202020204" pitchFamily="34" charset="0"/>
                <a:ea typeface="Times New Roman" panose="02020603050405020304" pitchFamily="18" charset="0"/>
              </a:rPr>
              <a:t>Las </a:t>
            </a:r>
            <a:r>
              <a:rPr lang="es-US" sz="2800" dirty="0" err="1">
                <a:solidFill>
                  <a:srgbClr val="46484F"/>
                </a:solidFill>
                <a:latin typeface="Arial" panose="020B0604020202020204" pitchFamily="34" charset="0"/>
                <a:ea typeface="Times New Roman" panose="02020603050405020304" pitchFamily="18" charset="0"/>
              </a:rPr>
              <a:t>criptomonedas</a:t>
            </a:r>
            <a:r>
              <a:rPr lang="es-US" sz="2800" dirty="0">
                <a:solidFill>
                  <a:srgbClr val="46484F"/>
                </a:solidFill>
                <a:latin typeface="Arial" panose="020B0604020202020204" pitchFamily="34" charset="0"/>
                <a:ea typeface="Times New Roman" panose="02020603050405020304" pitchFamily="18" charset="0"/>
              </a:rPr>
              <a:t> son divisas globales, mucho menos susceptibles a la economía o políticas de un país concreto. Todo el mundo puede acceder a ellas y pueden transferirse instantáneamente a cualquier persona en cualquier lugar del mundo</a:t>
            </a:r>
            <a:endParaRPr lang="es-MX" sz="3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34811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1269876" y="2132856"/>
            <a:ext cx="10657184" cy="5040560"/>
          </a:xfrm>
        </p:spPr>
        <p:txBody>
          <a:bodyPr>
            <a:normAutofit/>
          </a:bodyPr>
          <a:lstStyle/>
          <a:p>
            <a:r>
              <a:rPr lang="es-US" sz="3200" b="1" dirty="0" smtClean="0"/>
              <a:t>Beneficios</a:t>
            </a:r>
            <a:endParaRPr lang="es-MX" sz="3200" b="1" dirty="0"/>
          </a:p>
        </p:txBody>
      </p:sp>
      <p:sp>
        <p:nvSpPr>
          <p:cNvPr id="6" name="Título 1"/>
          <p:cNvSpPr>
            <a:spLocks noGrp="1"/>
          </p:cNvSpPr>
          <p:nvPr>
            <p:ph type="title"/>
          </p:nvPr>
        </p:nvSpPr>
        <p:spPr/>
        <p:txBody>
          <a:bodyPr rtlCol="0">
            <a:normAutofit/>
          </a:bodyPr>
          <a:lstStyle/>
          <a:p>
            <a:r>
              <a:rPr lang="es-US" b="1" dirty="0" err="1"/>
              <a:t>Criptomonedas</a:t>
            </a:r>
            <a:r>
              <a:rPr lang="es-US" b="1" dirty="0"/>
              <a:t>: beneficios y riesgos</a:t>
            </a:r>
            <a:endParaRPr lang="es-MX" b="1" dirty="0"/>
          </a:p>
        </p:txBody>
      </p:sp>
      <p:sp>
        <p:nvSpPr>
          <p:cNvPr id="2" name="Rectángulo 1"/>
          <p:cNvSpPr/>
          <p:nvPr/>
        </p:nvSpPr>
        <p:spPr>
          <a:xfrm>
            <a:off x="1324743" y="4280788"/>
            <a:ext cx="10225137" cy="1815882"/>
          </a:xfrm>
          <a:prstGeom prst="rect">
            <a:avLst/>
          </a:prstGeom>
        </p:spPr>
        <p:txBody>
          <a:bodyPr wrap="square">
            <a:spAutoFit/>
          </a:bodyPr>
          <a:lstStyle/>
          <a:p>
            <a:pPr fontAlgn="t"/>
            <a:r>
              <a:rPr lang="es-US" sz="2800" b="1" dirty="0"/>
              <a:t>Descentralización</a:t>
            </a:r>
            <a:endParaRPr lang="es-MX" sz="2800" dirty="0"/>
          </a:p>
          <a:p>
            <a:pPr fontAlgn="t"/>
            <a:r>
              <a:rPr lang="es-US" sz="2800" dirty="0"/>
              <a:t>Las </a:t>
            </a:r>
            <a:r>
              <a:rPr lang="es-US" sz="2800" dirty="0" err="1"/>
              <a:t>criptomonedas</a:t>
            </a:r>
            <a:r>
              <a:rPr lang="es-US" sz="2800" dirty="0"/>
              <a:t> están descentralizadas: no existe un mercado oficial, lo que significa que puede ser operadas 24 horas al día durante los siete días de la semana</a:t>
            </a:r>
            <a:endParaRPr lang="es-MX" sz="2800" dirty="0"/>
          </a:p>
        </p:txBody>
      </p:sp>
      <p:pic>
        <p:nvPicPr>
          <p:cNvPr id="7" name="Imagen 6" descr="https://a.c-dn.net/c/content/igcom/es_ES/other-markets/cryptocurrency-trading/what-are-cryptocurrencies/_jcr_content/content-parsys/columns_1578314042/col%20col2/content_component.adaptive.480.high.png/1511880036781.png"/>
          <p:cNvPicPr/>
          <p:nvPr/>
        </p:nvPicPr>
        <p:blipFill>
          <a:blip r:embed="rId2">
            <a:extLst>
              <a:ext uri="{28A0092B-C50C-407E-A947-70E740481C1C}">
                <a14:useLocalDpi xmlns:a14="http://schemas.microsoft.com/office/drawing/2010/main" val="0"/>
              </a:ext>
            </a:extLst>
          </a:blip>
          <a:srcRect/>
          <a:stretch>
            <a:fillRect/>
          </a:stretch>
        </p:blipFill>
        <p:spPr bwMode="auto">
          <a:xfrm>
            <a:off x="4510236" y="1857132"/>
            <a:ext cx="2772891" cy="2147932"/>
          </a:xfrm>
          <a:prstGeom prst="rect">
            <a:avLst/>
          </a:prstGeom>
          <a:noFill/>
          <a:ln>
            <a:noFill/>
          </a:ln>
        </p:spPr>
      </p:pic>
    </p:spTree>
    <p:extLst>
      <p:ext uri="{BB962C8B-B14F-4D97-AF65-F5344CB8AC3E}">
        <p14:creationId xmlns:p14="http://schemas.microsoft.com/office/powerpoint/2010/main" val="808629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1269876" y="2132856"/>
            <a:ext cx="10657184" cy="5040560"/>
          </a:xfrm>
        </p:spPr>
        <p:txBody>
          <a:bodyPr>
            <a:normAutofit/>
          </a:bodyPr>
          <a:lstStyle/>
          <a:p>
            <a:r>
              <a:rPr lang="es-US" sz="3200" b="1" dirty="0" smtClean="0"/>
              <a:t>Beneficios</a:t>
            </a:r>
            <a:endParaRPr lang="es-MX" sz="3200" b="1" dirty="0"/>
          </a:p>
        </p:txBody>
      </p:sp>
      <p:sp>
        <p:nvSpPr>
          <p:cNvPr id="6" name="Título 1"/>
          <p:cNvSpPr>
            <a:spLocks noGrp="1"/>
          </p:cNvSpPr>
          <p:nvPr>
            <p:ph type="title"/>
          </p:nvPr>
        </p:nvSpPr>
        <p:spPr/>
        <p:txBody>
          <a:bodyPr rtlCol="0">
            <a:normAutofit/>
          </a:bodyPr>
          <a:lstStyle/>
          <a:p>
            <a:r>
              <a:rPr lang="es-US" b="1" dirty="0" err="1"/>
              <a:t>Criptomonedas</a:t>
            </a:r>
            <a:r>
              <a:rPr lang="es-US" b="1" dirty="0"/>
              <a:t>: beneficios y riesgos</a:t>
            </a:r>
            <a:endParaRPr lang="es-MX" b="1" dirty="0"/>
          </a:p>
        </p:txBody>
      </p:sp>
      <p:sp>
        <p:nvSpPr>
          <p:cNvPr id="2" name="Rectángulo 1"/>
          <p:cNvSpPr/>
          <p:nvPr/>
        </p:nvSpPr>
        <p:spPr>
          <a:xfrm>
            <a:off x="1324743" y="4280788"/>
            <a:ext cx="10602317" cy="2246769"/>
          </a:xfrm>
          <a:prstGeom prst="rect">
            <a:avLst/>
          </a:prstGeom>
        </p:spPr>
        <p:txBody>
          <a:bodyPr wrap="square">
            <a:spAutoFit/>
          </a:bodyPr>
          <a:lstStyle/>
          <a:p>
            <a:pPr fontAlgn="t"/>
            <a:r>
              <a:rPr lang="es-US" sz="2800" b="1" dirty="0"/>
              <a:t>Volatilidad</a:t>
            </a:r>
            <a:endParaRPr lang="es-MX" sz="2800" dirty="0"/>
          </a:p>
          <a:p>
            <a:pPr fontAlgn="t"/>
            <a:r>
              <a:rPr lang="es-US" sz="2800" dirty="0"/>
              <a:t>Las </a:t>
            </a:r>
            <a:r>
              <a:rPr lang="es-US" sz="2800" dirty="0" err="1"/>
              <a:t>criptomonedas</a:t>
            </a:r>
            <a:r>
              <a:rPr lang="es-US" sz="2800" dirty="0"/>
              <a:t> suelen experimentar significativos movimientos de precio de manera repentina. Esto las hace problemáticas como divisa pero muy interesantes por las oportunidades de trading que ofrecen</a:t>
            </a:r>
            <a:endParaRPr lang="es-MX" sz="2800" dirty="0"/>
          </a:p>
        </p:txBody>
      </p:sp>
      <p:pic>
        <p:nvPicPr>
          <p:cNvPr id="8" name="Imagen 7" descr="https://a.c-dn.net/c/content/igcom/es_ES/other-markets/cryptocurrency-trading/what-are-cryptocurrencies/_jcr_content/content-parsys/columns_1573803544/col%20col1/content_component.adaptive.480.high.png/1511880060500.png"/>
          <p:cNvPicPr/>
          <p:nvPr/>
        </p:nvPicPr>
        <p:blipFill>
          <a:blip r:embed="rId2">
            <a:extLst>
              <a:ext uri="{28A0092B-C50C-407E-A947-70E740481C1C}">
                <a14:useLocalDpi xmlns:a14="http://schemas.microsoft.com/office/drawing/2010/main" val="0"/>
              </a:ext>
            </a:extLst>
          </a:blip>
          <a:srcRect/>
          <a:stretch>
            <a:fillRect/>
          </a:stretch>
        </p:blipFill>
        <p:spPr bwMode="auto">
          <a:xfrm>
            <a:off x="5265737" y="2638742"/>
            <a:ext cx="1657350" cy="1580515"/>
          </a:xfrm>
          <a:prstGeom prst="rect">
            <a:avLst/>
          </a:prstGeom>
          <a:noFill/>
          <a:ln>
            <a:noFill/>
          </a:ln>
        </p:spPr>
      </p:pic>
    </p:spTree>
    <p:extLst>
      <p:ext uri="{BB962C8B-B14F-4D97-AF65-F5344CB8AC3E}">
        <p14:creationId xmlns:p14="http://schemas.microsoft.com/office/powerpoint/2010/main" val="58166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1269876" y="2132856"/>
            <a:ext cx="10657184" cy="5040560"/>
          </a:xfrm>
        </p:spPr>
        <p:txBody>
          <a:bodyPr>
            <a:normAutofit/>
          </a:bodyPr>
          <a:lstStyle/>
          <a:p>
            <a:r>
              <a:rPr lang="es-US" sz="3200" b="1" dirty="0" smtClean="0"/>
              <a:t>Beneficios</a:t>
            </a:r>
            <a:endParaRPr lang="es-MX" sz="3200" b="1" dirty="0"/>
          </a:p>
        </p:txBody>
      </p:sp>
      <p:sp>
        <p:nvSpPr>
          <p:cNvPr id="6" name="Título 1"/>
          <p:cNvSpPr>
            <a:spLocks noGrp="1"/>
          </p:cNvSpPr>
          <p:nvPr>
            <p:ph type="title"/>
          </p:nvPr>
        </p:nvSpPr>
        <p:spPr/>
        <p:txBody>
          <a:bodyPr rtlCol="0">
            <a:normAutofit/>
          </a:bodyPr>
          <a:lstStyle/>
          <a:p>
            <a:r>
              <a:rPr lang="es-US" b="1" dirty="0" err="1"/>
              <a:t>Criptomonedas</a:t>
            </a:r>
            <a:r>
              <a:rPr lang="es-US" b="1" dirty="0"/>
              <a:t>: beneficios y riesgos</a:t>
            </a:r>
            <a:endParaRPr lang="es-MX" b="1" dirty="0"/>
          </a:p>
        </p:txBody>
      </p:sp>
      <p:sp>
        <p:nvSpPr>
          <p:cNvPr id="2" name="Rectángulo 1"/>
          <p:cNvSpPr/>
          <p:nvPr/>
        </p:nvSpPr>
        <p:spPr>
          <a:xfrm>
            <a:off x="1324743" y="4280788"/>
            <a:ext cx="10602317" cy="1815882"/>
          </a:xfrm>
          <a:prstGeom prst="rect">
            <a:avLst/>
          </a:prstGeom>
        </p:spPr>
        <p:txBody>
          <a:bodyPr wrap="square">
            <a:spAutoFit/>
          </a:bodyPr>
          <a:lstStyle/>
          <a:p>
            <a:pPr fontAlgn="t"/>
            <a:r>
              <a:rPr lang="es-US" sz="2800" b="1" dirty="0"/>
              <a:t>Transparencia</a:t>
            </a:r>
            <a:endParaRPr lang="es-MX" sz="2800" dirty="0"/>
          </a:p>
          <a:p>
            <a:pPr fontAlgn="t"/>
            <a:r>
              <a:rPr lang="es-US" sz="2800" dirty="0"/>
              <a:t>Todas las transacciones se registran en un libro compartido y se operan sobre un mecanismo que asegura que al receptor solo le llegue la información que necesita del emisor (no todos sus datos)</a:t>
            </a:r>
            <a:endParaRPr lang="es-MX" sz="2800" dirty="0"/>
          </a:p>
        </p:txBody>
      </p:sp>
      <p:pic>
        <p:nvPicPr>
          <p:cNvPr id="7" name="Imagen 6" descr="https://a.c-dn.net/c/content/igcom/es_ES/other-markets/cryptocurrency-trading/what-are-cryptocurrencies/_jcr_content/content-parsys/columns_1573803544/col%20col2/content_component.adaptive.480.high.png/1511880073162.png"/>
          <p:cNvPicPr/>
          <p:nvPr/>
        </p:nvPicPr>
        <p:blipFill>
          <a:blip r:embed="rId2">
            <a:extLst>
              <a:ext uri="{28A0092B-C50C-407E-A947-70E740481C1C}">
                <a14:useLocalDpi xmlns:a14="http://schemas.microsoft.com/office/drawing/2010/main" val="0"/>
              </a:ext>
            </a:extLst>
          </a:blip>
          <a:srcRect/>
          <a:stretch>
            <a:fillRect/>
          </a:stretch>
        </p:blipFill>
        <p:spPr bwMode="auto">
          <a:xfrm>
            <a:off x="5014292" y="1772816"/>
            <a:ext cx="3240359" cy="2507972"/>
          </a:xfrm>
          <a:prstGeom prst="rect">
            <a:avLst/>
          </a:prstGeom>
          <a:noFill/>
          <a:ln>
            <a:noFill/>
          </a:ln>
        </p:spPr>
      </p:pic>
    </p:spTree>
    <p:extLst>
      <p:ext uri="{BB962C8B-B14F-4D97-AF65-F5344CB8AC3E}">
        <p14:creationId xmlns:p14="http://schemas.microsoft.com/office/powerpoint/2010/main" val="2739852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1269876" y="2132856"/>
            <a:ext cx="10657184" cy="5040560"/>
          </a:xfrm>
        </p:spPr>
        <p:txBody>
          <a:bodyPr>
            <a:normAutofit/>
          </a:bodyPr>
          <a:lstStyle/>
          <a:p>
            <a:pPr fontAlgn="t"/>
            <a:r>
              <a:rPr lang="es-US" sz="3200" b="1" dirty="0"/>
              <a:t>Riesgos</a:t>
            </a:r>
            <a:endParaRPr lang="es-MX" sz="3200" b="1" dirty="0"/>
          </a:p>
        </p:txBody>
      </p:sp>
      <p:sp>
        <p:nvSpPr>
          <p:cNvPr id="6" name="Título 1"/>
          <p:cNvSpPr>
            <a:spLocks noGrp="1"/>
          </p:cNvSpPr>
          <p:nvPr>
            <p:ph type="title"/>
          </p:nvPr>
        </p:nvSpPr>
        <p:spPr/>
        <p:txBody>
          <a:bodyPr rtlCol="0">
            <a:normAutofit/>
          </a:bodyPr>
          <a:lstStyle/>
          <a:p>
            <a:r>
              <a:rPr lang="es-US" b="1" dirty="0" err="1"/>
              <a:t>Criptomonedas</a:t>
            </a:r>
            <a:r>
              <a:rPr lang="es-US" b="1" dirty="0"/>
              <a:t>: beneficios y riesgos</a:t>
            </a:r>
            <a:endParaRPr lang="es-MX" b="1" dirty="0"/>
          </a:p>
        </p:txBody>
      </p:sp>
      <p:sp>
        <p:nvSpPr>
          <p:cNvPr id="2" name="Rectángulo 1"/>
          <p:cNvSpPr/>
          <p:nvPr/>
        </p:nvSpPr>
        <p:spPr>
          <a:xfrm>
            <a:off x="1324743" y="4280788"/>
            <a:ext cx="10602317" cy="1815882"/>
          </a:xfrm>
          <a:prstGeom prst="rect">
            <a:avLst/>
          </a:prstGeom>
        </p:spPr>
        <p:txBody>
          <a:bodyPr wrap="square">
            <a:spAutoFit/>
          </a:bodyPr>
          <a:lstStyle/>
          <a:p>
            <a:pPr fontAlgn="t"/>
            <a:r>
              <a:rPr lang="es-US" sz="2800" b="1" dirty="0"/>
              <a:t>Volatilidad</a:t>
            </a:r>
            <a:endParaRPr lang="es-MX" sz="2800" dirty="0"/>
          </a:p>
          <a:p>
            <a:pPr fontAlgn="t"/>
            <a:r>
              <a:rPr lang="es-US" sz="2800" dirty="0"/>
              <a:t>La volatilidad puede conllevar tanto riesgos como oportunidades: las grandes fluctuaciones de los precios pueden traer pérdidas de cientos de dólares durante la </a:t>
            </a:r>
            <a:r>
              <a:rPr lang="es-US" sz="2800" dirty="0" smtClean="0"/>
              <a:t>noche.</a:t>
            </a:r>
            <a:endParaRPr lang="es-MX" sz="2800" dirty="0"/>
          </a:p>
        </p:txBody>
      </p:sp>
      <p:pic>
        <p:nvPicPr>
          <p:cNvPr id="8" name="Imagen 7" descr="https://a.c-dn.net/c/content/igcom/es_ES/other-markets/cryptocurrency-trading/what-are-cryptocurrencies/_jcr_content/content-parsys/columns_633214260/col%20col1/content_component.adaptive.480.high.png/1511880114236.png"/>
          <p:cNvPicPr/>
          <p:nvPr/>
        </p:nvPicPr>
        <p:blipFill>
          <a:blip r:embed="rId2">
            <a:extLst>
              <a:ext uri="{28A0092B-C50C-407E-A947-70E740481C1C}">
                <a14:useLocalDpi xmlns:a14="http://schemas.microsoft.com/office/drawing/2010/main" val="0"/>
              </a:ext>
            </a:extLst>
          </a:blip>
          <a:srcRect/>
          <a:stretch>
            <a:fillRect/>
          </a:stretch>
        </p:blipFill>
        <p:spPr bwMode="auto">
          <a:xfrm>
            <a:off x="4222204" y="1712035"/>
            <a:ext cx="2988915" cy="2302425"/>
          </a:xfrm>
          <a:prstGeom prst="rect">
            <a:avLst/>
          </a:prstGeom>
          <a:noFill/>
          <a:ln>
            <a:noFill/>
          </a:ln>
        </p:spPr>
      </p:pic>
    </p:spTree>
    <p:extLst>
      <p:ext uri="{BB962C8B-B14F-4D97-AF65-F5344CB8AC3E}">
        <p14:creationId xmlns:p14="http://schemas.microsoft.com/office/powerpoint/2010/main" val="3917071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1269876" y="2132856"/>
            <a:ext cx="10657184" cy="5040560"/>
          </a:xfrm>
        </p:spPr>
        <p:txBody>
          <a:bodyPr>
            <a:normAutofit/>
          </a:bodyPr>
          <a:lstStyle/>
          <a:p>
            <a:pPr fontAlgn="t"/>
            <a:r>
              <a:rPr lang="es-US" sz="3200" b="1" dirty="0"/>
              <a:t>Riesgos</a:t>
            </a:r>
            <a:endParaRPr lang="es-MX" sz="3200" b="1" dirty="0"/>
          </a:p>
        </p:txBody>
      </p:sp>
      <p:sp>
        <p:nvSpPr>
          <p:cNvPr id="6" name="Título 1"/>
          <p:cNvSpPr>
            <a:spLocks noGrp="1"/>
          </p:cNvSpPr>
          <p:nvPr>
            <p:ph type="title"/>
          </p:nvPr>
        </p:nvSpPr>
        <p:spPr/>
        <p:txBody>
          <a:bodyPr rtlCol="0">
            <a:normAutofit/>
          </a:bodyPr>
          <a:lstStyle/>
          <a:p>
            <a:r>
              <a:rPr lang="es-US" b="1" dirty="0" err="1"/>
              <a:t>Criptomonedas</a:t>
            </a:r>
            <a:r>
              <a:rPr lang="es-US" b="1" dirty="0"/>
              <a:t>: beneficios y riesgos</a:t>
            </a:r>
            <a:endParaRPr lang="es-MX" b="1" dirty="0"/>
          </a:p>
        </p:txBody>
      </p:sp>
      <p:sp>
        <p:nvSpPr>
          <p:cNvPr id="2" name="Rectángulo 1"/>
          <p:cNvSpPr/>
          <p:nvPr/>
        </p:nvSpPr>
        <p:spPr>
          <a:xfrm>
            <a:off x="1324743" y="4280788"/>
            <a:ext cx="10602317" cy="1815882"/>
          </a:xfrm>
          <a:prstGeom prst="rect">
            <a:avLst/>
          </a:prstGeom>
        </p:spPr>
        <p:txBody>
          <a:bodyPr wrap="square">
            <a:spAutoFit/>
          </a:bodyPr>
          <a:lstStyle/>
          <a:p>
            <a:pPr fontAlgn="t"/>
            <a:r>
              <a:rPr lang="es-US" sz="2800" b="1" dirty="0"/>
              <a:t>Pérdidas</a:t>
            </a:r>
            <a:endParaRPr lang="es-MX" sz="2800" dirty="0"/>
          </a:p>
          <a:p>
            <a:pPr fontAlgn="t"/>
            <a:r>
              <a:rPr lang="es-US" sz="2800" dirty="0"/>
              <a:t>No hay una manera perfecta de protegerse frente al error humano, el fallo técnico o el fraude -y no hay ningún sistema implantado para compensarle por sus pérdidas</a:t>
            </a:r>
            <a:endParaRPr lang="es-MX" sz="2800" dirty="0"/>
          </a:p>
        </p:txBody>
      </p:sp>
      <p:pic>
        <p:nvPicPr>
          <p:cNvPr id="7" name="Imagen 6" descr="https://a.c-dn.net/c/content/igcom/es_ES/other-markets/cryptocurrency-trading/what-are-cryptocurrencies/_jcr_content/content-parsys/columns_633214260/col%20col2/content_component.adaptive.480.high.png/1511880300055.png"/>
          <p:cNvPicPr/>
          <p:nvPr/>
        </p:nvPicPr>
        <p:blipFill>
          <a:blip r:embed="rId2">
            <a:extLst>
              <a:ext uri="{28A0092B-C50C-407E-A947-70E740481C1C}">
                <a14:useLocalDpi xmlns:a14="http://schemas.microsoft.com/office/drawing/2010/main" val="0"/>
              </a:ext>
            </a:extLst>
          </a:blip>
          <a:srcRect/>
          <a:stretch>
            <a:fillRect/>
          </a:stretch>
        </p:blipFill>
        <p:spPr bwMode="auto">
          <a:xfrm>
            <a:off x="4438228" y="2132856"/>
            <a:ext cx="2484859" cy="2075924"/>
          </a:xfrm>
          <a:prstGeom prst="rect">
            <a:avLst/>
          </a:prstGeom>
          <a:noFill/>
          <a:ln>
            <a:noFill/>
          </a:ln>
        </p:spPr>
      </p:pic>
    </p:spTree>
    <p:extLst>
      <p:ext uri="{BB962C8B-B14F-4D97-AF65-F5344CB8AC3E}">
        <p14:creationId xmlns:p14="http://schemas.microsoft.com/office/powerpoint/2010/main" val="3099185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1269876" y="2132856"/>
            <a:ext cx="10657184" cy="5040560"/>
          </a:xfrm>
        </p:spPr>
        <p:txBody>
          <a:bodyPr>
            <a:normAutofit/>
          </a:bodyPr>
          <a:lstStyle/>
          <a:p>
            <a:pPr fontAlgn="t"/>
            <a:r>
              <a:rPr lang="es-US" sz="3200" b="1" dirty="0"/>
              <a:t>Riesgos</a:t>
            </a:r>
            <a:endParaRPr lang="es-MX" sz="3200" b="1" dirty="0"/>
          </a:p>
        </p:txBody>
      </p:sp>
      <p:sp>
        <p:nvSpPr>
          <p:cNvPr id="6" name="Título 1"/>
          <p:cNvSpPr>
            <a:spLocks noGrp="1"/>
          </p:cNvSpPr>
          <p:nvPr>
            <p:ph type="title"/>
          </p:nvPr>
        </p:nvSpPr>
        <p:spPr/>
        <p:txBody>
          <a:bodyPr rtlCol="0">
            <a:normAutofit/>
          </a:bodyPr>
          <a:lstStyle/>
          <a:p>
            <a:r>
              <a:rPr lang="es-US" b="1" dirty="0" err="1"/>
              <a:t>Criptomonedas</a:t>
            </a:r>
            <a:r>
              <a:rPr lang="es-US" b="1" dirty="0"/>
              <a:t>: beneficios y riesgos</a:t>
            </a:r>
            <a:endParaRPr lang="es-MX" b="1" dirty="0"/>
          </a:p>
        </p:txBody>
      </p:sp>
      <p:sp>
        <p:nvSpPr>
          <p:cNvPr id="2" name="Rectángulo 1"/>
          <p:cNvSpPr/>
          <p:nvPr/>
        </p:nvSpPr>
        <p:spPr>
          <a:xfrm>
            <a:off x="1324743" y="4280788"/>
            <a:ext cx="10602317" cy="1815882"/>
          </a:xfrm>
          <a:prstGeom prst="rect">
            <a:avLst/>
          </a:prstGeom>
        </p:spPr>
        <p:txBody>
          <a:bodyPr wrap="square">
            <a:spAutoFit/>
          </a:bodyPr>
          <a:lstStyle/>
          <a:p>
            <a:pPr fontAlgn="t"/>
            <a:r>
              <a:rPr lang="es-US" sz="2800" b="1" dirty="0"/>
              <a:t>Amplia aceptación</a:t>
            </a:r>
            <a:endParaRPr lang="es-MX" sz="2800" dirty="0"/>
          </a:p>
          <a:p>
            <a:pPr fontAlgn="t"/>
            <a:r>
              <a:rPr lang="es-US" sz="2800" dirty="0"/>
              <a:t>Las </a:t>
            </a:r>
            <a:r>
              <a:rPr lang="es-US" sz="2800" dirty="0" err="1"/>
              <a:t>criptomonedas</a:t>
            </a:r>
            <a:r>
              <a:rPr lang="es-US" sz="2800" dirty="0"/>
              <a:t> tienen el valor que se les quiera dar: a pesar de su creciente popularidad, aún hay dudas sobre su futuro a largo </a:t>
            </a:r>
            <a:r>
              <a:rPr lang="es-US" sz="2800" dirty="0" smtClean="0"/>
              <a:t>plazo.</a:t>
            </a:r>
            <a:endParaRPr lang="es-MX" sz="2800" dirty="0"/>
          </a:p>
        </p:txBody>
      </p:sp>
      <p:pic>
        <p:nvPicPr>
          <p:cNvPr id="8" name="Imagen 7" descr="https://a.c-dn.net/c/content/igcom/es_ES/other-markets/cryptocurrency-trading/what-are-cryptocurrencies/_jcr_content/content-parsys/columns_1964409985/col%20col1/content_component.adaptive.480.high.png/1511880393046.png"/>
          <p:cNvPicPr/>
          <p:nvPr/>
        </p:nvPicPr>
        <p:blipFill>
          <a:blip r:embed="rId2">
            <a:extLst>
              <a:ext uri="{28A0092B-C50C-407E-A947-70E740481C1C}">
                <a14:useLocalDpi xmlns:a14="http://schemas.microsoft.com/office/drawing/2010/main" val="0"/>
              </a:ext>
            </a:extLst>
          </a:blip>
          <a:srcRect/>
          <a:stretch>
            <a:fillRect/>
          </a:stretch>
        </p:blipFill>
        <p:spPr bwMode="auto">
          <a:xfrm>
            <a:off x="4510236" y="2276872"/>
            <a:ext cx="2412851" cy="1931908"/>
          </a:xfrm>
          <a:prstGeom prst="rect">
            <a:avLst/>
          </a:prstGeom>
          <a:noFill/>
          <a:ln>
            <a:noFill/>
          </a:ln>
        </p:spPr>
      </p:pic>
    </p:spTree>
    <p:extLst>
      <p:ext uri="{BB962C8B-B14F-4D97-AF65-F5344CB8AC3E}">
        <p14:creationId xmlns:p14="http://schemas.microsoft.com/office/powerpoint/2010/main" val="3975255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1269876" y="2132856"/>
            <a:ext cx="10657184" cy="5040560"/>
          </a:xfrm>
        </p:spPr>
        <p:txBody>
          <a:bodyPr>
            <a:normAutofit/>
          </a:bodyPr>
          <a:lstStyle/>
          <a:p>
            <a:pPr fontAlgn="t"/>
            <a:r>
              <a:rPr lang="es-US" sz="3200" b="1" dirty="0"/>
              <a:t>Riesgos</a:t>
            </a:r>
            <a:endParaRPr lang="es-MX" sz="3200" b="1" dirty="0"/>
          </a:p>
        </p:txBody>
      </p:sp>
      <p:sp>
        <p:nvSpPr>
          <p:cNvPr id="6" name="Título 1"/>
          <p:cNvSpPr>
            <a:spLocks noGrp="1"/>
          </p:cNvSpPr>
          <p:nvPr>
            <p:ph type="title"/>
          </p:nvPr>
        </p:nvSpPr>
        <p:spPr/>
        <p:txBody>
          <a:bodyPr rtlCol="0">
            <a:normAutofit/>
          </a:bodyPr>
          <a:lstStyle/>
          <a:p>
            <a:r>
              <a:rPr lang="es-US" b="1" dirty="0" err="1"/>
              <a:t>Criptomonedas</a:t>
            </a:r>
            <a:r>
              <a:rPr lang="es-US" b="1" dirty="0"/>
              <a:t>: beneficios y riesgos</a:t>
            </a:r>
            <a:endParaRPr lang="es-MX" b="1" dirty="0"/>
          </a:p>
        </p:txBody>
      </p:sp>
      <p:sp>
        <p:nvSpPr>
          <p:cNvPr id="2" name="Rectángulo 1"/>
          <p:cNvSpPr/>
          <p:nvPr/>
        </p:nvSpPr>
        <p:spPr>
          <a:xfrm>
            <a:off x="1324743" y="4280788"/>
            <a:ext cx="10602317" cy="1815882"/>
          </a:xfrm>
          <a:prstGeom prst="rect">
            <a:avLst/>
          </a:prstGeom>
        </p:spPr>
        <p:txBody>
          <a:bodyPr wrap="square">
            <a:spAutoFit/>
          </a:bodyPr>
          <a:lstStyle/>
          <a:p>
            <a:pPr fontAlgn="t"/>
            <a:r>
              <a:rPr lang="es-US" sz="2800" b="1" dirty="0"/>
              <a:t>Cambios regulatorios</a:t>
            </a:r>
            <a:endParaRPr lang="es-MX" sz="2800" dirty="0"/>
          </a:p>
          <a:p>
            <a:pPr fontAlgn="t"/>
            <a:r>
              <a:rPr lang="es-US" sz="2800" dirty="0"/>
              <a:t>Las </a:t>
            </a:r>
            <a:r>
              <a:rPr lang="es-US" sz="2800" dirty="0" err="1"/>
              <a:t>criptomonedas</a:t>
            </a:r>
            <a:r>
              <a:rPr lang="es-US" sz="2800" dirty="0"/>
              <a:t> están exentas de regulación por ahora, pero si se introducen nuevos mecanismos, muchas de sus ventajas sobre las divisas tradicionales pueden verse revertidas</a:t>
            </a:r>
            <a:endParaRPr lang="es-MX" sz="2800" dirty="0"/>
          </a:p>
        </p:txBody>
      </p:sp>
      <p:pic>
        <p:nvPicPr>
          <p:cNvPr id="7" name="Imagen 6" descr="https://a.c-dn.net/c/content/igcom/es_ES/other-markets/cryptocurrency-trading/what-are-cryptocurrencies/_jcr_content/content-parsys/columns_1964409985/col%20col2/content_component.adaptive.480.high.png/1511880656486.png"/>
          <p:cNvPicPr/>
          <p:nvPr/>
        </p:nvPicPr>
        <p:blipFill>
          <a:blip r:embed="rId2">
            <a:extLst>
              <a:ext uri="{28A0092B-C50C-407E-A947-70E740481C1C}">
                <a14:useLocalDpi xmlns:a14="http://schemas.microsoft.com/office/drawing/2010/main" val="0"/>
              </a:ext>
            </a:extLst>
          </a:blip>
          <a:srcRect/>
          <a:stretch>
            <a:fillRect/>
          </a:stretch>
        </p:blipFill>
        <p:spPr bwMode="auto">
          <a:xfrm>
            <a:off x="4510236" y="2060848"/>
            <a:ext cx="2412851" cy="2147932"/>
          </a:xfrm>
          <a:prstGeom prst="rect">
            <a:avLst/>
          </a:prstGeom>
          <a:noFill/>
          <a:ln>
            <a:noFill/>
          </a:ln>
        </p:spPr>
      </p:pic>
    </p:spTree>
    <p:extLst>
      <p:ext uri="{BB962C8B-B14F-4D97-AF65-F5344CB8AC3E}">
        <p14:creationId xmlns:p14="http://schemas.microsoft.com/office/powerpoint/2010/main" val="3620269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a 7"/>
          <p:cNvGraphicFramePr>
            <a:graphicFrameLocks noGrp="1"/>
          </p:cNvGraphicFramePr>
          <p:nvPr>
            <p:extLst>
              <p:ext uri="{D42A27DB-BD31-4B8C-83A1-F6EECF244321}">
                <p14:modId xmlns:p14="http://schemas.microsoft.com/office/powerpoint/2010/main" val="4264914947"/>
              </p:ext>
            </p:extLst>
          </p:nvPr>
        </p:nvGraphicFramePr>
        <p:xfrm>
          <a:off x="2061964" y="1916832"/>
          <a:ext cx="8712968" cy="4066953"/>
        </p:xfrm>
        <a:graphic>
          <a:graphicData uri="http://schemas.openxmlformats.org/drawingml/2006/table">
            <a:tbl>
              <a:tblPr firstRow="1" firstCol="1" bandRow="1">
                <a:tableStyleId>{69CF1AB2-1976-4502-BF36-3FF5EA218861}</a:tableStyleId>
              </a:tblPr>
              <a:tblGrid>
                <a:gridCol w="4356484"/>
                <a:gridCol w="4356484"/>
              </a:tblGrid>
              <a:tr h="348929">
                <a:tc>
                  <a:txBody>
                    <a:bodyPr/>
                    <a:lstStyle/>
                    <a:p>
                      <a:pPr algn="ctr">
                        <a:lnSpc>
                          <a:spcPts val="1275"/>
                        </a:lnSpc>
                        <a:spcAft>
                          <a:spcPts val="800"/>
                        </a:spcAft>
                      </a:pPr>
                      <a:r>
                        <a:rPr lang="es-US" sz="1600" dirty="0">
                          <a:effectLst/>
                        </a:rPr>
                        <a:t>Divisas tradicionales</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14300" marR="47625" marT="66675" marB="95250" anchor="ctr"/>
                </a:tc>
                <a:tc>
                  <a:txBody>
                    <a:bodyPr/>
                    <a:lstStyle/>
                    <a:p>
                      <a:pPr algn="ctr">
                        <a:lnSpc>
                          <a:spcPts val="1275"/>
                        </a:lnSpc>
                        <a:spcAft>
                          <a:spcPts val="800"/>
                        </a:spcAft>
                      </a:pPr>
                      <a:r>
                        <a:rPr lang="es-US" sz="1600">
                          <a:effectLst/>
                        </a:rPr>
                        <a:t>Criptomonedas</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7625" marR="47625" marT="66675" marB="95250" anchor="ctr"/>
                </a:tc>
              </a:tr>
              <a:tr h="300689">
                <a:tc>
                  <a:txBody>
                    <a:bodyPr/>
                    <a:lstStyle/>
                    <a:p>
                      <a:pPr algn="ctr">
                        <a:lnSpc>
                          <a:spcPts val="1275"/>
                        </a:lnSpc>
                        <a:spcAft>
                          <a:spcPts val="800"/>
                        </a:spcAft>
                      </a:pPr>
                      <a:r>
                        <a:rPr lang="es-US" sz="1600">
                          <a:effectLst/>
                        </a:rPr>
                        <a:t>Físicas</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114300" marR="47625" marT="28575" marB="57150"/>
                </a:tc>
                <a:tc>
                  <a:txBody>
                    <a:bodyPr/>
                    <a:lstStyle/>
                    <a:p>
                      <a:pPr algn="ctr">
                        <a:lnSpc>
                          <a:spcPts val="1650"/>
                        </a:lnSpc>
                        <a:spcAft>
                          <a:spcPts val="0"/>
                        </a:spcAft>
                      </a:pPr>
                      <a:r>
                        <a:rPr lang="es-US" sz="1400">
                          <a:effectLst/>
                        </a:rPr>
                        <a:t>Digitales</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7625" marR="47625" marT="28575" marB="57150"/>
                </a:tc>
              </a:tr>
              <a:tr h="761410">
                <a:tc>
                  <a:txBody>
                    <a:bodyPr/>
                    <a:lstStyle/>
                    <a:p>
                      <a:pPr algn="ctr">
                        <a:lnSpc>
                          <a:spcPts val="1650"/>
                        </a:lnSpc>
                        <a:spcAft>
                          <a:spcPts val="0"/>
                        </a:spcAft>
                      </a:pPr>
                      <a:r>
                        <a:rPr lang="es-US" sz="1400" dirty="0">
                          <a:effectLst/>
                        </a:rPr>
                        <a:t>Vinculadas a un país concreto o grupo de países</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14300" marR="47625" marT="28575" marB="57150"/>
                </a:tc>
                <a:tc>
                  <a:txBody>
                    <a:bodyPr/>
                    <a:lstStyle/>
                    <a:p>
                      <a:pPr algn="ctr">
                        <a:lnSpc>
                          <a:spcPts val="1650"/>
                        </a:lnSpc>
                        <a:spcAft>
                          <a:spcPts val="0"/>
                        </a:spcAft>
                      </a:pPr>
                      <a:r>
                        <a:rPr lang="es-US" sz="1400">
                          <a:effectLst/>
                        </a:rPr>
                        <a:t>Globales</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7625" marR="47625" marT="28575" marB="57150"/>
                </a:tc>
              </a:tr>
              <a:tr h="443783">
                <a:tc>
                  <a:txBody>
                    <a:bodyPr/>
                    <a:lstStyle/>
                    <a:p>
                      <a:pPr algn="ctr">
                        <a:lnSpc>
                          <a:spcPts val="1275"/>
                        </a:lnSpc>
                        <a:spcAft>
                          <a:spcPts val="800"/>
                        </a:spcAft>
                      </a:pPr>
                      <a:r>
                        <a:rPr lang="es-US" sz="1600">
                          <a:effectLst/>
                        </a:rPr>
                        <a:t>Emitidas por gobiernos</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114300" marR="47625" marT="28575" marB="57150"/>
                </a:tc>
                <a:tc>
                  <a:txBody>
                    <a:bodyPr/>
                    <a:lstStyle/>
                    <a:p>
                      <a:pPr algn="ctr">
                        <a:lnSpc>
                          <a:spcPts val="1275"/>
                        </a:lnSpc>
                        <a:spcAft>
                          <a:spcPts val="800"/>
                        </a:spcAft>
                      </a:pPr>
                      <a:r>
                        <a:rPr lang="es-US" sz="1600">
                          <a:effectLst/>
                        </a:rPr>
                        <a:t>Ofrecidas a través de minería</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7625" marR="47625" marT="28575" marB="57150"/>
                </a:tc>
              </a:tr>
              <a:tr h="619942">
                <a:tc>
                  <a:txBody>
                    <a:bodyPr/>
                    <a:lstStyle/>
                    <a:p>
                      <a:pPr algn="ctr">
                        <a:lnSpc>
                          <a:spcPts val="1275"/>
                        </a:lnSpc>
                        <a:spcAft>
                          <a:spcPts val="800"/>
                        </a:spcAft>
                      </a:pPr>
                      <a:r>
                        <a:rPr lang="es-US" sz="1600">
                          <a:effectLst/>
                        </a:rPr>
                        <a:t>La oferta la controlan los bancos centrales</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114300" marR="47625" marT="28575" marB="57150"/>
                </a:tc>
                <a:tc>
                  <a:txBody>
                    <a:bodyPr/>
                    <a:lstStyle/>
                    <a:p>
                      <a:pPr algn="ctr">
                        <a:lnSpc>
                          <a:spcPts val="1275"/>
                        </a:lnSpc>
                        <a:spcAft>
                          <a:spcPts val="800"/>
                        </a:spcAft>
                      </a:pPr>
                      <a:r>
                        <a:rPr lang="es-US" sz="1600">
                          <a:effectLst/>
                        </a:rPr>
                        <a:t>La oferta la controlan los mineros y la tecnología de minería</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7625" marR="47625" marT="28575" marB="57150"/>
                </a:tc>
              </a:tr>
              <a:tr h="796100">
                <a:tc>
                  <a:txBody>
                    <a:bodyPr/>
                    <a:lstStyle/>
                    <a:p>
                      <a:pPr algn="ctr">
                        <a:lnSpc>
                          <a:spcPts val="1275"/>
                        </a:lnSpc>
                        <a:spcAft>
                          <a:spcPts val="800"/>
                        </a:spcAft>
                      </a:pPr>
                      <a:r>
                        <a:rPr lang="es-US" sz="1600">
                          <a:effectLst/>
                        </a:rPr>
                        <a:t>Se inyectan en el sistema económico a través de bonos y otros títulos </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114300" marR="47625" marT="28575" marB="57150"/>
                </a:tc>
                <a:tc>
                  <a:txBody>
                    <a:bodyPr/>
                    <a:lstStyle/>
                    <a:p>
                      <a:pPr algn="ctr">
                        <a:lnSpc>
                          <a:spcPts val="1275"/>
                        </a:lnSpc>
                        <a:spcAft>
                          <a:spcPts val="800"/>
                        </a:spcAft>
                      </a:pPr>
                      <a:r>
                        <a:rPr lang="es-US" sz="1600">
                          <a:effectLst/>
                        </a:rPr>
                        <a:t>Se inyectan directamente en el mercado de criptomonedas</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47625" marR="47625" marT="28575" marB="57150"/>
                </a:tc>
              </a:tr>
              <a:tr h="796100">
                <a:tc>
                  <a:txBody>
                    <a:bodyPr/>
                    <a:lstStyle/>
                    <a:p>
                      <a:pPr algn="ctr">
                        <a:lnSpc>
                          <a:spcPts val="1275"/>
                        </a:lnSpc>
                        <a:spcAft>
                          <a:spcPts val="800"/>
                        </a:spcAft>
                      </a:pPr>
                      <a:r>
                        <a:rPr lang="es-US" sz="1600">
                          <a:effectLst/>
                        </a:rPr>
                        <a:t>Reciben gran influencia de las tasas de inflación y de interés</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114300" marR="47625" marT="28575" marB="57150"/>
                </a:tc>
                <a:tc>
                  <a:txBody>
                    <a:bodyPr/>
                    <a:lstStyle/>
                    <a:p>
                      <a:pPr algn="ctr">
                        <a:lnSpc>
                          <a:spcPts val="1275"/>
                        </a:lnSpc>
                        <a:spcAft>
                          <a:spcPts val="800"/>
                        </a:spcAft>
                      </a:pPr>
                      <a:r>
                        <a:rPr lang="es-US" sz="1600" dirty="0">
                          <a:effectLst/>
                        </a:rPr>
                        <a:t>Reciben poca influencia de política monetarias</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625" marR="47625" marT="28575" marB="57150"/>
                </a:tc>
              </a:tr>
            </a:tbl>
          </a:graphicData>
        </a:graphic>
      </p:graphicFrame>
      <p:sp>
        <p:nvSpPr>
          <p:cNvPr id="9" name="Rectangle 1"/>
          <p:cNvSpPr>
            <a:spLocks noChangeArrowheads="1"/>
          </p:cNvSpPr>
          <p:nvPr/>
        </p:nvSpPr>
        <p:spPr bwMode="auto">
          <a:xfrm>
            <a:off x="1773932" y="356041"/>
            <a:ext cx="8660433" cy="96046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25392" rIns="91440" bIns="133308"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2000" b="1" i="0" u="none" strike="noStrike" cap="none" normalizeH="0" baseline="0" dirty="0" smtClean="0">
                <a:ln>
                  <a:noFill/>
                </a:ln>
                <a:solidFill>
                  <a:srgbClr val="46484F"/>
                </a:solidFill>
                <a:effectLst/>
                <a:latin typeface="Arial" panose="020B0604020202020204" pitchFamily="34" charset="0"/>
                <a:ea typeface="Times New Roman" panose="02020603050405020304" pitchFamily="18" charset="0"/>
                <a:cs typeface="Arial" panose="020B0604020202020204" pitchFamily="34" charset="0"/>
              </a:rPr>
              <a:t>Divisas tradicionales vs </a:t>
            </a:r>
            <a:r>
              <a:rPr kumimoji="0" lang="es-MX" altLang="es-MX" sz="2000" b="1" i="0" u="none" strike="noStrike" cap="none" normalizeH="0" baseline="0" dirty="0" err="1" smtClean="0">
                <a:ln>
                  <a:noFill/>
                </a:ln>
                <a:solidFill>
                  <a:srgbClr val="46484F"/>
                </a:solidFill>
                <a:effectLst/>
                <a:latin typeface="Arial" panose="020B0604020202020204" pitchFamily="34" charset="0"/>
                <a:ea typeface="Times New Roman" panose="02020603050405020304" pitchFamily="18" charset="0"/>
                <a:cs typeface="Arial" panose="020B0604020202020204" pitchFamily="34" charset="0"/>
              </a:rPr>
              <a:t>criptomonedas</a:t>
            </a:r>
            <a:endParaRPr kumimoji="0" lang="es-MX" altLang="es-MX" sz="2000" b="0" i="0" u="none" strike="noStrike" cap="none" normalizeH="0" baseline="0" dirty="0" smtClean="0">
              <a:ln>
                <a:noFill/>
              </a:ln>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32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22350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ESENTER_VERSION" val="6"/>
  <p:tag name="ARTICULATE_PROJECT_OPEN" val="0"/>
</p:tagLst>
</file>

<file path=ppt/theme/theme1.xml><?xml version="1.0" encoding="utf-8"?>
<a:theme xmlns:a="http://schemas.openxmlformats.org/drawingml/2006/main" name="Símbolos de moneda de 16 X 9">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309338_TF02895262.potx" id="{076E4651-5B03-4613-8B40-387111E86A5B}" vid="{908E4584-E136-4698-AC88-CA0DD51E8FF5}"/>
    </a:ext>
  </a:extLst>
</a:theme>
</file>

<file path=ppt/theme/theme2.xml><?xml version="1.0" encoding="utf-8"?>
<a:theme xmlns:a="http://schemas.openxmlformats.org/drawingml/2006/main" name="Tema de Offic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Tema de Offic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Presentación de símbolos de moneda (panorámica)</Template>
  <TotalTime>37</TotalTime>
  <Words>828</Words>
  <Application>Microsoft Office PowerPoint</Application>
  <PresentationFormat>Personalizado</PresentationFormat>
  <Paragraphs>80</Paragraphs>
  <Slides>20</Slides>
  <Notes>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20</vt:i4>
      </vt:variant>
    </vt:vector>
  </HeadingPairs>
  <TitlesOfParts>
    <vt:vector size="26" baseType="lpstr">
      <vt:lpstr>Arial</vt:lpstr>
      <vt:lpstr>Calibri</vt:lpstr>
      <vt:lpstr>Calibri Light</vt:lpstr>
      <vt:lpstr>Cambria</vt:lpstr>
      <vt:lpstr>Times New Roman</vt:lpstr>
      <vt:lpstr>Símbolos de moneda de 16 X 9</vt:lpstr>
      <vt:lpstr> Qué son las criptomonedas?</vt:lpstr>
      <vt:lpstr>¿Qué son las criptomonedas?</vt:lpstr>
      <vt:lpstr>Presentación de PowerPoint</vt:lpstr>
      <vt:lpstr>Presentación de PowerPoint</vt:lpstr>
      <vt:lpstr>¿Qué es minar criptomonedas?</vt:lpstr>
      <vt:lpstr>¿Qué es minar criptomonedas?</vt:lpstr>
      <vt:lpstr>¿Qué es minar criptomonedas?</vt:lpstr>
      <vt:lpstr>¿Qué es minar criptomonedas?</vt:lpstr>
      <vt:lpstr>¿Qué es minar criptomonedas?</vt:lpstr>
      <vt:lpstr>¿Qué es blockchain o cadena de bloques?</vt:lpstr>
      <vt:lpstr>¿Qué es blockchain o cadena de bloques?</vt:lpstr>
      <vt:lpstr>Criptomonedas: beneficios y riesgos</vt:lpstr>
      <vt:lpstr>Criptomonedas: beneficios y riesgos</vt:lpstr>
      <vt:lpstr>Criptomonedas: beneficios y riesgos</vt:lpstr>
      <vt:lpstr>Criptomonedas: beneficios y riesgos</vt:lpstr>
      <vt:lpstr>Criptomonedas: beneficios y riesgos</vt:lpstr>
      <vt:lpstr>Criptomonedas: beneficios y riesgos</vt:lpstr>
      <vt:lpstr>Criptomonedas: beneficios y riesgos</vt:lpstr>
      <vt:lpstr>Criptomonedas: beneficios y riesgos</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Qué son las criptomonedas?</dc:title>
  <dc:creator>Roberto Bernal Guadiana</dc:creator>
  <cp:lastModifiedBy>Roberto Bernal Guadiana</cp:lastModifiedBy>
  <cp:revision>6</cp:revision>
  <dcterms:created xsi:type="dcterms:W3CDTF">2022-03-25T00:27:55Z</dcterms:created>
  <dcterms:modified xsi:type="dcterms:W3CDTF">2022-03-25T01:05:18Z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