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5" r:id="rId1"/>
  </p:sldMasterIdLst>
  <p:notesMasterIdLst>
    <p:notesMasterId r:id="rId24"/>
  </p:notesMasterIdLst>
  <p:sldIdLst>
    <p:sldId id="410" r:id="rId2"/>
    <p:sldId id="428" r:id="rId3"/>
    <p:sldId id="364" r:id="rId4"/>
    <p:sldId id="430" r:id="rId5"/>
    <p:sldId id="431" r:id="rId6"/>
    <p:sldId id="413" r:id="rId7"/>
    <p:sldId id="429" r:id="rId8"/>
    <p:sldId id="432" r:id="rId9"/>
    <p:sldId id="365" r:id="rId10"/>
    <p:sldId id="423" r:id="rId11"/>
    <p:sldId id="424" r:id="rId12"/>
    <p:sldId id="425" r:id="rId13"/>
    <p:sldId id="366" r:id="rId14"/>
    <p:sldId id="367" r:id="rId15"/>
    <p:sldId id="368" r:id="rId16"/>
    <p:sldId id="369" r:id="rId17"/>
    <p:sldId id="370" r:id="rId18"/>
    <p:sldId id="434" r:id="rId19"/>
    <p:sldId id="433" r:id="rId20"/>
    <p:sldId id="411" r:id="rId21"/>
    <p:sldId id="426" r:id="rId22"/>
    <p:sldId id="427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93" autoAdjust="0"/>
    <p:restoredTop sz="90381" autoAdjust="0"/>
  </p:normalViewPr>
  <p:slideViewPr>
    <p:cSldViewPr snapToObjects="1">
      <p:cViewPr varScale="1">
        <p:scale>
          <a:sx n="68" d="100"/>
          <a:sy n="68" d="100"/>
        </p:scale>
        <p:origin x="133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D06CE2-214E-EF77-2BA0-05B3F586DD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07F71F-4C4B-86C2-BE3D-1292F127DD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fld id="{D4774E9B-5A61-4061-A6A7-27AF3235AD92}" type="datetimeFigureOut">
              <a:rPr/>
              <a:pPr>
                <a:defRPr/>
              </a:pPr>
              <a:t>08/09/2025</a:t>
            </a:fld>
            <a:endParaRPr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0305088-F706-7103-2D29-4E2D65E6B6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s-E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944CB18-F128-34A6-7A3A-C5B5CB357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5D739-FD5D-C070-6AF5-3909525ABF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708D2-7E91-C6B5-DE8B-97ADF6C5D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E9EDC55-6770-423A-BC11-A90558864E19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F4876C07-B836-7DD4-3F6F-1CD0C0D921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F0DD0CD8-5ED0-C04C-9993-12F8E8BBED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es-MX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C76F01A8-7DC4-6326-2494-B5C394162381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AD9EC64-7859-4457-9DC1-02805AC5622A}" type="slidenum">
              <a:rPr lang="es-ES" altLang="es-MX" sz="1200">
                <a:latin typeface="Calibri" panose="020F0502020204030204" pitchFamily="34" charset="0"/>
              </a:rPr>
              <a:pPr algn="r" eaLnBrk="1" hangingPunct="1"/>
              <a:t>1</a:t>
            </a:fld>
            <a:endParaRPr lang="es-ES" altLang="es-MX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bg01.jpg">
            <a:extLst>
              <a:ext uri="{FF2B5EF4-FFF2-40B4-BE49-F238E27FC236}">
                <a16:creationId xmlns:a16="http://schemas.microsoft.com/office/drawing/2014/main" id="{63C76CBE-F2F4-A203-B7A8-058AE4DB4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6934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6315AE61-FDD0-FE00-2A3F-3DB8F0DA91EF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EC7B25-FF78-0F7F-A32A-9FD9B33D7846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4882C-5D04-E582-0A3F-26E48BE4BFFE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8 Marcador de número de diapositiva">
            <a:extLst>
              <a:ext uri="{FF2B5EF4-FFF2-40B4-BE49-F238E27FC236}">
                <a16:creationId xmlns:a16="http://schemas.microsoft.com/office/drawing/2014/main" id="{FDF99D25-36C1-A576-DD3A-DD971B4094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0"/>
          </a:xfrm>
        </p:spPr>
        <p:txBody>
          <a:bodyPr>
            <a:normAutofit fontScale="25000" lnSpcReduction="2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fld id="{E0517748-BACF-4633-8302-FCDA82EC3379}" type="slidenum">
              <a:rPr lang="es-ES" altLang="es-MX" sz="500"/>
              <a:pPr algn="ctr" eaLnBrk="1" hangingPunct="1">
                <a:lnSpc>
                  <a:spcPct val="80000"/>
                </a:lnSpc>
              </a:pPr>
              <a:t>‹Nº›</a:t>
            </a:fld>
            <a:endParaRPr lang="es-ES" altLang="es-MX" sz="400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algn="just">
              <a:spcAft>
                <a:spcPts val="0"/>
              </a:spcAft>
              <a:defRPr/>
            </a:lvl1pPr>
            <a:lvl2pPr algn="just">
              <a:spcAft>
                <a:spcPts val="0"/>
              </a:spcAft>
              <a:defRPr/>
            </a:lvl2pPr>
            <a:lvl3pPr algn="just">
              <a:spcAft>
                <a:spcPts val="0"/>
              </a:spcAft>
              <a:defRPr/>
            </a:lvl3pPr>
            <a:lvl4pPr algn="just">
              <a:spcAft>
                <a:spcPts val="0"/>
              </a:spcAft>
              <a:defRPr/>
            </a:lvl4pPr>
            <a:lvl5pPr algn="just">
              <a:spcAft>
                <a:spcPts val="0"/>
              </a:spcAft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FD02E8C-7608-AE0A-ADA8-9F914ACA87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350000"/>
            <a:ext cx="6699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r>
              <a:rPr lang="es-ES"/>
              <a:t>páginas web</a:t>
            </a: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09AFA2A5-7267-4985-E5C9-6C98144BEA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442200" y="6381750"/>
            <a:ext cx="1377950" cy="412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B721DE-053B-448F-98F3-2574CBF4D9D3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0446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C1A41D00-AC1D-120E-2253-A9C231C10314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814B863-0657-B807-F0FD-17851B7E09A7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1F7062C-E483-23D4-134F-1AE02E49C6B6}"/>
              </a:ext>
            </a:extLst>
          </p:cNvPr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latinLnBrk="0">
              <a:buNone/>
              <a:defRPr lang="es-ES" sz="2800">
                <a:solidFill>
                  <a:schemeClr val="tx2"/>
                </a:solidFill>
              </a:defRPr>
            </a:lvl1pPr>
            <a:lvl2pPr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 latinLnBrk="0">
              <a:buNone/>
              <a:defRPr lang="es-ES" sz="4400" b="0" cap="none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80834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 Imagen" descr="bg01.jpg">
            <a:extLst>
              <a:ext uri="{FF2B5EF4-FFF2-40B4-BE49-F238E27FC236}">
                <a16:creationId xmlns:a16="http://schemas.microsoft.com/office/drawing/2014/main" id="{7642AACE-F8F4-C7F9-CDE3-4DC30FBEBA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6934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B0B6A2E6-3421-0367-778A-3B045AE2A59D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C577FD8-FF62-16BF-FF2C-CFC86169AEA9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BCF732-835C-B77E-C91F-30567E1D2D70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CFC3EAB5-1BC4-6048-8926-1BAA412874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350000"/>
            <a:ext cx="6699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r>
              <a:rPr lang="es-ES"/>
              <a:t>páginas web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B5D0471D-C90E-8830-8C8B-FF3A5E679D4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442200" y="6381750"/>
            <a:ext cx="1377950" cy="412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5B3D98-F1FA-4000-A372-F6FBA9AE8F2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07627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E6100F-1553-07DA-D63A-2F392D2C8E4A}"/>
              </a:ext>
            </a:extLst>
          </p:cNvPr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4294605-570A-7CFF-A0F5-14A24CA499FD}"/>
              </a:ext>
            </a:extLst>
          </p:cNvPr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B07EEA9-C5DB-3D09-6756-1308158FBB72}"/>
              </a:ext>
            </a:extLst>
          </p:cNvPr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09FC67F7-A062-A8DF-4E58-07E2E8BAF555}"/>
              </a:ext>
            </a:extLst>
          </p:cNvPr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 latinLnBrk="0">
              <a:buFontTx/>
              <a:buNone/>
              <a:defRPr lang="es-ES" sz="1700"/>
            </a:lvl1pPr>
            <a:lvl2pPr>
              <a:buFontTx/>
              <a:buNone/>
              <a:defRPr lang="es-ES" sz="1200"/>
            </a:lvl2pPr>
            <a:lvl3pPr>
              <a:buFontTx/>
              <a:buNone/>
              <a:defRPr lang="es-ES" sz="1000"/>
            </a:lvl3pPr>
            <a:lvl4pPr>
              <a:buFontTx/>
              <a:buNone/>
              <a:defRPr lang="es-ES" sz="900"/>
            </a:lvl4pPr>
            <a:lvl5pPr>
              <a:buFontTx/>
              <a:buNone/>
              <a:defRPr lang="es-ES"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 latinLnBrk="0">
              <a:buNone/>
              <a:defRPr lang="es-ES" sz="28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 latinLnBrk="0">
              <a:buNone/>
              <a:defRPr lang="es-ES" sz="3200"/>
            </a:lvl1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987858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481F9241-1DD8-66D3-487A-03F45FEFAFF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3B4A6B8-FF82-571F-82CF-8F4073060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  <a:p>
            <a:pPr lvl="5"/>
            <a:r>
              <a:rPr lang="es-ES" dirty="0"/>
              <a:t>Sexto nivel</a:t>
            </a:r>
          </a:p>
          <a:p>
            <a:pPr lvl="6"/>
            <a:r>
              <a:rPr lang="es-ES" dirty="0"/>
              <a:t>Séptimo nivel</a:t>
            </a:r>
          </a:p>
          <a:p>
            <a:pPr lvl="7"/>
            <a:r>
              <a:rPr lang="es-ES" dirty="0"/>
              <a:t>Octavo nivel</a:t>
            </a:r>
          </a:p>
          <a:p>
            <a:pPr lvl="8"/>
            <a:r>
              <a:rPr lang="es-ES" dirty="0"/>
              <a:t>Noveno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s-ES" sz="4400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just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Courier New" panose="02070309020205020404" pitchFamily="49" charset="0"/>
        <a:buChar char="o"/>
        <a:defRPr lang="es-ES" sz="29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39763" indent="-273050" algn="just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Courier New" panose="02070309020205020404" pitchFamily="49" charset="0"/>
        <a:buChar char="o"/>
        <a:defRPr lang="es-ES" sz="26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indent="-228600" algn="just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Courier New" panose="02070309020205020404" pitchFamily="49" charset="0"/>
        <a:buChar char="o"/>
        <a:defRPr lang="es-ES" sz="23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indent="-228600" algn="just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Courier New" panose="02070309020205020404" pitchFamily="49" charset="0"/>
        <a:buChar char="o"/>
        <a:defRPr lang="es-ES"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indent="-228600" algn="just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Courier New" panose="02070309020205020404" pitchFamily="49" charset="0"/>
        <a:buChar char="o"/>
        <a:defRPr lang="es-ES"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103120" indent="-228600" algn="just" rtl="0" eaLnBrk="1" latinLnBrk="0" hangingPunct="1">
        <a:spcBef>
          <a:spcPct val="20000"/>
        </a:spcBef>
        <a:buClr>
          <a:schemeClr val="accent1"/>
        </a:buClr>
        <a:buFont typeface="Courier New" pitchFamily="49" charset="0"/>
        <a:buChar char="o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just" rtl="0" eaLnBrk="1" latinLnBrk="0" hangingPunct="1">
        <a:spcBef>
          <a:spcPct val="20000"/>
        </a:spcBef>
        <a:buClr>
          <a:schemeClr val="accent2"/>
        </a:buClr>
        <a:buFont typeface="Courier New" pitchFamily="49" charset="0"/>
        <a:buChar char="o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just" rtl="0" eaLnBrk="1" latinLnBrk="0" hangingPunct="1">
        <a:spcBef>
          <a:spcPct val="20000"/>
        </a:spcBef>
        <a:buClr>
          <a:schemeClr val="accent3"/>
        </a:buClr>
        <a:buFont typeface="Courier New" pitchFamily="49" charset="0"/>
        <a:buChar char="o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just" rtl="0" eaLnBrk="1" latinLnBrk="0" hangingPunct="1">
        <a:spcBef>
          <a:spcPct val="20000"/>
        </a:spcBef>
        <a:buClr>
          <a:schemeClr val="accent4"/>
        </a:buClr>
        <a:buFont typeface="Courier New" pitchFamily="49" charset="0"/>
        <a:buChar char="o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uv.es/" TargetMode="Externa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v.es/cerveron/paginasweb/notashtml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AFEFD4-D32A-BD03-007E-9C151328DB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47813" y="4759325"/>
            <a:ext cx="7596187" cy="685800"/>
          </a:xfrm>
        </p:spPr>
        <p:txBody>
          <a:bodyPr anchor="t">
            <a:noAutofit/>
          </a:bodyPr>
          <a:lstStyle/>
          <a:p>
            <a:pPr algn="ctr" eaLnBrk="1" hangingPunct="1">
              <a:defRPr/>
            </a:pPr>
            <a:r>
              <a:rPr sz="3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Intr. a la creación y gestión de páginas web</a:t>
            </a:r>
            <a:endParaRPr sz="32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5F0008E3-85C7-8025-F19F-895E35447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019300"/>
            <a:ext cx="61928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MX" sz="4400" b="1">
                <a:latin typeface="Garamond" panose="02020404030301010803" pitchFamily="18" charset="0"/>
              </a:rPr>
              <a:t>Introducción a la web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texto">
            <a:extLst>
              <a:ext uri="{FF2B5EF4-FFF2-40B4-BE49-F238E27FC236}">
                <a16:creationId xmlns:a16="http://schemas.microsoft.com/office/drawing/2014/main" id="{F7BF5D6A-5FAB-3009-084A-48D3E97862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altLang="es-MX"/>
          </a:p>
        </p:txBody>
      </p:sp>
      <p:sp>
        <p:nvSpPr>
          <p:cNvPr id="7171" name="2 Título">
            <a:extLst>
              <a:ext uri="{FF2B5EF4-FFF2-40B4-BE49-F238E27FC236}">
                <a16:creationId xmlns:a16="http://schemas.microsoft.com/office/drawing/2014/main" id="{B315AB16-01A7-A4F9-C26A-1BE8366B6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es-MX"/>
              <a:t>Internet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2">
            <a:extLst>
              <a:ext uri="{FF2B5EF4-FFF2-40B4-BE49-F238E27FC236}">
                <a16:creationId xmlns:a16="http://schemas.microsoft.com/office/drawing/2014/main" id="{7E8B22DC-DFB5-E7C2-1DAF-8BA4B09A71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8195" name="Rectangle 11">
            <a:extLst>
              <a:ext uri="{FF2B5EF4-FFF2-40B4-BE49-F238E27FC236}">
                <a16:creationId xmlns:a16="http://schemas.microsoft.com/office/drawing/2014/main" id="{032EDFC9-22EC-0F97-FD78-3636448360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FB4614-321A-4852-8C4F-566FFCA2F8D9}" type="slidenum">
              <a:rPr lang="es-ES" altLang="es-MX"/>
              <a:pPr eaLnBrk="1" hangingPunct="1"/>
              <a:t>3</a:t>
            </a:fld>
            <a:endParaRPr lang="es-ES" altLang="es-MX"/>
          </a:p>
        </p:txBody>
      </p:sp>
      <p:sp>
        <p:nvSpPr>
          <p:cNvPr id="8196" name="1 Título">
            <a:extLst>
              <a:ext uri="{FF2B5EF4-FFF2-40B4-BE49-F238E27FC236}">
                <a16:creationId xmlns:a16="http://schemas.microsoft.com/office/drawing/2014/main" id="{2744F88F-F584-E7B0-127C-5DC92E1C9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 sz="4000">
                <a:latin typeface="Tw Cen MT" panose="020B0602020104020603" pitchFamily="34" charset="0"/>
              </a:rPr>
              <a:t>Internet, red de redes</a:t>
            </a:r>
          </a:p>
        </p:txBody>
      </p:sp>
      <p:sp>
        <p:nvSpPr>
          <p:cNvPr id="8197" name="2 Marcador de contenido">
            <a:extLst>
              <a:ext uri="{FF2B5EF4-FFF2-40B4-BE49-F238E27FC236}">
                <a16:creationId xmlns:a16="http://schemas.microsoft.com/office/drawing/2014/main" id="{E64A3290-E569-2BD4-0E78-71A32AA3974A}"/>
              </a:ext>
            </a:extLst>
          </p:cNvPr>
          <p:cNvSpPr>
            <a:spLocks noGrp="1"/>
          </p:cNvSpPr>
          <p:nvPr>
            <p:ph sz="quarter" idx="1"/>
          </p:nvPr>
        </p:nvSpPr>
        <p:spPr bwMode="auto">
          <a:xfrm>
            <a:off x="612775" y="1600200"/>
            <a:ext cx="8153400" cy="44958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Internet es la red de redes que interconecta computadores mediante diferentes protocolos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Un ordenador se puede conectar a Internet por medio de un servidor de red (mediante tecnologías diversas)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Un ordenador puede conectarse a una red local y los ordenadores de dicha red local pueden conectarse a Internet mediante una pasarela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Existen ordenadores permanentemente conectados a Internet que ofrecen recursos (son los servidores)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2">
            <a:extLst>
              <a:ext uri="{FF2B5EF4-FFF2-40B4-BE49-F238E27FC236}">
                <a16:creationId xmlns:a16="http://schemas.microsoft.com/office/drawing/2014/main" id="{760F2E78-CCFE-272E-E286-136E497DE4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9219" name="Rectangle 11">
            <a:extLst>
              <a:ext uri="{FF2B5EF4-FFF2-40B4-BE49-F238E27FC236}">
                <a16:creationId xmlns:a16="http://schemas.microsoft.com/office/drawing/2014/main" id="{37749FE2-9D10-65FF-42FF-80D6E06668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5AE6743-7018-482F-B3A7-CB1DC7CD17E6}" type="slidenum">
              <a:rPr lang="es-ES" altLang="es-MX"/>
              <a:pPr eaLnBrk="1" hangingPunct="1"/>
              <a:t>4</a:t>
            </a:fld>
            <a:endParaRPr lang="es-ES" altLang="es-MX"/>
          </a:p>
        </p:txBody>
      </p:sp>
      <p:sp>
        <p:nvSpPr>
          <p:cNvPr id="9220" name="1 Título">
            <a:extLst>
              <a:ext uri="{FF2B5EF4-FFF2-40B4-BE49-F238E27FC236}">
                <a16:creationId xmlns:a16="http://schemas.microsoft.com/office/drawing/2014/main" id="{8DE7BF03-3693-3D25-ED6A-9DB666C63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 sz="4000">
                <a:latin typeface="Tw Cen MT" panose="020B0602020104020603" pitchFamily="34" charset="0"/>
              </a:rPr>
              <a:t>Recursos en Internet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F91A5200-FA7C-CA98-1E71-2EC326D90B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Los recursos accesibles en Internet se identifican por un URI (identificador de recurso uniforme)(URL) 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p.e. http://www.uv.es/cerveron/paginasweb/index.html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el protocolo con que acceder al recurso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el nombre (o dirección) del host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el nombre del recurso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Internet es el medio de comunicación para diversas aplicaciones, que utilizan diferentes protocolos, destacando el correo electrónico, la transferencia de ficheros (FTP) y la web</a:t>
            </a:r>
            <a:endParaRPr dirty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2">
            <a:extLst>
              <a:ext uri="{FF2B5EF4-FFF2-40B4-BE49-F238E27FC236}">
                <a16:creationId xmlns:a16="http://schemas.microsoft.com/office/drawing/2014/main" id="{A3280D0B-9C55-60AE-45CA-EFD09E60EC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0243" name="Rectangle 11">
            <a:extLst>
              <a:ext uri="{FF2B5EF4-FFF2-40B4-BE49-F238E27FC236}">
                <a16:creationId xmlns:a16="http://schemas.microsoft.com/office/drawing/2014/main" id="{DCCCB26F-DC5D-A9D0-73DC-286A4B4AB5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96730E3-8154-40F3-8B20-649FB0AA1DD0}" type="slidenum">
              <a:rPr lang="es-ES" altLang="es-MX"/>
              <a:pPr eaLnBrk="1" hangingPunct="1"/>
              <a:t>5</a:t>
            </a:fld>
            <a:endParaRPr lang="es-ES" altLang="es-MX"/>
          </a:p>
        </p:txBody>
      </p:sp>
      <p:sp>
        <p:nvSpPr>
          <p:cNvPr id="10244" name="1 Título">
            <a:extLst>
              <a:ext uri="{FF2B5EF4-FFF2-40B4-BE49-F238E27FC236}">
                <a16:creationId xmlns:a16="http://schemas.microsoft.com/office/drawing/2014/main" id="{73CA8B2E-4B19-0332-7A42-C95AEF471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 sz="4000">
                <a:latin typeface="Tw Cen MT" panose="020B0602020104020603" pitchFamily="34" charset="0"/>
              </a:rPr>
              <a:t>Recursos en Internet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2C2DDD46-D3A9-7C9A-654E-8B66E4E59E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Los recursos accesibles en Internet se identifican por un URI (identificador de recurso uniforme)(URL) 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p.e. http://www.uv.es/cerveron/paginasweb/index.html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el protocolo con que acceder al recurso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el nombre (o dirección) del host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el nombre del recurso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  <a:defRPr/>
            </a:pPr>
            <a:r>
              <a:rPr>
                <a:latin typeface="Tw Cen MT" pitchFamily="34" charset="0"/>
              </a:rPr>
              <a:t>Internet es el medio de comunicación para diversas aplicaciones, que utilizan diferentes protocolos, destacando el correo electrónico, la transferencia de ficheros (FTP) y la web</a:t>
            </a:r>
            <a:endParaRPr dirty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Título">
            <a:extLst>
              <a:ext uri="{FF2B5EF4-FFF2-40B4-BE49-F238E27FC236}">
                <a16:creationId xmlns:a16="http://schemas.microsoft.com/office/drawing/2014/main" id="{B67AFADB-5951-9CBC-6FD2-FEAAD6A6B5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1600200"/>
            <a:ext cx="7620000" cy="990600"/>
          </a:xfrm>
        </p:spPr>
        <p:txBody>
          <a:bodyPr/>
          <a:lstStyle/>
          <a:p>
            <a:pPr eaLnBrk="1" hangingPunct="1"/>
            <a:r>
              <a:rPr altLang="es-MX">
                <a:solidFill>
                  <a:srgbClr val="FFFFFF"/>
                </a:solidFill>
                <a:latin typeface="Tw Cen MT" panose="020B0602020104020603" pitchFamily="34" charset="0"/>
              </a:rPr>
              <a:t>La Web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2">
            <a:extLst>
              <a:ext uri="{FF2B5EF4-FFF2-40B4-BE49-F238E27FC236}">
                <a16:creationId xmlns:a16="http://schemas.microsoft.com/office/drawing/2014/main" id="{834CD32C-E1FB-5154-DDBA-13E5E32093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2291" name="Rectangle 11">
            <a:extLst>
              <a:ext uri="{FF2B5EF4-FFF2-40B4-BE49-F238E27FC236}">
                <a16:creationId xmlns:a16="http://schemas.microsoft.com/office/drawing/2014/main" id="{3E0751E5-E997-DF31-0FB2-6740CF161E3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935F50D-1356-4A91-A270-42CC0BE7B21C}" type="slidenum">
              <a:rPr lang="es-ES" altLang="es-MX"/>
              <a:pPr eaLnBrk="1" hangingPunct="1"/>
              <a:t>7</a:t>
            </a:fld>
            <a:endParaRPr lang="es-ES" altLang="es-MX"/>
          </a:p>
        </p:txBody>
      </p:sp>
      <p:sp>
        <p:nvSpPr>
          <p:cNvPr id="12292" name="1 Título">
            <a:extLst>
              <a:ext uri="{FF2B5EF4-FFF2-40B4-BE49-F238E27FC236}">
                <a16:creationId xmlns:a16="http://schemas.microsoft.com/office/drawing/2014/main" id="{B12584CA-CB66-CFBF-846E-F3981911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 sz="4000">
                <a:latin typeface="Tw Cen MT" panose="020B0602020104020603" pitchFamily="34" charset="0"/>
              </a:rPr>
              <a:t>La web</a:t>
            </a:r>
          </a:p>
        </p:txBody>
      </p:sp>
      <p:sp>
        <p:nvSpPr>
          <p:cNvPr id="12293" name="2 Marcador de contenido">
            <a:extLst>
              <a:ext uri="{FF2B5EF4-FFF2-40B4-BE49-F238E27FC236}">
                <a16:creationId xmlns:a16="http://schemas.microsoft.com/office/drawing/2014/main" id="{0248D088-C69A-1855-FDF2-DC86DED90CE4}"/>
              </a:ext>
            </a:extLst>
          </p:cNvPr>
          <p:cNvSpPr>
            <a:spLocks noGrp="1"/>
          </p:cNvSpPr>
          <p:nvPr>
            <p:ph sz="quarter" idx="1"/>
          </p:nvPr>
        </p:nvSpPr>
        <p:spPr bwMode="auto">
          <a:xfrm>
            <a:off x="612775" y="1600200"/>
            <a:ext cx="8153400" cy="44958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La web es un sistema de información distribuido basado en hipertexto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Los usuarios, mediante un navegador (cliente) solicitan recursos (normalmente páginas web) a un servidor web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el cliente envía una petición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el servidor produce una respuesta (una página HTML)</a:t>
            </a:r>
          </a:p>
          <a:p>
            <a:pPr lvl="2"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[puede ser de error]</a:t>
            </a:r>
          </a:p>
          <a:p>
            <a:pPr eaLnBrk="1" hangingPunct="1">
              <a:lnSpc>
                <a:spcPct val="90000"/>
              </a:lnSpc>
              <a:spcAft>
                <a:spcPct val="0"/>
              </a:spcAft>
            </a:pPr>
            <a:endParaRPr altLang="es-MX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>
            <a:extLst>
              <a:ext uri="{FF2B5EF4-FFF2-40B4-BE49-F238E27FC236}">
                <a16:creationId xmlns:a16="http://schemas.microsoft.com/office/drawing/2014/main" id="{6CB67AF8-CEE8-4DA0-A0B6-48A02072A3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3315" name="Rectangle 11">
            <a:extLst>
              <a:ext uri="{FF2B5EF4-FFF2-40B4-BE49-F238E27FC236}">
                <a16:creationId xmlns:a16="http://schemas.microsoft.com/office/drawing/2014/main" id="{5228E889-77D3-FFF4-1F67-FC3783EE0D8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FEA6DC0-2FE9-4ACE-B345-16E37BE936A0}" type="slidenum">
              <a:rPr lang="es-ES" altLang="es-MX"/>
              <a:pPr eaLnBrk="1" hangingPunct="1"/>
              <a:t>8</a:t>
            </a:fld>
            <a:endParaRPr lang="es-ES" altLang="es-MX"/>
          </a:p>
        </p:txBody>
      </p:sp>
      <p:sp>
        <p:nvSpPr>
          <p:cNvPr id="13316" name="1 Título">
            <a:extLst>
              <a:ext uri="{FF2B5EF4-FFF2-40B4-BE49-F238E27FC236}">
                <a16:creationId xmlns:a16="http://schemas.microsoft.com/office/drawing/2014/main" id="{81617935-D578-07B2-512E-17C966FE1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 sz="4000">
                <a:latin typeface="Tw Cen MT" panose="020B0602020104020603" pitchFamily="34" charset="0"/>
              </a:rPr>
              <a:t>World Wide Web ¿Cómo se inició?</a:t>
            </a:r>
          </a:p>
        </p:txBody>
      </p:sp>
      <p:sp>
        <p:nvSpPr>
          <p:cNvPr id="13317" name="2 Marcador de contenido">
            <a:extLst>
              <a:ext uri="{FF2B5EF4-FFF2-40B4-BE49-F238E27FC236}">
                <a16:creationId xmlns:a16="http://schemas.microsoft.com/office/drawing/2014/main" id="{7911DBDB-6C76-8253-012F-8A22BB650AAB}"/>
              </a:ext>
            </a:extLst>
          </p:cNvPr>
          <p:cNvSpPr>
            <a:spLocks noGrp="1"/>
          </p:cNvSpPr>
          <p:nvPr>
            <p:ph sz="quarter" idx="1"/>
          </p:nvPr>
        </p:nvSpPr>
        <p:spPr bwMode="auto">
          <a:xfrm>
            <a:off x="612775" y="1600200"/>
            <a:ext cx="8153400" cy="44958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Tim Barnes Lee (CERN, 1989).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Repositorio estático de documentos: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Una forma cómoda de acceder a documentos estáticos interrelacionados almacenados en servidores distribuidos alrededor del mundo.</a:t>
            </a:r>
          </a:p>
          <a:p>
            <a:pPr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La especificación inicial incluía: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Un lenguaje para dar formato a los documentos (HTML).</a:t>
            </a:r>
          </a:p>
          <a:p>
            <a:pPr lvl="1" algn="l" eaLnBrk="1" hangingPunct="1">
              <a:lnSpc>
                <a:spcPct val="90000"/>
              </a:lnSpc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Un protocolo sencillo para comunicar navegadores (clientes) y servidores (HTTP).</a:t>
            </a:r>
          </a:p>
          <a:p>
            <a:pPr eaLnBrk="1" hangingPunct="1">
              <a:lnSpc>
                <a:spcPct val="90000"/>
              </a:lnSpc>
              <a:spcAft>
                <a:spcPct val="0"/>
              </a:spcAft>
            </a:pPr>
            <a:endParaRPr altLang="es-MX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2">
            <a:extLst>
              <a:ext uri="{FF2B5EF4-FFF2-40B4-BE49-F238E27FC236}">
                <a16:creationId xmlns:a16="http://schemas.microsoft.com/office/drawing/2014/main" id="{BBD4EC38-1AEB-F8FC-9A4B-D9BE34D06D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4339" name="Rectangle 11">
            <a:extLst>
              <a:ext uri="{FF2B5EF4-FFF2-40B4-BE49-F238E27FC236}">
                <a16:creationId xmlns:a16="http://schemas.microsoft.com/office/drawing/2014/main" id="{9DD0D573-F0C5-01FF-DF01-366A54060EF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40B8747-D6A2-4BD2-9249-25AE1669A6D3}" type="slidenum">
              <a:rPr lang="es-ES" altLang="es-MX"/>
              <a:pPr eaLnBrk="1" hangingPunct="1"/>
              <a:t>9</a:t>
            </a:fld>
            <a:endParaRPr lang="es-ES" altLang="es-MX"/>
          </a:p>
        </p:txBody>
      </p:sp>
      <p:sp>
        <p:nvSpPr>
          <p:cNvPr id="14340" name="1 Título">
            <a:extLst>
              <a:ext uri="{FF2B5EF4-FFF2-40B4-BE49-F238E27FC236}">
                <a16:creationId xmlns:a16="http://schemas.microsoft.com/office/drawing/2014/main" id="{731A8649-3048-2687-5DD8-4491FB85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El primer navegador gráfico</a:t>
            </a:r>
          </a:p>
        </p:txBody>
      </p:sp>
      <p:sp>
        <p:nvSpPr>
          <p:cNvPr id="14341" name="2 Marcador de contenido">
            <a:extLst>
              <a:ext uri="{FF2B5EF4-FFF2-40B4-BE49-F238E27FC236}">
                <a16:creationId xmlns:a16="http://schemas.microsoft.com/office/drawing/2014/main" id="{739B88DD-2F37-5616-7FA6-F364B5A0F59C}"/>
              </a:ext>
            </a:extLst>
          </p:cNvPr>
          <p:cNvSpPr>
            <a:spLocks noGrp="1"/>
          </p:cNvSpPr>
          <p:nvPr>
            <p:ph sz="quarter" idx="1"/>
          </p:nvPr>
        </p:nvSpPr>
        <p:spPr bwMode="auto">
          <a:xfrm>
            <a:off x="612775" y="1600200"/>
            <a:ext cx="8153400" cy="11144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ct val="0"/>
              </a:spcAft>
            </a:pPr>
            <a:r>
              <a:rPr altLang="es-MX">
                <a:latin typeface="Tw Cen MT" panose="020B0602020104020603" pitchFamily="34" charset="0"/>
              </a:rPr>
              <a:t>En 1993 Marc Andreesen (estudiante) escribe Mosaic. Precursor de Netscape.</a:t>
            </a:r>
          </a:p>
        </p:txBody>
      </p:sp>
      <p:pic>
        <p:nvPicPr>
          <p:cNvPr id="14342" name="Picture 3">
            <a:extLst>
              <a:ext uri="{FF2B5EF4-FFF2-40B4-BE49-F238E27FC236}">
                <a16:creationId xmlns:a16="http://schemas.microsoft.com/office/drawing/2014/main" id="{EF028B73-8390-13AB-30D3-1EFB714E0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714625"/>
            <a:ext cx="42481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2">
            <a:extLst>
              <a:ext uri="{FF2B5EF4-FFF2-40B4-BE49-F238E27FC236}">
                <a16:creationId xmlns:a16="http://schemas.microsoft.com/office/drawing/2014/main" id="{00E9074A-235A-24D9-B5FA-04B56ADE6E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5363" name="Rectangle 11">
            <a:extLst>
              <a:ext uri="{FF2B5EF4-FFF2-40B4-BE49-F238E27FC236}">
                <a16:creationId xmlns:a16="http://schemas.microsoft.com/office/drawing/2014/main" id="{B8635ACC-77DE-AA69-9338-6828A8363DE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2585ECD-3B6C-435F-B7F6-CE6F3999673E}" type="slidenum">
              <a:rPr lang="es-ES" altLang="es-MX"/>
              <a:pPr eaLnBrk="1" hangingPunct="1"/>
              <a:t>10</a:t>
            </a:fld>
            <a:endParaRPr lang="es-ES" altLang="es-MX"/>
          </a:p>
        </p:txBody>
      </p:sp>
      <p:sp>
        <p:nvSpPr>
          <p:cNvPr id="15364" name="1 Título">
            <a:extLst>
              <a:ext uri="{FF2B5EF4-FFF2-40B4-BE49-F238E27FC236}">
                <a16:creationId xmlns:a16="http://schemas.microsoft.com/office/drawing/2014/main" id="{5DE6DF0F-83FC-FE60-D1B5-028E90220B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Cómo funciona la web (1)</a:t>
            </a:r>
          </a:p>
        </p:txBody>
      </p:sp>
      <p:sp>
        <p:nvSpPr>
          <p:cNvPr id="15365" name="2 Marcador de contenido">
            <a:extLst>
              <a:ext uri="{FF2B5EF4-FFF2-40B4-BE49-F238E27FC236}">
                <a16:creationId xmlns:a16="http://schemas.microsoft.com/office/drawing/2014/main" id="{04ADDE47-618D-2344-4821-B1C4FF81C089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auto">
          <a:xfrm>
            <a:off x="612775" y="16002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Para poder visualizar una página web es preciso:</a:t>
            </a:r>
          </a:p>
          <a:p>
            <a:pPr lvl="1" eaLnBrk="1" hangingPunct="1"/>
            <a:r>
              <a:rPr altLang="es-MX">
                <a:latin typeface="Tw Cen MT" panose="020B0602020104020603" pitchFamily="34" charset="0"/>
              </a:rPr>
              <a:t>Tener un ordenador conectado a Internet:</a:t>
            </a:r>
          </a:p>
          <a:p>
            <a:pPr lvl="2" eaLnBrk="1" hangingPunct="1"/>
            <a:r>
              <a:rPr altLang="es-MX">
                <a:latin typeface="Tw Cen MT" panose="020B0602020104020603" pitchFamily="34" charset="0"/>
              </a:rPr>
              <a:t>Establecer una conexión PPP con la máquina del ISP.</a:t>
            </a:r>
          </a:p>
          <a:p>
            <a:pPr lvl="2" eaLnBrk="1" hangingPunct="1"/>
            <a:r>
              <a:rPr altLang="es-MX">
                <a:latin typeface="Tw Cen MT" panose="020B0602020104020603" pitchFamily="34" charset="0"/>
              </a:rPr>
              <a:t>El ordenador recibe una dirección IP temporal</a:t>
            </a:r>
          </a:p>
          <a:p>
            <a:pPr lvl="3" eaLnBrk="1" hangingPunct="1"/>
            <a:r>
              <a:rPr altLang="es-MX">
                <a:latin typeface="Tw Cen MT" panose="020B0602020104020603" pitchFamily="34" charset="0"/>
              </a:rPr>
              <a:t>Usando DHCP (Dynamic Host Configuration Protocol)</a:t>
            </a:r>
          </a:p>
          <a:p>
            <a:pPr lvl="2" eaLnBrk="1" hangingPunct="1"/>
            <a:r>
              <a:rPr altLang="es-MX">
                <a:latin typeface="Tw Cen MT" panose="020B0602020104020603" pitchFamily="34" charset="0"/>
              </a:rPr>
              <a:t>El ordenador recibe la dirección de un </a:t>
            </a:r>
            <a:r>
              <a:rPr altLang="es-MX" i="1">
                <a:latin typeface="Tw Cen MT" panose="020B0602020104020603" pitchFamily="34" charset="0"/>
              </a:rPr>
              <a:t>servidor de nombres </a:t>
            </a:r>
            <a:r>
              <a:rPr altLang="es-MX">
                <a:latin typeface="Tw Cen MT" panose="020B0602020104020603" pitchFamily="34" charset="0"/>
              </a:rPr>
              <a:t>(DNS, Domain Name Server)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2">
            <a:extLst>
              <a:ext uri="{FF2B5EF4-FFF2-40B4-BE49-F238E27FC236}">
                <a16:creationId xmlns:a16="http://schemas.microsoft.com/office/drawing/2014/main" id="{298DF80C-DA1A-62F5-82FC-761EB93256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6387" name="Rectangle 11">
            <a:extLst>
              <a:ext uri="{FF2B5EF4-FFF2-40B4-BE49-F238E27FC236}">
                <a16:creationId xmlns:a16="http://schemas.microsoft.com/office/drawing/2014/main" id="{85C2322E-723C-733F-6B14-99E6FC8532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E9DA93D-E096-4F44-AC22-5426174C75DE}" type="slidenum">
              <a:rPr lang="es-ES" altLang="es-MX"/>
              <a:pPr eaLnBrk="1" hangingPunct="1"/>
              <a:t>11</a:t>
            </a:fld>
            <a:endParaRPr lang="es-ES" altLang="es-MX"/>
          </a:p>
        </p:txBody>
      </p:sp>
      <p:sp>
        <p:nvSpPr>
          <p:cNvPr id="16388" name="1 Título">
            <a:extLst>
              <a:ext uri="{FF2B5EF4-FFF2-40B4-BE49-F238E27FC236}">
                <a16:creationId xmlns:a16="http://schemas.microsoft.com/office/drawing/2014/main" id="{681771CC-0F15-E872-37E9-DD08ED2382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Cómo funciona la web (2)</a:t>
            </a:r>
          </a:p>
        </p:txBody>
      </p:sp>
      <p:sp>
        <p:nvSpPr>
          <p:cNvPr id="16389" name="2 Marcador de contenido">
            <a:extLst>
              <a:ext uri="{FF2B5EF4-FFF2-40B4-BE49-F238E27FC236}">
                <a16:creationId xmlns:a16="http://schemas.microsoft.com/office/drawing/2014/main" id="{9DE255C3-6D3B-97F7-4C3F-C817139D1716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auto">
          <a:xfrm>
            <a:off x="612775" y="16002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Iniciar sesión en un navegador Web (ej.: Internet Explorer, Mozilla, Netscape, etc.)</a:t>
            </a:r>
          </a:p>
          <a:p>
            <a:pPr eaLnBrk="1" hangingPunct="1"/>
            <a:r>
              <a:rPr altLang="es-MX">
                <a:latin typeface="Tw Cen MT" panose="020B0602020104020603" pitchFamily="34" charset="0"/>
              </a:rPr>
              <a:t>Indicar al navegador el URL de la página que se desea "visitar".</a:t>
            </a:r>
          </a:p>
          <a:p>
            <a:pPr eaLnBrk="1" hangingPunct="1"/>
            <a:r>
              <a:rPr altLang="es-MX">
                <a:latin typeface="Tw Cen MT" panose="020B0602020104020603" pitchFamily="34" charset="0"/>
              </a:rPr>
              <a:t>El navegador pide al DNS la dirección IP correspondiente al servidor que contiene el documento cuyo URL se ha indicado.</a:t>
            </a:r>
          </a:p>
          <a:p>
            <a:pPr eaLnBrk="1" hangingPunct="1"/>
            <a:r>
              <a:rPr altLang="es-MX">
                <a:latin typeface="Tw Cen MT" panose="020B0602020104020603" pitchFamily="34" charset="0"/>
              </a:rPr>
              <a:t>El navegador abre una sesión TCP con la máquina cuya dirección IP se ha obtenido.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2">
            <a:extLst>
              <a:ext uri="{FF2B5EF4-FFF2-40B4-BE49-F238E27FC236}">
                <a16:creationId xmlns:a16="http://schemas.microsoft.com/office/drawing/2014/main" id="{113B8D6A-DE0B-E3DA-C36A-BAA3EF115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7411" name="Rectangle 11">
            <a:extLst>
              <a:ext uri="{FF2B5EF4-FFF2-40B4-BE49-F238E27FC236}">
                <a16:creationId xmlns:a16="http://schemas.microsoft.com/office/drawing/2014/main" id="{EE488540-BFD2-79ED-0670-DD88881D2CC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6402693-CF21-49D2-8113-7583D0D9D0F3}" type="slidenum">
              <a:rPr lang="es-ES" altLang="es-MX"/>
              <a:pPr eaLnBrk="1" hangingPunct="1"/>
              <a:t>12</a:t>
            </a:fld>
            <a:endParaRPr lang="es-ES" altLang="es-MX"/>
          </a:p>
        </p:txBody>
      </p:sp>
      <p:sp>
        <p:nvSpPr>
          <p:cNvPr id="17412" name="1 Título">
            <a:extLst>
              <a:ext uri="{FF2B5EF4-FFF2-40B4-BE49-F238E27FC236}">
                <a16:creationId xmlns:a16="http://schemas.microsoft.com/office/drawing/2014/main" id="{65C46756-522E-881B-DDED-C7C9305249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Cómo funciona la web (3)</a:t>
            </a:r>
          </a:p>
        </p:txBody>
      </p:sp>
      <p:sp>
        <p:nvSpPr>
          <p:cNvPr id="17413" name="2 Marcador de contenido">
            <a:extLst>
              <a:ext uri="{FF2B5EF4-FFF2-40B4-BE49-F238E27FC236}">
                <a16:creationId xmlns:a16="http://schemas.microsoft.com/office/drawing/2014/main" id="{42D39DB8-B122-0F45-EE23-F0ECE015C464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auto">
          <a:xfrm>
            <a:off x="612775" y="16002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El navegador solicita al servidor que le transmita el documento (orden GET).</a:t>
            </a:r>
          </a:p>
          <a:p>
            <a:pPr eaLnBrk="1" hangingPunct="1"/>
            <a:r>
              <a:rPr altLang="es-MX">
                <a:latin typeface="Tw Cen MT" panose="020B0602020104020603" pitchFamily="34" charset="0"/>
              </a:rPr>
              <a:t>El servidor web envía el documento.</a:t>
            </a:r>
          </a:p>
          <a:p>
            <a:pPr eaLnBrk="1" hangingPunct="1"/>
            <a:r>
              <a:rPr altLang="es-MX">
                <a:latin typeface="Tw Cen MT" panose="020B0602020104020603" pitchFamily="34" charset="0"/>
              </a:rPr>
              <a:t>La conexión TCP finaliza.</a:t>
            </a:r>
          </a:p>
          <a:p>
            <a:pPr eaLnBrk="1" hangingPunct="1"/>
            <a:r>
              <a:rPr altLang="es-MX">
                <a:latin typeface="Tw Cen MT" panose="020B0602020104020603" pitchFamily="34" charset="0"/>
              </a:rPr>
              <a:t>El navegador muestra el documento.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2">
            <a:extLst>
              <a:ext uri="{FF2B5EF4-FFF2-40B4-BE49-F238E27FC236}">
                <a16:creationId xmlns:a16="http://schemas.microsoft.com/office/drawing/2014/main" id="{272ACF76-3BAA-D3FB-A6F0-7FEB599D17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8435" name="Rectangle 12">
            <a:extLst>
              <a:ext uri="{FF2B5EF4-FFF2-40B4-BE49-F238E27FC236}">
                <a16:creationId xmlns:a16="http://schemas.microsoft.com/office/drawing/2014/main" id="{29B5DE6C-E5A4-3940-C91D-ABAC5ACF290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3596C62-8137-4799-8AA6-DDC60673D23D}" type="slidenum">
              <a:rPr lang="es-ES" altLang="es-MX"/>
              <a:pPr eaLnBrk="1" hangingPunct="1"/>
              <a:t>13</a:t>
            </a:fld>
            <a:endParaRPr lang="es-ES" altLang="es-MX"/>
          </a:p>
        </p:txBody>
      </p:sp>
      <p:sp>
        <p:nvSpPr>
          <p:cNvPr id="18436" name="1 Título">
            <a:extLst>
              <a:ext uri="{FF2B5EF4-FFF2-40B4-BE49-F238E27FC236}">
                <a16:creationId xmlns:a16="http://schemas.microsoft.com/office/drawing/2014/main" id="{AE2242F4-8BDF-A2E7-0673-9C473632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Cómo funciona la web</a:t>
            </a:r>
          </a:p>
        </p:txBody>
      </p:sp>
      <p:pic>
        <p:nvPicPr>
          <p:cNvPr id="18437" name="Picture 2" descr="C:\Documents and Settings\jesus\Configuración local\Archivos temporales de Internet\Content.IE5\YWOG1O6F\MCj03984350000[1].wmf">
            <a:extLst>
              <a:ext uri="{FF2B5EF4-FFF2-40B4-BE49-F238E27FC236}">
                <a16:creationId xmlns:a16="http://schemas.microsoft.com/office/drawing/2014/main" id="{17552F82-6ADB-0EA0-840A-21BC344A8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229225"/>
            <a:ext cx="70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3" descr="C:\Documents and Settings\jesus\Configuración local\Archivos temporales de Internet\Content.IE5\PWZT78N6\MCj03984370000[1].wmf">
            <a:extLst>
              <a:ext uri="{FF2B5EF4-FFF2-40B4-BE49-F238E27FC236}">
                <a16:creationId xmlns:a16="http://schemas.microsoft.com/office/drawing/2014/main" id="{55F0D088-BC0F-6077-D3C5-EA2DD38F9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3" y="2976563"/>
            <a:ext cx="1206500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13 Conector recto">
            <a:extLst>
              <a:ext uri="{FF2B5EF4-FFF2-40B4-BE49-F238E27FC236}">
                <a16:creationId xmlns:a16="http://schemas.microsoft.com/office/drawing/2014/main" id="{D7A08F7C-E45D-D231-A4D4-EAD204EABEF1}"/>
              </a:ext>
            </a:extLst>
          </p:cNvPr>
          <p:cNvCxnSpPr/>
          <p:nvPr/>
        </p:nvCxnSpPr>
        <p:spPr>
          <a:xfrm flipV="1">
            <a:off x="2286000" y="3584575"/>
            <a:ext cx="1744663" cy="361950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>
            <a:extLst>
              <a:ext uri="{FF2B5EF4-FFF2-40B4-BE49-F238E27FC236}">
                <a16:creationId xmlns:a16="http://schemas.microsoft.com/office/drawing/2014/main" id="{5ECDD2DB-6B36-020D-5AA8-CFB2AC363EAA}"/>
              </a:ext>
            </a:extLst>
          </p:cNvPr>
          <p:cNvCxnSpPr/>
          <p:nvPr/>
        </p:nvCxnSpPr>
        <p:spPr>
          <a:xfrm>
            <a:off x="5673725" y="3584575"/>
            <a:ext cx="1827213" cy="1588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>
            <a:extLst>
              <a:ext uri="{FF2B5EF4-FFF2-40B4-BE49-F238E27FC236}">
                <a16:creationId xmlns:a16="http://schemas.microsoft.com/office/drawing/2014/main" id="{646A06C9-3356-AE17-4C92-5F5A881D5FBD}"/>
              </a:ext>
            </a:extLst>
          </p:cNvPr>
          <p:cNvCxnSpPr>
            <a:endCxn id="8" idx="0"/>
          </p:cNvCxnSpPr>
          <p:nvPr/>
        </p:nvCxnSpPr>
        <p:spPr>
          <a:xfrm rot="5400000">
            <a:off x="4459287" y="4837113"/>
            <a:ext cx="785813" cy="1588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2" name="24 CuadroTexto">
            <a:extLst>
              <a:ext uri="{FF2B5EF4-FFF2-40B4-BE49-F238E27FC236}">
                <a16:creationId xmlns:a16="http://schemas.microsoft.com/office/drawing/2014/main" id="{5EC6BAA2-2964-4AF2-2E35-189D223C0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5497513"/>
            <a:ext cx="2109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Servidor de nombres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(DNS)</a:t>
            </a:r>
          </a:p>
        </p:txBody>
      </p:sp>
      <p:sp>
        <p:nvSpPr>
          <p:cNvPr id="18443" name="laptop">
            <a:extLst>
              <a:ext uri="{FF2B5EF4-FFF2-40B4-BE49-F238E27FC236}">
                <a16:creationId xmlns:a16="http://schemas.microsoft.com/office/drawing/2014/main" id="{97B3EA3D-D195-CF0D-1091-D53364C9FF5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36600" y="2951163"/>
            <a:ext cx="1809750" cy="1362075"/>
          </a:xfrm>
          <a:custGeom>
            <a:avLst/>
            <a:gdLst>
              <a:gd name="T0" fmla="*/ 23600818 w 21600"/>
              <a:gd name="T1" fmla="*/ 0 h 21600"/>
              <a:gd name="T2" fmla="*/ 23600818 w 21600"/>
              <a:gd name="T3" fmla="*/ 28522983 h 21600"/>
              <a:gd name="T4" fmla="*/ 128653363 w 21600"/>
              <a:gd name="T5" fmla="*/ 0 h 21600"/>
              <a:gd name="T6" fmla="*/ 128653363 w 21600"/>
              <a:gd name="T7" fmla="*/ 28522983 h 21600"/>
              <a:gd name="T8" fmla="*/ 75814694 w 21600"/>
              <a:gd name="T9" fmla="*/ 0 h 21600"/>
              <a:gd name="T10" fmla="*/ 75814694 w 21600"/>
              <a:gd name="T11" fmla="*/ 85891126 h 21600"/>
              <a:gd name="T12" fmla="*/ 0 w 21600"/>
              <a:gd name="T13" fmla="*/ 85891126 h 21600"/>
              <a:gd name="T14" fmla="*/ 151629388 w 21600"/>
              <a:gd name="T15" fmla="*/ 8589112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MX">
              <a:latin typeface="Tw Cen MT" panose="020B0602020104020603" pitchFamily="34" charset="0"/>
            </a:endParaRPr>
          </a:p>
        </p:txBody>
      </p:sp>
      <p:grpSp>
        <p:nvGrpSpPr>
          <p:cNvPr id="18444" name="53 Grupo">
            <a:extLst>
              <a:ext uri="{FF2B5EF4-FFF2-40B4-BE49-F238E27FC236}">
                <a16:creationId xmlns:a16="http://schemas.microsoft.com/office/drawing/2014/main" id="{2FFFA313-50D5-B464-837B-EC47F2BA5FB7}"/>
              </a:ext>
            </a:extLst>
          </p:cNvPr>
          <p:cNvGrpSpPr>
            <a:grpSpLocks/>
          </p:cNvGrpSpPr>
          <p:nvPr/>
        </p:nvGrpSpPr>
        <p:grpSpPr bwMode="auto">
          <a:xfrm>
            <a:off x="3778250" y="2459038"/>
            <a:ext cx="2147888" cy="2251075"/>
            <a:chOff x="3778093" y="2042485"/>
            <a:chExt cx="2147309" cy="2251205"/>
          </a:xfrm>
        </p:grpSpPr>
        <p:pic>
          <p:nvPicPr>
            <p:cNvPr id="18449" name="Picture 3" descr="C:\Documents and Settings\jesus\Mis documentos\Mis imágenes\Galería multimedia de Microsoft\j0340132.wmf">
              <a:extLst>
                <a:ext uri="{FF2B5EF4-FFF2-40B4-BE49-F238E27FC236}">
                  <a16:creationId xmlns:a16="http://schemas.microsoft.com/office/drawing/2014/main" id="{C9381CE1-F94A-5670-6B2E-6CBEB16D30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0211" y="2309189"/>
              <a:ext cx="1643074" cy="1717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0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55568954-F29A-C5D9-6DF5-BB9CEA1A12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8699" y="2042485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1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CD7A6076-6F2B-C8C5-38E7-B12DA37D7C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167" y="253364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2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22F1D9BC-5B54-DD95-ABC6-169BA4728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5334" y="349357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3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7CD4BFAB-1C3C-913E-282C-E35D6B0FF0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581" y="3760282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4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BC28B1AD-A910-D5BF-5BCA-B0508C6B38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093" y="2461589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5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F0487538-DD42-003E-3947-4FF1E8B84D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093" y="349357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45" name="50 CuadroTexto">
            <a:extLst>
              <a:ext uri="{FF2B5EF4-FFF2-40B4-BE49-F238E27FC236}">
                <a16:creationId xmlns:a16="http://schemas.microsoft.com/office/drawing/2014/main" id="{EF4A1B30-7E5F-22CB-D390-7C41560AD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325" y="4260850"/>
            <a:ext cx="1487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Servidor Web</a:t>
            </a:r>
          </a:p>
        </p:txBody>
      </p:sp>
      <p:sp>
        <p:nvSpPr>
          <p:cNvPr id="18446" name="51 CuadroTexto">
            <a:extLst>
              <a:ext uri="{FF2B5EF4-FFF2-40B4-BE49-F238E27FC236}">
                <a16:creationId xmlns:a16="http://schemas.microsoft.com/office/drawing/2014/main" id="{2C594A08-59C9-9B51-476D-3B8AC4CD5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4445000"/>
            <a:ext cx="29543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Cliente Web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(Mosaic, Netscape, 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Internet Explorer, Firefox, etc.)</a:t>
            </a:r>
          </a:p>
        </p:txBody>
      </p:sp>
      <p:sp>
        <p:nvSpPr>
          <p:cNvPr id="18447" name="52 CuadroTexto">
            <a:extLst>
              <a:ext uri="{FF2B5EF4-FFF2-40B4-BE49-F238E27FC236}">
                <a16:creationId xmlns:a16="http://schemas.microsoft.com/office/drawing/2014/main" id="{F380E52B-4EB9-9DB0-A63C-E0204E97B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0" y="2017713"/>
            <a:ext cx="1104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 sz="2400">
                <a:latin typeface="Tw Cen MT" panose="020B0602020104020603" pitchFamily="34" charset="0"/>
              </a:rPr>
              <a:t>Internet</a:t>
            </a:r>
          </a:p>
        </p:txBody>
      </p:sp>
      <p:sp>
        <p:nvSpPr>
          <p:cNvPr id="18448" name="56 CuadroTexto">
            <a:extLst>
              <a:ext uri="{FF2B5EF4-FFF2-40B4-BE49-F238E27FC236}">
                <a16:creationId xmlns:a16="http://schemas.microsoft.com/office/drawing/2014/main" id="{FCAA4A9E-F71A-B1DF-D703-324683363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1714500"/>
            <a:ext cx="559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rgbClr val="0000CC"/>
                </a:solidFill>
                <a:latin typeface="Tw Cen MT" panose="020B0602020104020603" pitchFamily="34" charset="0"/>
              </a:rPr>
              <a:t>Abrir dirección “http://www.uv.es/cerveron/index.html”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2">
            <a:extLst>
              <a:ext uri="{FF2B5EF4-FFF2-40B4-BE49-F238E27FC236}">
                <a16:creationId xmlns:a16="http://schemas.microsoft.com/office/drawing/2014/main" id="{0AFFDB4D-8C54-E539-6EF4-3717EA2EB7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19459" name="Rectangle 12">
            <a:extLst>
              <a:ext uri="{FF2B5EF4-FFF2-40B4-BE49-F238E27FC236}">
                <a16:creationId xmlns:a16="http://schemas.microsoft.com/office/drawing/2014/main" id="{41EA2490-F5EA-B099-0313-79A6648CA0E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ADCE818-0653-4E0F-B09E-E66DE6A526A7}" type="slidenum">
              <a:rPr lang="es-ES" altLang="es-MX"/>
              <a:pPr eaLnBrk="1" hangingPunct="1"/>
              <a:t>14</a:t>
            </a:fld>
            <a:endParaRPr lang="es-ES" altLang="es-MX"/>
          </a:p>
        </p:txBody>
      </p:sp>
      <p:sp>
        <p:nvSpPr>
          <p:cNvPr id="19460" name="1 Título">
            <a:extLst>
              <a:ext uri="{FF2B5EF4-FFF2-40B4-BE49-F238E27FC236}">
                <a16:creationId xmlns:a16="http://schemas.microsoft.com/office/drawing/2014/main" id="{14E3DB3B-7DEA-692A-E787-ACACC1F3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Estructura de un URL</a:t>
            </a:r>
          </a:p>
        </p:txBody>
      </p:sp>
      <p:sp>
        <p:nvSpPr>
          <p:cNvPr id="19461" name="3 CuadroTexto">
            <a:extLst>
              <a:ext uri="{FF2B5EF4-FFF2-40B4-BE49-F238E27FC236}">
                <a16:creationId xmlns:a16="http://schemas.microsoft.com/office/drawing/2014/main" id="{442A0EF0-237E-4530-E068-6CDC8E141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928813"/>
            <a:ext cx="51657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 sz="2400">
                <a:latin typeface="Tw Cen MT" panose="020B0602020104020603" pitchFamily="34" charset="0"/>
              </a:rPr>
              <a:t>URL = Uniform Resource Locator</a:t>
            </a:r>
          </a:p>
          <a:p>
            <a:pPr algn="ctr" eaLnBrk="1" hangingPunct="1"/>
            <a:endParaRPr lang="es-ES" altLang="es-MX" sz="2400">
              <a:latin typeface="Tw Cen MT" panose="020B0602020104020603" pitchFamily="34" charset="0"/>
            </a:endParaRPr>
          </a:p>
          <a:p>
            <a:pPr algn="ctr" eaLnBrk="1" hangingPunct="1"/>
            <a:r>
              <a:rPr lang="es-ES" altLang="es-MX" sz="2400">
                <a:solidFill>
                  <a:srgbClr val="0000CC"/>
                </a:solidFill>
                <a:latin typeface="Tw Cen MT" panose="020B0602020104020603" pitchFamily="34" charset="0"/>
              </a:rPr>
              <a:t>http://</a:t>
            </a:r>
            <a:r>
              <a:rPr lang="es-ES" altLang="es-MX" sz="2400">
                <a:solidFill>
                  <a:srgbClr val="C00000"/>
                </a:solidFill>
                <a:latin typeface="Tw Cen MT" panose="020B0602020104020603" pitchFamily="34" charset="0"/>
              </a:rPr>
              <a:t>www.uv.es</a:t>
            </a:r>
            <a:r>
              <a:rPr lang="es-ES" altLang="es-MX" sz="2400">
                <a:latin typeface="Tw Cen MT" panose="020B0602020104020603" pitchFamily="34" charset="0"/>
              </a:rPr>
              <a:t>/cerveron/index.html</a:t>
            </a:r>
          </a:p>
        </p:txBody>
      </p:sp>
      <p:grpSp>
        <p:nvGrpSpPr>
          <p:cNvPr id="2" name="13 Grupo">
            <a:extLst>
              <a:ext uri="{FF2B5EF4-FFF2-40B4-BE49-F238E27FC236}">
                <a16:creationId xmlns:a16="http://schemas.microsoft.com/office/drawing/2014/main" id="{1D0272E7-A7E6-9D94-88DB-ABF8143DD290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3128963"/>
            <a:ext cx="3767137" cy="1547812"/>
            <a:chOff x="357158" y="3129132"/>
            <a:chExt cx="3767378" cy="1547351"/>
          </a:xfrm>
        </p:grpSpPr>
        <p:sp>
          <p:nvSpPr>
            <p:cNvPr id="19469" name="4 CuadroTexto">
              <a:extLst>
                <a:ext uri="{FF2B5EF4-FFF2-40B4-BE49-F238E27FC236}">
                  <a16:creationId xmlns:a16="http://schemas.microsoft.com/office/drawing/2014/main" id="{6F9F53B2-163C-D326-DE96-847FBAB201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158" y="3753153"/>
              <a:ext cx="376737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es-MX">
                  <a:solidFill>
                    <a:srgbClr val="0000CC"/>
                  </a:solidFill>
                  <a:latin typeface="Tw Cen MT" panose="020B0602020104020603" pitchFamily="34" charset="0"/>
                </a:rPr>
                <a:t>Nombre del protocolo de comunicación</a:t>
              </a:r>
            </a:p>
            <a:p>
              <a:pPr eaLnBrk="1" hangingPunct="1"/>
              <a:r>
                <a:rPr lang="es-ES" altLang="es-MX">
                  <a:solidFill>
                    <a:srgbClr val="0000CC"/>
                  </a:solidFill>
                  <a:latin typeface="Tw Cen MT" panose="020B0602020104020603" pitchFamily="34" charset="0"/>
                </a:rPr>
                <a:t>con el servidor</a:t>
              </a:r>
            </a:p>
            <a:p>
              <a:pPr eaLnBrk="1" hangingPunct="1"/>
              <a:r>
                <a:rPr lang="es-ES" altLang="es-MX">
                  <a:solidFill>
                    <a:srgbClr val="0000CC"/>
                  </a:solidFill>
                  <a:latin typeface="Tw Cen MT" panose="020B0602020104020603" pitchFamily="34" charset="0"/>
                </a:rPr>
                <a:t>(http es el estándar para web)</a:t>
              </a:r>
            </a:p>
          </p:txBody>
        </p:sp>
        <p:cxnSp>
          <p:nvCxnSpPr>
            <p:cNvPr id="9" name="8 Conector recto de flecha">
              <a:extLst>
                <a:ext uri="{FF2B5EF4-FFF2-40B4-BE49-F238E27FC236}">
                  <a16:creationId xmlns:a16="http://schemas.microsoft.com/office/drawing/2014/main" id="{9D2A1707-AC8D-DE00-9AE0-C9EFF8AAE198}"/>
                </a:ext>
              </a:extLst>
            </p:cNvPr>
            <p:cNvCxnSpPr>
              <a:stCxn id="19469" idx="0"/>
            </p:cNvCxnSpPr>
            <p:nvPr/>
          </p:nvCxnSpPr>
          <p:spPr>
            <a:xfrm rot="5400000" flipH="1" flipV="1">
              <a:off x="2272712" y="3096473"/>
              <a:ext cx="623701" cy="689019"/>
            </a:xfrm>
            <a:prstGeom prst="straightConnector1">
              <a:avLst/>
            </a:prstGeom>
            <a:ln>
              <a:solidFill>
                <a:srgbClr val="0000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14 Grupo">
            <a:extLst>
              <a:ext uri="{FF2B5EF4-FFF2-40B4-BE49-F238E27FC236}">
                <a16:creationId xmlns:a16="http://schemas.microsoft.com/office/drawing/2014/main" id="{B45AE9EA-4887-9397-A92A-F6BAE58F1C95}"/>
              </a:ext>
            </a:extLst>
          </p:cNvPr>
          <p:cNvGrpSpPr>
            <a:grpSpLocks/>
          </p:cNvGrpSpPr>
          <p:nvPr/>
        </p:nvGrpSpPr>
        <p:grpSpPr bwMode="auto">
          <a:xfrm>
            <a:off x="2714625" y="3128963"/>
            <a:ext cx="4019550" cy="2478087"/>
            <a:chOff x="2714612" y="3129131"/>
            <a:chExt cx="4019849" cy="2477467"/>
          </a:xfrm>
        </p:grpSpPr>
        <p:sp>
          <p:nvSpPr>
            <p:cNvPr id="19467" name="5 CuadroTexto">
              <a:extLst>
                <a:ext uri="{FF2B5EF4-FFF2-40B4-BE49-F238E27FC236}">
                  <a16:creationId xmlns:a16="http://schemas.microsoft.com/office/drawing/2014/main" id="{5C58E15E-BE3F-338B-D919-FCE5D1700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4612" y="4965408"/>
              <a:ext cx="4019849" cy="641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es-MX">
                  <a:solidFill>
                    <a:srgbClr val="C00000"/>
                  </a:solidFill>
                  <a:latin typeface="Tw Cen MT" panose="020B0602020104020603" pitchFamily="34" charset="0"/>
                </a:rPr>
                <a:t>Nombre del dominio del servidor web </a:t>
              </a:r>
            </a:p>
            <a:p>
              <a:pPr eaLnBrk="1" hangingPunct="1"/>
              <a:r>
                <a:rPr lang="es-ES" altLang="es-MX">
                  <a:solidFill>
                    <a:srgbClr val="C00000"/>
                  </a:solidFill>
                  <a:latin typeface="Tw Cen MT" panose="020B0602020104020603" pitchFamily="34" charset="0"/>
                </a:rPr>
                <a:t>donde se almacena el documento</a:t>
              </a:r>
            </a:p>
          </p:txBody>
        </p:sp>
        <p:cxnSp>
          <p:nvCxnSpPr>
            <p:cNvPr id="11" name="10 Conector recto de flecha">
              <a:extLst>
                <a:ext uri="{FF2B5EF4-FFF2-40B4-BE49-F238E27FC236}">
                  <a16:creationId xmlns:a16="http://schemas.microsoft.com/office/drawing/2014/main" id="{FB0072BF-A41D-C8AE-5ABD-106D9797591A}"/>
                </a:ext>
              </a:extLst>
            </p:cNvPr>
            <p:cNvCxnSpPr>
              <a:stCxn id="19467" idx="0"/>
            </p:cNvCxnSpPr>
            <p:nvPr/>
          </p:nvCxnSpPr>
          <p:spPr>
            <a:xfrm rot="16200000" flipV="1">
              <a:off x="3526976" y="3726571"/>
              <a:ext cx="1836277" cy="641398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15 Grupo">
            <a:extLst>
              <a:ext uri="{FF2B5EF4-FFF2-40B4-BE49-F238E27FC236}">
                <a16:creationId xmlns:a16="http://schemas.microsoft.com/office/drawing/2014/main" id="{38953ED1-07D8-E7A7-F9D6-0313551AEF9C}"/>
              </a:ext>
            </a:extLst>
          </p:cNvPr>
          <p:cNvGrpSpPr>
            <a:grpSpLocks/>
          </p:cNvGrpSpPr>
          <p:nvPr/>
        </p:nvGrpSpPr>
        <p:grpSpPr bwMode="auto">
          <a:xfrm>
            <a:off x="5053013" y="3128963"/>
            <a:ext cx="3705225" cy="1270000"/>
            <a:chOff x="5053230" y="3129131"/>
            <a:chExt cx="3705053" cy="1270353"/>
          </a:xfrm>
        </p:grpSpPr>
        <p:sp>
          <p:nvSpPr>
            <p:cNvPr id="19465" name="6 CuadroTexto">
              <a:extLst>
                <a:ext uri="{FF2B5EF4-FFF2-40B4-BE49-F238E27FC236}">
                  <a16:creationId xmlns:a16="http://schemas.microsoft.com/office/drawing/2014/main" id="{07389E15-9833-D6B8-9F29-35564AAAB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3230" y="3753153"/>
              <a:ext cx="370505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es-MX">
                  <a:latin typeface="Tw Cen MT" panose="020B0602020104020603" pitchFamily="34" charset="0"/>
                </a:rPr>
                <a:t>Localización del documento dentro del</a:t>
              </a:r>
            </a:p>
            <a:p>
              <a:pPr eaLnBrk="1" hangingPunct="1"/>
              <a:r>
                <a:rPr lang="es-ES" altLang="es-MX">
                  <a:latin typeface="Tw Cen MT" panose="020B0602020104020603" pitchFamily="34" charset="0"/>
                </a:rPr>
                <a:t>sistema de archivos del servidor web</a:t>
              </a:r>
            </a:p>
          </p:txBody>
        </p:sp>
        <p:cxnSp>
          <p:nvCxnSpPr>
            <p:cNvPr id="13" name="12 Conector recto de flecha">
              <a:extLst>
                <a:ext uri="{FF2B5EF4-FFF2-40B4-BE49-F238E27FC236}">
                  <a16:creationId xmlns:a16="http://schemas.microsoft.com/office/drawing/2014/main" id="{B01B305B-CE57-2D20-E8FD-6CA5F34FAF84}"/>
                </a:ext>
              </a:extLst>
            </p:cNvPr>
            <p:cNvCxnSpPr>
              <a:stCxn id="19465" idx="0"/>
            </p:cNvCxnSpPr>
            <p:nvPr/>
          </p:nvCxnSpPr>
          <p:spPr>
            <a:xfrm rot="16200000" flipV="1">
              <a:off x="6069875" y="2917311"/>
              <a:ext cx="624060" cy="104770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2">
            <a:extLst>
              <a:ext uri="{FF2B5EF4-FFF2-40B4-BE49-F238E27FC236}">
                <a16:creationId xmlns:a16="http://schemas.microsoft.com/office/drawing/2014/main" id="{20CE70B1-E109-2FE8-B4EA-664A1C8C2A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20483" name="Rectangle 12">
            <a:extLst>
              <a:ext uri="{FF2B5EF4-FFF2-40B4-BE49-F238E27FC236}">
                <a16:creationId xmlns:a16="http://schemas.microsoft.com/office/drawing/2014/main" id="{EDED26D0-51D6-0FE2-DC61-41569C1DF61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979E58-863C-4A34-99F0-37568BA321DB}" type="slidenum">
              <a:rPr lang="es-ES" altLang="es-MX"/>
              <a:pPr eaLnBrk="1" hangingPunct="1"/>
              <a:t>15</a:t>
            </a:fld>
            <a:endParaRPr lang="es-ES" altLang="es-MX"/>
          </a:p>
        </p:txBody>
      </p:sp>
      <p:sp>
        <p:nvSpPr>
          <p:cNvPr id="20484" name="1 Título">
            <a:extLst>
              <a:ext uri="{FF2B5EF4-FFF2-40B4-BE49-F238E27FC236}">
                <a16:creationId xmlns:a16="http://schemas.microsoft.com/office/drawing/2014/main" id="{B013FE04-1F57-1265-3B6D-CA44A6439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Cómo funciona la web</a:t>
            </a:r>
          </a:p>
        </p:txBody>
      </p:sp>
      <p:pic>
        <p:nvPicPr>
          <p:cNvPr id="20485" name="Picture 2" descr="C:\Documents and Settings\jesus\Configuración local\Archivos temporales de Internet\Content.IE5\YWOG1O6F\MCj03984350000[1].wmf">
            <a:extLst>
              <a:ext uri="{FF2B5EF4-FFF2-40B4-BE49-F238E27FC236}">
                <a16:creationId xmlns:a16="http://schemas.microsoft.com/office/drawing/2014/main" id="{28921D25-FBFC-8894-D6F9-CD95ACF4E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229225"/>
            <a:ext cx="70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3" descr="C:\Documents and Settings\jesus\Configuración local\Archivos temporales de Internet\Content.IE5\PWZT78N6\MCj03984370000[1].wmf">
            <a:extLst>
              <a:ext uri="{FF2B5EF4-FFF2-40B4-BE49-F238E27FC236}">
                <a16:creationId xmlns:a16="http://schemas.microsoft.com/office/drawing/2014/main" id="{CD180529-8724-08FF-8880-82B5C65CE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3" y="2976563"/>
            <a:ext cx="1206500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13 Conector recto">
            <a:extLst>
              <a:ext uri="{FF2B5EF4-FFF2-40B4-BE49-F238E27FC236}">
                <a16:creationId xmlns:a16="http://schemas.microsoft.com/office/drawing/2014/main" id="{5C16BB81-0C1B-5A2E-EC4A-48E4F156154B}"/>
              </a:ext>
            </a:extLst>
          </p:cNvPr>
          <p:cNvCxnSpPr/>
          <p:nvPr/>
        </p:nvCxnSpPr>
        <p:spPr>
          <a:xfrm flipV="1">
            <a:off x="2286000" y="3584575"/>
            <a:ext cx="1744663" cy="361950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>
            <a:extLst>
              <a:ext uri="{FF2B5EF4-FFF2-40B4-BE49-F238E27FC236}">
                <a16:creationId xmlns:a16="http://schemas.microsoft.com/office/drawing/2014/main" id="{1E9EDA49-5E9B-628E-EDB4-6E6175381297}"/>
              </a:ext>
            </a:extLst>
          </p:cNvPr>
          <p:cNvCxnSpPr/>
          <p:nvPr/>
        </p:nvCxnSpPr>
        <p:spPr>
          <a:xfrm>
            <a:off x="5673725" y="3584575"/>
            <a:ext cx="1827213" cy="1588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>
            <a:extLst>
              <a:ext uri="{FF2B5EF4-FFF2-40B4-BE49-F238E27FC236}">
                <a16:creationId xmlns:a16="http://schemas.microsoft.com/office/drawing/2014/main" id="{609CD09E-2B39-610C-9492-6A55EAD0D47F}"/>
              </a:ext>
            </a:extLst>
          </p:cNvPr>
          <p:cNvCxnSpPr>
            <a:endCxn id="8" idx="0"/>
          </p:cNvCxnSpPr>
          <p:nvPr/>
        </p:nvCxnSpPr>
        <p:spPr>
          <a:xfrm rot="5400000">
            <a:off x="4459287" y="4837113"/>
            <a:ext cx="785813" cy="1588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0" name="24 CuadroTexto">
            <a:extLst>
              <a:ext uri="{FF2B5EF4-FFF2-40B4-BE49-F238E27FC236}">
                <a16:creationId xmlns:a16="http://schemas.microsoft.com/office/drawing/2014/main" id="{1EF43775-553B-3E6B-CED3-61289FE71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5497513"/>
            <a:ext cx="2109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Servidor de nombres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(DNS)</a:t>
            </a:r>
          </a:p>
        </p:txBody>
      </p:sp>
      <p:sp>
        <p:nvSpPr>
          <p:cNvPr id="20491" name="laptop">
            <a:extLst>
              <a:ext uri="{FF2B5EF4-FFF2-40B4-BE49-F238E27FC236}">
                <a16:creationId xmlns:a16="http://schemas.microsoft.com/office/drawing/2014/main" id="{CB96E4C1-3287-82D8-D333-C5DAD4A547B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36600" y="2951163"/>
            <a:ext cx="1809750" cy="1362075"/>
          </a:xfrm>
          <a:custGeom>
            <a:avLst/>
            <a:gdLst>
              <a:gd name="T0" fmla="*/ 23600818 w 21600"/>
              <a:gd name="T1" fmla="*/ 0 h 21600"/>
              <a:gd name="T2" fmla="*/ 23600818 w 21600"/>
              <a:gd name="T3" fmla="*/ 28522983 h 21600"/>
              <a:gd name="T4" fmla="*/ 128653363 w 21600"/>
              <a:gd name="T5" fmla="*/ 0 h 21600"/>
              <a:gd name="T6" fmla="*/ 128653363 w 21600"/>
              <a:gd name="T7" fmla="*/ 28522983 h 21600"/>
              <a:gd name="T8" fmla="*/ 75814694 w 21600"/>
              <a:gd name="T9" fmla="*/ 0 h 21600"/>
              <a:gd name="T10" fmla="*/ 75814694 w 21600"/>
              <a:gd name="T11" fmla="*/ 85891126 h 21600"/>
              <a:gd name="T12" fmla="*/ 0 w 21600"/>
              <a:gd name="T13" fmla="*/ 85891126 h 21600"/>
              <a:gd name="T14" fmla="*/ 151629388 w 21600"/>
              <a:gd name="T15" fmla="*/ 8589112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MX">
              <a:latin typeface="Tw Cen MT" panose="020B0602020104020603" pitchFamily="34" charset="0"/>
            </a:endParaRPr>
          </a:p>
        </p:txBody>
      </p:sp>
      <p:grpSp>
        <p:nvGrpSpPr>
          <p:cNvPr id="20492" name="53 Grupo">
            <a:extLst>
              <a:ext uri="{FF2B5EF4-FFF2-40B4-BE49-F238E27FC236}">
                <a16:creationId xmlns:a16="http://schemas.microsoft.com/office/drawing/2014/main" id="{2E169D15-30CD-986F-1C91-5CAF1A8AFD59}"/>
              </a:ext>
            </a:extLst>
          </p:cNvPr>
          <p:cNvGrpSpPr>
            <a:grpSpLocks/>
          </p:cNvGrpSpPr>
          <p:nvPr/>
        </p:nvGrpSpPr>
        <p:grpSpPr bwMode="auto">
          <a:xfrm>
            <a:off x="3778250" y="2459038"/>
            <a:ext cx="2147888" cy="2251075"/>
            <a:chOff x="3778093" y="2042485"/>
            <a:chExt cx="2147309" cy="2251205"/>
          </a:xfrm>
        </p:grpSpPr>
        <p:pic>
          <p:nvPicPr>
            <p:cNvPr id="20504" name="Picture 3" descr="C:\Documents and Settings\jesus\Mis documentos\Mis imágenes\Galería multimedia de Microsoft\j0340132.wmf">
              <a:extLst>
                <a:ext uri="{FF2B5EF4-FFF2-40B4-BE49-F238E27FC236}">
                  <a16:creationId xmlns:a16="http://schemas.microsoft.com/office/drawing/2014/main" id="{C400F95E-829B-7635-FE87-13E14EC117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0211" y="2309189"/>
              <a:ext cx="1643074" cy="1717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5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71B9E5EE-4EF0-1A9B-582A-39D524457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8699" y="2042485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6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39190BD4-A582-87DF-3542-9D9EAAAAD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167" y="253364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7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1AC10B7B-94A3-2270-7F3A-22F329FE59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5334" y="349357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8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2F0045C3-AC5B-AEEC-9F5D-BC4EC7984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581" y="3760282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9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2C95B231-9509-CFAC-8A42-A554E83F0B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093" y="2461589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0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29F6D8D2-AA93-8160-7755-ADC22142A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093" y="349357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93" name="50 CuadroTexto">
            <a:extLst>
              <a:ext uri="{FF2B5EF4-FFF2-40B4-BE49-F238E27FC236}">
                <a16:creationId xmlns:a16="http://schemas.microsoft.com/office/drawing/2014/main" id="{7CA21E98-7F9C-D4E0-884A-1022F85FE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325" y="4260850"/>
            <a:ext cx="1487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Servidor Web</a:t>
            </a:r>
          </a:p>
        </p:txBody>
      </p:sp>
      <p:sp>
        <p:nvSpPr>
          <p:cNvPr id="20494" name="51 CuadroTexto">
            <a:extLst>
              <a:ext uri="{FF2B5EF4-FFF2-40B4-BE49-F238E27FC236}">
                <a16:creationId xmlns:a16="http://schemas.microsoft.com/office/drawing/2014/main" id="{26056E3F-ED5F-02DC-FB3F-AD07DC24D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4791075"/>
            <a:ext cx="22034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Cliente Web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(Mosaic, Netscape, 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Internet Explorer, </a:t>
            </a:r>
            <a:br>
              <a:rPr lang="es-ES" altLang="es-MX">
                <a:latin typeface="Tw Cen MT" panose="020B0602020104020603" pitchFamily="34" charset="0"/>
              </a:rPr>
            </a:br>
            <a:r>
              <a:rPr lang="es-ES" altLang="es-MX">
                <a:latin typeface="Tw Cen MT" panose="020B0602020104020603" pitchFamily="34" charset="0"/>
              </a:rPr>
              <a:t>Firefox, etc.)</a:t>
            </a:r>
          </a:p>
        </p:txBody>
      </p:sp>
      <p:sp>
        <p:nvSpPr>
          <p:cNvPr id="20495" name="52 CuadroTexto">
            <a:extLst>
              <a:ext uri="{FF2B5EF4-FFF2-40B4-BE49-F238E27FC236}">
                <a16:creationId xmlns:a16="http://schemas.microsoft.com/office/drawing/2014/main" id="{4B5EFBA4-2B46-C251-1900-AE257600E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0" y="2017713"/>
            <a:ext cx="1104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 sz="2400">
                <a:latin typeface="Tw Cen MT" panose="020B0602020104020603" pitchFamily="34" charset="0"/>
              </a:rPr>
              <a:t>Internet</a:t>
            </a:r>
          </a:p>
        </p:txBody>
      </p:sp>
      <p:sp>
        <p:nvSpPr>
          <p:cNvPr id="20496" name="56 CuadroTexto">
            <a:extLst>
              <a:ext uri="{FF2B5EF4-FFF2-40B4-BE49-F238E27FC236}">
                <a16:creationId xmlns:a16="http://schemas.microsoft.com/office/drawing/2014/main" id="{104A7A64-F782-9D82-7F4B-4A3DE6B9A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1714500"/>
            <a:ext cx="559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rgbClr val="0000CC"/>
                </a:solidFill>
                <a:latin typeface="Tw Cen MT" panose="020B0602020104020603" pitchFamily="34" charset="0"/>
              </a:rPr>
              <a:t>Abrir dirección “http://</a:t>
            </a:r>
            <a:r>
              <a:rPr lang="es-ES" altLang="es-MX">
                <a:solidFill>
                  <a:srgbClr val="C00000"/>
                </a:solidFill>
                <a:latin typeface="Tw Cen MT" panose="020B0602020104020603" pitchFamily="34" charset="0"/>
              </a:rPr>
              <a:t>www.uv.es</a:t>
            </a:r>
            <a:r>
              <a:rPr lang="es-ES" altLang="es-MX">
                <a:solidFill>
                  <a:srgbClr val="0000CC"/>
                </a:solidFill>
                <a:latin typeface="Tw Cen MT" panose="020B0602020104020603" pitchFamily="34" charset="0"/>
              </a:rPr>
              <a:t>/cerveron/index.html”</a:t>
            </a:r>
          </a:p>
        </p:txBody>
      </p:sp>
      <p:sp>
        <p:nvSpPr>
          <p:cNvPr id="20497" name="22 CuadroTexto">
            <a:extLst>
              <a:ext uri="{FF2B5EF4-FFF2-40B4-BE49-F238E27FC236}">
                <a16:creationId xmlns:a16="http://schemas.microsoft.com/office/drawing/2014/main" id="{12DB9329-7CBE-472F-9799-256CAA4CA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813" y="2955925"/>
            <a:ext cx="1246187" cy="830263"/>
          </a:xfrm>
          <a:prstGeom prst="rect">
            <a:avLst/>
          </a:prstGeom>
          <a:solidFill>
            <a:srgbClr val="00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 sz="1600">
                <a:solidFill>
                  <a:srgbClr val="FFFF00"/>
                </a:solidFill>
                <a:latin typeface="Tw Cen MT" panose="020B0602020104020603" pitchFamily="34" charset="0"/>
              </a:rPr>
              <a:t>Buscando host:</a:t>
            </a:r>
          </a:p>
          <a:p>
            <a:pPr eaLnBrk="1" hangingPunct="1"/>
            <a:r>
              <a:rPr lang="es-ES" altLang="es-MX" sz="1600">
                <a:solidFill>
                  <a:srgbClr val="FFFF00"/>
                </a:solidFill>
                <a:latin typeface="Tw Cen MT" panose="020B0602020104020603" pitchFamily="34" charset="0"/>
                <a:hlinkClick r:id="rId5"/>
              </a:rPr>
              <a:t>www.uv.es</a:t>
            </a:r>
            <a:endParaRPr lang="es-ES" altLang="es-MX" sz="1600">
              <a:solidFill>
                <a:srgbClr val="FFFF00"/>
              </a:solidFill>
              <a:latin typeface="Tw Cen MT" panose="020B0602020104020603" pitchFamily="34" charset="0"/>
            </a:endParaRPr>
          </a:p>
        </p:txBody>
      </p:sp>
      <p:grpSp>
        <p:nvGrpSpPr>
          <p:cNvPr id="3" name="62 Grupo">
            <a:extLst>
              <a:ext uri="{FF2B5EF4-FFF2-40B4-BE49-F238E27FC236}">
                <a16:creationId xmlns:a16="http://schemas.microsoft.com/office/drawing/2014/main" id="{20B4F8E0-2AD3-0EC1-9977-A73EFDB109EA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544888"/>
            <a:ext cx="2214563" cy="2168525"/>
            <a:chOff x="2285984" y="3544838"/>
            <a:chExt cx="2214578" cy="2169150"/>
          </a:xfrm>
        </p:grpSpPr>
        <p:cxnSp>
          <p:nvCxnSpPr>
            <p:cNvPr id="33" name="32 Conector angular">
              <a:extLst>
                <a:ext uri="{FF2B5EF4-FFF2-40B4-BE49-F238E27FC236}">
                  <a16:creationId xmlns:a16="http://schemas.microsoft.com/office/drawing/2014/main" id="{B12E7AAB-DDD2-1469-78E0-157F5E995943}"/>
                </a:ext>
              </a:extLst>
            </p:cNvPr>
            <p:cNvCxnSpPr/>
            <p:nvPr/>
          </p:nvCxnSpPr>
          <p:spPr>
            <a:xfrm>
              <a:off x="2285984" y="3544838"/>
              <a:ext cx="2214578" cy="2169150"/>
            </a:xfrm>
            <a:prstGeom prst="bentConnector3">
              <a:avLst>
                <a:gd name="adj1" fmla="val 89441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03" name="60 CuadroTexto">
              <a:extLst>
                <a:ext uri="{FF2B5EF4-FFF2-40B4-BE49-F238E27FC236}">
                  <a16:creationId xmlns:a16="http://schemas.microsoft.com/office/drawing/2014/main" id="{4D8DBF7F-8FE1-2980-6F7B-57FF17933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313" y="4700871"/>
              <a:ext cx="1377960" cy="59072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es-MX" sz="1600">
                  <a:solidFill>
                    <a:srgbClr val="C00000"/>
                  </a:solidFill>
                  <a:latin typeface="Tw Cen MT" panose="020B0602020104020603" pitchFamily="34" charset="0"/>
                </a:rPr>
                <a:t>¿dirección IP</a:t>
              </a:r>
            </a:p>
            <a:p>
              <a:pPr eaLnBrk="1" hangingPunct="1"/>
              <a:r>
                <a:rPr lang="es-ES" altLang="es-MX" sz="1600">
                  <a:solidFill>
                    <a:srgbClr val="C00000"/>
                  </a:solidFill>
                  <a:latin typeface="Tw Cen MT" panose="020B0602020104020603" pitchFamily="34" charset="0"/>
                </a:rPr>
                <a:t>www.uv.es?</a:t>
              </a:r>
            </a:p>
          </p:txBody>
        </p:sp>
      </p:grpSp>
      <p:grpSp>
        <p:nvGrpSpPr>
          <p:cNvPr id="4" name="29 Grupo">
            <a:extLst>
              <a:ext uri="{FF2B5EF4-FFF2-40B4-BE49-F238E27FC236}">
                <a16:creationId xmlns:a16="http://schemas.microsoft.com/office/drawing/2014/main" id="{E296EE9F-17D2-0FC3-02D1-3CFD4CF04E32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947988"/>
            <a:ext cx="2714625" cy="2419350"/>
            <a:chOff x="2285985" y="2947570"/>
            <a:chExt cx="2714645" cy="2420508"/>
          </a:xfrm>
        </p:grpSpPr>
        <p:cxnSp>
          <p:nvCxnSpPr>
            <p:cNvPr id="44" name="43 Conector angular">
              <a:extLst>
                <a:ext uri="{FF2B5EF4-FFF2-40B4-BE49-F238E27FC236}">
                  <a16:creationId xmlns:a16="http://schemas.microsoft.com/office/drawing/2014/main" id="{56BD89D1-F479-FD2A-1B6F-5BBDD42CF5A2}"/>
                </a:ext>
              </a:extLst>
            </p:cNvPr>
            <p:cNvCxnSpPr>
              <a:endCxn id="20497" idx="3"/>
            </p:cNvCxnSpPr>
            <p:nvPr/>
          </p:nvCxnSpPr>
          <p:spPr>
            <a:xfrm rot="10800000">
              <a:off x="2285985" y="3370047"/>
              <a:ext cx="2714645" cy="1998031"/>
            </a:xfrm>
            <a:prstGeom prst="bentConnector3">
              <a:avLst>
                <a:gd name="adj1" fmla="val -7816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01" name="61 CuadroTexto">
              <a:extLst>
                <a:ext uri="{FF2B5EF4-FFF2-40B4-BE49-F238E27FC236}">
                  <a16:creationId xmlns:a16="http://schemas.microsoft.com/office/drawing/2014/main" id="{6B80FD8B-3935-1FD7-304B-2BB2CAD346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8860" y="2947570"/>
              <a:ext cx="1343638" cy="338554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es-MX" sz="1600">
                  <a:solidFill>
                    <a:srgbClr val="C00000"/>
                  </a:solidFill>
                  <a:latin typeface="Tw Cen MT" panose="020B0602020104020603" pitchFamily="34" charset="0"/>
                </a:rPr>
                <a:t>147.156.11.1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2">
            <a:extLst>
              <a:ext uri="{FF2B5EF4-FFF2-40B4-BE49-F238E27FC236}">
                <a16:creationId xmlns:a16="http://schemas.microsoft.com/office/drawing/2014/main" id="{3A8E744A-CCB2-14EC-39BD-ACE658DD09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21507" name="Rectangle 12">
            <a:extLst>
              <a:ext uri="{FF2B5EF4-FFF2-40B4-BE49-F238E27FC236}">
                <a16:creationId xmlns:a16="http://schemas.microsoft.com/office/drawing/2014/main" id="{1519E621-373E-FAF3-52FB-EF9DDFF6582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617182-95A3-452E-B657-FF75BAE3EF08}" type="slidenum">
              <a:rPr lang="es-ES" altLang="es-MX"/>
              <a:pPr eaLnBrk="1" hangingPunct="1"/>
              <a:t>16</a:t>
            </a:fld>
            <a:endParaRPr lang="es-ES" altLang="es-MX"/>
          </a:p>
        </p:txBody>
      </p:sp>
      <p:sp>
        <p:nvSpPr>
          <p:cNvPr id="21508" name="1 Título">
            <a:extLst>
              <a:ext uri="{FF2B5EF4-FFF2-40B4-BE49-F238E27FC236}">
                <a16:creationId xmlns:a16="http://schemas.microsoft.com/office/drawing/2014/main" id="{6114530E-87E6-9966-498C-E0F75753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Cómo funciona la web</a:t>
            </a:r>
          </a:p>
        </p:txBody>
      </p:sp>
      <p:sp>
        <p:nvSpPr>
          <p:cNvPr id="21509" name="2 Marcador de pie de página">
            <a:extLst>
              <a:ext uri="{FF2B5EF4-FFF2-40B4-BE49-F238E27FC236}">
                <a16:creationId xmlns:a16="http://schemas.microsoft.com/office/drawing/2014/main" id="{890694A4-3E80-8E6C-98E4-F999B4E7EF69}"/>
              </a:ext>
            </a:extLst>
          </p:cNvPr>
          <p:cNvSpPr txBox="1">
            <a:spLocks noGrp="1"/>
          </p:cNvSpPr>
          <p:nvPr/>
        </p:nvSpPr>
        <p:spPr bwMode="auto">
          <a:xfrm>
            <a:off x="609600" y="6350000"/>
            <a:ext cx="817721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s-ES" altLang="es-MX" sz="1400">
                <a:solidFill>
                  <a:schemeClr val="tx2"/>
                </a:solidFill>
                <a:latin typeface="Tw Cen MT" panose="020B0602020104020603" pitchFamily="34" charset="0"/>
              </a:rPr>
              <a:t>Introducción a la tecnología web (parte 3)</a:t>
            </a:r>
          </a:p>
        </p:txBody>
      </p:sp>
      <p:pic>
        <p:nvPicPr>
          <p:cNvPr id="21510" name="Picture 2" descr="C:\Documents and Settings\jesus\Configuración local\Archivos temporales de Internet\Content.IE5\YWOG1O6F\MCj03984350000[1].wmf">
            <a:extLst>
              <a:ext uri="{FF2B5EF4-FFF2-40B4-BE49-F238E27FC236}">
                <a16:creationId xmlns:a16="http://schemas.microsoft.com/office/drawing/2014/main" id="{F8E84C17-8DFB-6FF4-DA64-43EEF1038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229225"/>
            <a:ext cx="7016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3" descr="C:\Documents and Settings\jesus\Configuración local\Archivos temporales de Internet\Content.IE5\PWZT78N6\MCj03984370000[1].wmf">
            <a:extLst>
              <a:ext uri="{FF2B5EF4-FFF2-40B4-BE49-F238E27FC236}">
                <a16:creationId xmlns:a16="http://schemas.microsoft.com/office/drawing/2014/main" id="{32953608-6D4D-DEBE-0144-68BCCF47E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3" y="2976563"/>
            <a:ext cx="1206500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13 Conector recto">
            <a:extLst>
              <a:ext uri="{FF2B5EF4-FFF2-40B4-BE49-F238E27FC236}">
                <a16:creationId xmlns:a16="http://schemas.microsoft.com/office/drawing/2014/main" id="{FFAE3DFB-E780-AAF5-643C-3B7597EB97AA}"/>
              </a:ext>
            </a:extLst>
          </p:cNvPr>
          <p:cNvCxnSpPr/>
          <p:nvPr/>
        </p:nvCxnSpPr>
        <p:spPr>
          <a:xfrm flipV="1">
            <a:off x="2286000" y="3584575"/>
            <a:ext cx="1744663" cy="361950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>
            <a:extLst>
              <a:ext uri="{FF2B5EF4-FFF2-40B4-BE49-F238E27FC236}">
                <a16:creationId xmlns:a16="http://schemas.microsoft.com/office/drawing/2014/main" id="{443D235C-05D1-E5EB-ED29-99D48A04B08E}"/>
              </a:ext>
            </a:extLst>
          </p:cNvPr>
          <p:cNvCxnSpPr/>
          <p:nvPr/>
        </p:nvCxnSpPr>
        <p:spPr>
          <a:xfrm>
            <a:off x="5673725" y="3584575"/>
            <a:ext cx="1827213" cy="1588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>
            <a:extLst>
              <a:ext uri="{FF2B5EF4-FFF2-40B4-BE49-F238E27FC236}">
                <a16:creationId xmlns:a16="http://schemas.microsoft.com/office/drawing/2014/main" id="{EF2E8332-5303-2C9E-516B-F36F9A6C7A3F}"/>
              </a:ext>
            </a:extLst>
          </p:cNvPr>
          <p:cNvCxnSpPr>
            <a:endCxn id="8" idx="0"/>
          </p:cNvCxnSpPr>
          <p:nvPr/>
        </p:nvCxnSpPr>
        <p:spPr>
          <a:xfrm rot="5400000">
            <a:off x="4459287" y="4837113"/>
            <a:ext cx="785813" cy="1588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5" name="24 CuadroTexto">
            <a:extLst>
              <a:ext uri="{FF2B5EF4-FFF2-40B4-BE49-F238E27FC236}">
                <a16:creationId xmlns:a16="http://schemas.microsoft.com/office/drawing/2014/main" id="{C4F09B28-851C-FE7B-CDDF-505DA4B69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5497513"/>
            <a:ext cx="2109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Servidor de nombres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(DNS)</a:t>
            </a:r>
          </a:p>
        </p:txBody>
      </p:sp>
      <p:sp>
        <p:nvSpPr>
          <p:cNvPr id="21516" name="laptop">
            <a:extLst>
              <a:ext uri="{FF2B5EF4-FFF2-40B4-BE49-F238E27FC236}">
                <a16:creationId xmlns:a16="http://schemas.microsoft.com/office/drawing/2014/main" id="{F582A1E3-15BC-F68E-DE65-5E1E5B26354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36600" y="2951163"/>
            <a:ext cx="1809750" cy="1362075"/>
          </a:xfrm>
          <a:custGeom>
            <a:avLst/>
            <a:gdLst>
              <a:gd name="T0" fmla="*/ 23600818 w 21600"/>
              <a:gd name="T1" fmla="*/ 0 h 21600"/>
              <a:gd name="T2" fmla="*/ 23600818 w 21600"/>
              <a:gd name="T3" fmla="*/ 28522983 h 21600"/>
              <a:gd name="T4" fmla="*/ 128653363 w 21600"/>
              <a:gd name="T5" fmla="*/ 0 h 21600"/>
              <a:gd name="T6" fmla="*/ 128653363 w 21600"/>
              <a:gd name="T7" fmla="*/ 28522983 h 21600"/>
              <a:gd name="T8" fmla="*/ 75814694 w 21600"/>
              <a:gd name="T9" fmla="*/ 0 h 21600"/>
              <a:gd name="T10" fmla="*/ 75814694 w 21600"/>
              <a:gd name="T11" fmla="*/ 85891126 h 21600"/>
              <a:gd name="T12" fmla="*/ 0 w 21600"/>
              <a:gd name="T13" fmla="*/ 85891126 h 21600"/>
              <a:gd name="T14" fmla="*/ 151629388 w 21600"/>
              <a:gd name="T15" fmla="*/ 8589112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4445 w 21600"/>
              <a:gd name="T25" fmla="*/ 1858 h 21600"/>
              <a:gd name="T26" fmla="*/ 17311 w 21600"/>
              <a:gd name="T27" fmla="*/ 1232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MX">
              <a:latin typeface="Tw Cen MT" panose="020B0602020104020603" pitchFamily="34" charset="0"/>
            </a:endParaRPr>
          </a:p>
        </p:txBody>
      </p:sp>
      <p:grpSp>
        <p:nvGrpSpPr>
          <p:cNvPr id="21517" name="53 Grupo">
            <a:extLst>
              <a:ext uri="{FF2B5EF4-FFF2-40B4-BE49-F238E27FC236}">
                <a16:creationId xmlns:a16="http://schemas.microsoft.com/office/drawing/2014/main" id="{0F29E692-4844-728B-959A-3E23CAA2A78A}"/>
              </a:ext>
            </a:extLst>
          </p:cNvPr>
          <p:cNvGrpSpPr>
            <a:grpSpLocks/>
          </p:cNvGrpSpPr>
          <p:nvPr/>
        </p:nvGrpSpPr>
        <p:grpSpPr bwMode="auto">
          <a:xfrm>
            <a:off x="3778250" y="2459038"/>
            <a:ext cx="2147888" cy="2251075"/>
            <a:chOff x="3778093" y="2042485"/>
            <a:chExt cx="2147309" cy="2251205"/>
          </a:xfrm>
        </p:grpSpPr>
        <p:pic>
          <p:nvPicPr>
            <p:cNvPr id="21527" name="Picture 3" descr="C:\Documents and Settings\jesus\Mis documentos\Mis imágenes\Galería multimedia de Microsoft\j0340132.wmf">
              <a:extLst>
                <a:ext uri="{FF2B5EF4-FFF2-40B4-BE49-F238E27FC236}">
                  <a16:creationId xmlns:a16="http://schemas.microsoft.com/office/drawing/2014/main" id="{5331B059-F4A4-9836-0FF6-FB7D7305A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0211" y="2309189"/>
              <a:ext cx="1643074" cy="1717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8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A31CB0A6-C18A-8FBC-A7A7-4C0FDC150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8699" y="2042485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9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49A6EE57-C882-ADAE-C538-F12B253BCB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167" y="253364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0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4768DBE0-FFDA-8720-B529-C494A177E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5334" y="349357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1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C3605783-73B5-31FA-B428-DB3EB983DF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581" y="3760282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2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6A280AB4-FD19-D0D4-8D81-8C7FCCE625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093" y="2461589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3" name="Picture 2" descr="C:\Documents and Settings\jesus\Configuración local\Archivos temporales de Internet\Content.IE5\YWOG1O6F\MCj03984350000[1].wmf">
              <a:extLst>
                <a:ext uri="{FF2B5EF4-FFF2-40B4-BE49-F238E27FC236}">
                  <a16:creationId xmlns:a16="http://schemas.microsoft.com/office/drawing/2014/main" id="{FC4895E0-1D50-2E69-A251-696784D985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093" y="3493578"/>
              <a:ext cx="504235" cy="53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8" name="50 CuadroTexto">
            <a:extLst>
              <a:ext uri="{FF2B5EF4-FFF2-40B4-BE49-F238E27FC236}">
                <a16:creationId xmlns:a16="http://schemas.microsoft.com/office/drawing/2014/main" id="{2E9FA644-6E4F-3FBD-0BF1-10F62B0BE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325" y="4260850"/>
            <a:ext cx="1487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Servidor Web</a:t>
            </a:r>
          </a:p>
        </p:txBody>
      </p:sp>
      <p:sp>
        <p:nvSpPr>
          <p:cNvPr id="21519" name="51 CuadroTexto">
            <a:extLst>
              <a:ext uri="{FF2B5EF4-FFF2-40B4-BE49-F238E27FC236}">
                <a16:creationId xmlns:a16="http://schemas.microsoft.com/office/drawing/2014/main" id="{0C2B89DB-DBDD-FFD9-7A27-E70A42255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4791075"/>
            <a:ext cx="22034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Cliente Web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(Mosaic, Netscape, </a:t>
            </a:r>
          </a:p>
          <a:p>
            <a:pPr algn="ctr" eaLnBrk="1" hangingPunct="1"/>
            <a:r>
              <a:rPr lang="es-ES" altLang="es-MX">
                <a:latin typeface="Tw Cen MT" panose="020B0602020104020603" pitchFamily="34" charset="0"/>
              </a:rPr>
              <a:t>Internet Explorer, </a:t>
            </a:r>
            <a:br>
              <a:rPr lang="es-ES" altLang="es-MX">
                <a:latin typeface="Tw Cen MT" panose="020B0602020104020603" pitchFamily="34" charset="0"/>
              </a:rPr>
            </a:br>
            <a:r>
              <a:rPr lang="es-ES" altLang="es-MX">
                <a:latin typeface="Tw Cen MT" panose="020B0602020104020603" pitchFamily="34" charset="0"/>
              </a:rPr>
              <a:t>Firefox, etc.)</a:t>
            </a:r>
          </a:p>
        </p:txBody>
      </p:sp>
      <p:sp>
        <p:nvSpPr>
          <p:cNvPr id="21520" name="52 CuadroTexto">
            <a:extLst>
              <a:ext uri="{FF2B5EF4-FFF2-40B4-BE49-F238E27FC236}">
                <a16:creationId xmlns:a16="http://schemas.microsoft.com/office/drawing/2014/main" id="{8CB34774-7FDF-4676-2AE8-6DCCCF7DF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0" y="2017713"/>
            <a:ext cx="1104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 sz="2400">
                <a:latin typeface="Tw Cen MT" panose="020B0602020104020603" pitchFamily="34" charset="0"/>
              </a:rPr>
              <a:t>Internet</a:t>
            </a:r>
          </a:p>
        </p:txBody>
      </p:sp>
      <p:sp>
        <p:nvSpPr>
          <p:cNvPr id="21521" name="56 CuadroTexto">
            <a:extLst>
              <a:ext uri="{FF2B5EF4-FFF2-40B4-BE49-F238E27FC236}">
                <a16:creationId xmlns:a16="http://schemas.microsoft.com/office/drawing/2014/main" id="{56CDFEEB-CA01-9B49-BC5A-E5015BD0D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1714500"/>
            <a:ext cx="559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rgbClr val="0000CC"/>
                </a:solidFill>
                <a:latin typeface="Tw Cen MT" panose="020B0602020104020603" pitchFamily="34" charset="0"/>
              </a:rPr>
              <a:t>Abrir dirección “http://www.uv.es/</a:t>
            </a:r>
            <a:r>
              <a:rPr lang="es-ES" altLang="es-MX">
                <a:solidFill>
                  <a:srgbClr val="C00000"/>
                </a:solidFill>
                <a:latin typeface="Tw Cen MT" panose="020B0602020104020603" pitchFamily="34" charset="0"/>
              </a:rPr>
              <a:t>cerveron/index.html</a:t>
            </a:r>
            <a:r>
              <a:rPr lang="es-ES" altLang="es-MX">
                <a:solidFill>
                  <a:srgbClr val="0000CC"/>
                </a:solidFill>
                <a:latin typeface="Tw Cen MT" panose="020B0602020104020603" pitchFamily="34" charset="0"/>
              </a:rPr>
              <a:t>”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8FE31FE-327B-76E6-0E71-0CB92B94F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2878138"/>
            <a:ext cx="1268412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26 Grupo">
            <a:extLst>
              <a:ext uri="{FF2B5EF4-FFF2-40B4-BE49-F238E27FC236}">
                <a16:creationId xmlns:a16="http://schemas.microsoft.com/office/drawing/2014/main" id="{5E860F9F-B3FA-CB7A-021F-F818543B07C5}"/>
              </a:ext>
            </a:extLst>
          </p:cNvPr>
          <p:cNvGrpSpPr>
            <a:grpSpLocks/>
          </p:cNvGrpSpPr>
          <p:nvPr/>
        </p:nvGrpSpPr>
        <p:grpSpPr bwMode="auto">
          <a:xfrm>
            <a:off x="2271713" y="2293938"/>
            <a:ext cx="5673725" cy="1117600"/>
            <a:chOff x="2272293" y="2293782"/>
            <a:chExt cx="5673121" cy="1118184"/>
          </a:xfrm>
        </p:grpSpPr>
        <p:sp>
          <p:nvSpPr>
            <p:cNvPr id="21525" name="126 CuadroTexto">
              <a:extLst>
                <a:ext uri="{FF2B5EF4-FFF2-40B4-BE49-F238E27FC236}">
                  <a16:creationId xmlns:a16="http://schemas.microsoft.com/office/drawing/2014/main" id="{05812478-692F-43C0-D1CA-120E3A9A2C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3943" y="2293782"/>
              <a:ext cx="2271471" cy="59085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s-ES" altLang="es-MX" sz="1600">
                  <a:solidFill>
                    <a:srgbClr val="FF0000"/>
                  </a:solidFill>
                  <a:latin typeface="Tw Cen MT" panose="020B0602020104020603" pitchFamily="34" charset="0"/>
                </a:rPr>
                <a:t>Envíame el documento</a:t>
              </a:r>
            </a:p>
            <a:p>
              <a:pPr eaLnBrk="1" hangingPunct="1"/>
              <a:r>
                <a:rPr lang="es-ES" altLang="es-MX" sz="1600">
                  <a:solidFill>
                    <a:srgbClr val="FF0000"/>
                  </a:solidFill>
                  <a:latin typeface="Tw Cen MT" panose="020B0602020104020603" pitchFamily="34" charset="0"/>
                </a:rPr>
                <a:t>cerveron/index.html</a:t>
              </a:r>
            </a:p>
          </p:txBody>
        </p:sp>
        <p:cxnSp>
          <p:nvCxnSpPr>
            <p:cNvPr id="26" name="25 Conector angular">
              <a:extLst>
                <a:ext uri="{FF2B5EF4-FFF2-40B4-BE49-F238E27FC236}">
                  <a16:creationId xmlns:a16="http://schemas.microsoft.com/office/drawing/2014/main" id="{3C3011DB-C2AB-0778-BF66-9198833A1BD1}"/>
                </a:ext>
              </a:extLst>
            </p:cNvPr>
            <p:cNvCxnSpPr>
              <a:stCxn id="21516" idx="3"/>
            </p:cNvCxnSpPr>
            <p:nvPr/>
          </p:nvCxnSpPr>
          <p:spPr>
            <a:xfrm>
              <a:off x="2272293" y="3402436"/>
              <a:ext cx="5228668" cy="9530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28 Conector angular">
            <a:extLst>
              <a:ext uri="{FF2B5EF4-FFF2-40B4-BE49-F238E27FC236}">
                <a16:creationId xmlns:a16="http://schemas.microsoft.com/office/drawing/2014/main" id="{37581F2A-0AE9-A8BD-38E8-341948EEF3FB}"/>
              </a:ext>
            </a:extLst>
          </p:cNvPr>
          <p:cNvCxnSpPr/>
          <p:nvPr/>
        </p:nvCxnSpPr>
        <p:spPr>
          <a:xfrm rot="10800000">
            <a:off x="2271713" y="3586163"/>
            <a:ext cx="5229225" cy="158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2">
            <a:extLst>
              <a:ext uri="{FF2B5EF4-FFF2-40B4-BE49-F238E27FC236}">
                <a16:creationId xmlns:a16="http://schemas.microsoft.com/office/drawing/2014/main" id="{B7A8BC64-CA0B-2E80-35E6-D44C21AB74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22531" name="Rectangle 11">
            <a:extLst>
              <a:ext uri="{FF2B5EF4-FFF2-40B4-BE49-F238E27FC236}">
                <a16:creationId xmlns:a16="http://schemas.microsoft.com/office/drawing/2014/main" id="{19522A22-65A7-8507-0C30-8A56F939405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A3DF09B-F1CA-4688-8A52-DD604F7B9BC1}" type="slidenum">
              <a:rPr lang="es-ES" altLang="es-MX"/>
              <a:pPr eaLnBrk="1" hangingPunct="1"/>
              <a:t>17</a:t>
            </a:fld>
            <a:endParaRPr lang="es-ES" altLang="es-MX"/>
          </a:p>
        </p:txBody>
      </p:sp>
      <p:sp>
        <p:nvSpPr>
          <p:cNvPr id="22532" name="1 Título">
            <a:extLst>
              <a:ext uri="{FF2B5EF4-FFF2-40B4-BE49-F238E27FC236}">
                <a16:creationId xmlns:a16="http://schemas.microsoft.com/office/drawing/2014/main" id="{2F483454-EBE3-7B4B-8D2D-B3153F204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 sz="3600">
                <a:latin typeface="Tw Cen MT" panose="020B0602020104020603" pitchFamily="34" charset="0"/>
              </a:rPr>
              <a:t>WWW es un sistema Cliente/Servidor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002CA2E0-6D52-AE40-AF16-854E542C4C1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spcAft>
                <a:spcPct val="0"/>
              </a:spcAft>
              <a:defRPr/>
            </a:pPr>
            <a:r>
              <a:rPr sz="2700">
                <a:latin typeface="Tw Cen MT" pitchFamily="34" charset="0"/>
              </a:rPr>
              <a:t>Clientes Web:</a:t>
            </a:r>
          </a:p>
          <a:p>
            <a:pPr lvl="1" eaLnBrk="1" hangingPunct="1">
              <a:spcAft>
                <a:spcPct val="0"/>
              </a:spcAft>
              <a:defRPr/>
            </a:pPr>
            <a:r>
              <a:rPr sz="2400">
                <a:latin typeface="Tw Cen MT" pitchFamily="34" charset="0"/>
              </a:rPr>
              <a:t>Utilizan el protocolo HTTP para conectar con los servidores.</a:t>
            </a:r>
          </a:p>
          <a:p>
            <a:pPr lvl="1" eaLnBrk="1" hangingPunct="1">
              <a:spcAft>
                <a:spcPct val="0"/>
              </a:spcAft>
              <a:defRPr/>
            </a:pPr>
            <a:r>
              <a:rPr sz="2400">
                <a:latin typeface="Tw Cen MT" pitchFamily="34" charset="0"/>
              </a:rPr>
              <a:t>Solicitan y muestran las páginas web almacenadas en los servidores.</a:t>
            </a:r>
          </a:p>
          <a:p>
            <a:pPr lvl="1" eaLnBrk="1" hangingPunct="1">
              <a:spcAft>
                <a:spcPct val="0"/>
              </a:spcAft>
              <a:defRPr/>
            </a:pPr>
            <a:r>
              <a:rPr sz="2400">
                <a:latin typeface="Tw Cen MT" pitchFamily="34" charset="0"/>
              </a:rPr>
              <a:t>Clientes típicos: navegadores web </a:t>
            </a:r>
            <a:r>
              <a:rPr sz="2000">
                <a:latin typeface="Tw Cen MT" pitchFamily="34" charset="0"/>
              </a:rPr>
              <a:t>(Explorer, Firefox)</a:t>
            </a:r>
            <a:r>
              <a:rPr sz="2400">
                <a:latin typeface="Tw Cen MT" pitchFamily="34" charset="0"/>
              </a:rPr>
              <a:t>.</a:t>
            </a:r>
          </a:p>
          <a:p>
            <a:pPr eaLnBrk="1" hangingPunct="1">
              <a:spcAft>
                <a:spcPct val="0"/>
              </a:spcAft>
              <a:defRPr/>
            </a:pPr>
            <a:r>
              <a:rPr sz="2700">
                <a:latin typeface="Tw Cen MT" pitchFamily="34" charset="0"/>
              </a:rPr>
              <a:t>Servidores Web:</a:t>
            </a:r>
          </a:p>
          <a:p>
            <a:pPr lvl="1" eaLnBrk="1" hangingPunct="1">
              <a:spcAft>
                <a:spcPct val="0"/>
              </a:spcAft>
              <a:defRPr/>
            </a:pPr>
            <a:r>
              <a:rPr sz="2400">
                <a:latin typeface="Tw Cen MT" pitchFamily="34" charset="0"/>
              </a:rPr>
              <a:t>"Escuchan" conexiones entrantes desde clientes.</a:t>
            </a:r>
          </a:p>
          <a:p>
            <a:pPr lvl="1" eaLnBrk="1" hangingPunct="1">
              <a:spcAft>
                <a:spcPct val="0"/>
              </a:spcAft>
              <a:defRPr/>
            </a:pPr>
            <a:r>
              <a:rPr sz="2400">
                <a:latin typeface="Tw Cen MT" pitchFamily="34" charset="0"/>
              </a:rPr>
              <a:t>Utilizan el protocolo HTTP para conversar con los clientes.</a:t>
            </a:r>
          </a:p>
          <a:p>
            <a:pPr lvl="1" eaLnBrk="1" hangingPunct="1">
              <a:spcAft>
                <a:spcPct val="0"/>
              </a:spcAft>
              <a:defRPr/>
            </a:pPr>
            <a:r>
              <a:rPr sz="2400">
                <a:latin typeface="Tw Cen MT" pitchFamily="34" charset="0"/>
              </a:rPr>
              <a:t>Almacenan y transmiten páginas web a los clientes.</a:t>
            </a:r>
          </a:p>
          <a:p>
            <a:pPr lvl="1" eaLnBrk="1" hangingPunct="1">
              <a:spcAft>
                <a:spcPct val="0"/>
              </a:spcAft>
              <a:defRPr/>
            </a:pPr>
            <a:r>
              <a:rPr sz="2400">
                <a:solidFill>
                  <a:srgbClr val="FF0000"/>
                </a:solidFill>
                <a:latin typeface="Tw Cen MT" pitchFamily="34" charset="0"/>
              </a:rPr>
              <a:t>Actualmente interactúan con el usuario y generan dinámicamente páginas web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2">
            <a:extLst>
              <a:ext uri="{FF2B5EF4-FFF2-40B4-BE49-F238E27FC236}">
                <a16:creationId xmlns:a16="http://schemas.microsoft.com/office/drawing/2014/main" id="{27373D61-7175-EDA1-E754-A4A63D76C8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23555" name="Rectangle 11">
            <a:extLst>
              <a:ext uri="{FF2B5EF4-FFF2-40B4-BE49-F238E27FC236}">
                <a16:creationId xmlns:a16="http://schemas.microsoft.com/office/drawing/2014/main" id="{C0BA57F5-B78A-5522-E519-29D88316E09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97480B5-5382-4512-82B0-340CAD476E08}" type="slidenum">
              <a:rPr lang="es-ES" altLang="es-MX"/>
              <a:pPr eaLnBrk="1" hangingPunct="1"/>
              <a:t>18</a:t>
            </a:fld>
            <a:endParaRPr lang="es-ES" altLang="es-MX"/>
          </a:p>
        </p:txBody>
      </p:sp>
      <p:sp>
        <p:nvSpPr>
          <p:cNvPr id="23556" name="1 Título">
            <a:extLst>
              <a:ext uri="{FF2B5EF4-FFF2-40B4-BE49-F238E27FC236}">
                <a16:creationId xmlns:a16="http://schemas.microsoft.com/office/drawing/2014/main" id="{D1D03CAD-7321-DF7E-6D24-6BFFA22F7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 sz="3600">
                <a:latin typeface="Tw Cen MT" panose="020B0602020104020603" pitchFamily="34" charset="0"/>
              </a:rPr>
              <a:t>Aplicaciones web</a:t>
            </a:r>
          </a:p>
        </p:txBody>
      </p:sp>
      <p:sp>
        <p:nvSpPr>
          <p:cNvPr id="23557" name="2 Marcador de contenido">
            <a:extLst>
              <a:ext uri="{FF2B5EF4-FFF2-40B4-BE49-F238E27FC236}">
                <a16:creationId xmlns:a16="http://schemas.microsoft.com/office/drawing/2014/main" id="{4376EB99-B973-1E4B-505B-2DAFEE7DB46E}"/>
              </a:ext>
            </a:extLst>
          </p:cNvPr>
          <p:cNvSpPr>
            <a:spLocks noGrp="1"/>
          </p:cNvSpPr>
          <p:nvPr>
            <p:ph sz="quarter" idx="1"/>
          </p:nvPr>
        </p:nvSpPr>
        <p:spPr bwMode="auto">
          <a:xfrm>
            <a:off x="612775" y="1600200"/>
            <a:ext cx="8153400" cy="44958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ct val="0"/>
              </a:spcAft>
            </a:pPr>
            <a:r>
              <a:rPr altLang="es-MX" sz="2700">
                <a:latin typeface="Tw Cen MT" panose="020B0602020104020603" pitchFamily="34" charset="0"/>
              </a:rPr>
              <a:t>La web era al principio un conjunto de páginas fijas</a:t>
            </a:r>
          </a:p>
          <a:p>
            <a:pPr eaLnBrk="1" hangingPunct="1">
              <a:spcAft>
                <a:spcPct val="0"/>
              </a:spcAft>
            </a:pPr>
            <a:r>
              <a:rPr altLang="es-MX" sz="2700">
                <a:latin typeface="Tw Cen MT" panose="020B0602020104020603" pitchFamily="34" charset="0"/>
              </a:rPr>
              <a:t>La evolución de la web ha llevado al desarrollo de aplicaciones web</a:t>
            </a:r>
          </a:p>
          <a:p>
            <a:pPr eaLnBrk="1" hangingPunct="1">
              <a:spcAft>
                <a:spcPct val="0"/>
              </a:spcAft>
            </a:pPr>
            <a:r>
              <a:rPr altLang="es-MX" sz="2700">
                <a:latin typeface="Tw Cen MT" panose="020B0602020104020603" pitchFamily="34" charset="0"/>
              </a:rPr>
              <a:t>Una aplicación web es un programa informático en la red (en un servidor) cuya interacción con el usuario sea mediante un navegador web</a:t>
            </a:r>
          </a:p>
          <a:p>
            <a:pPr lvl="1" eaLnBrk="1" hangingPunct="1">
              <a:spcAft>
                <a:spcPct val="0"/>
              </a:spcAft>
            </a:pPr>
            <a:r>
              <a:rPr altLang="es-MX" sz="2400">
                <a:latin typeface="Tw Cen MT" panose="020B0602020104020603" pitchFamily="34" charset="0"/>
              </a:rPr>
              <a:t>El programa recibe los inputs del usuario</a:t>
            </a:r>
          </a:p>
          <a:p>
            <a:pPr lvl="1" eaLnBrk="1" hangingPunct="1">
              <a:spcAft>
                <a:spcPct val="0"/>
              </a:spcAft>
            </a:pPr>
            <a:r>
              <a:rPr altLang="es-MX" sz="2400">
                <a:latin typeface="Tw Cen MT" panose="020B0602020104020603" pitchFamily="34" charset="0"/>
              </a:rPr>
              <a:t>El programa genera dinámicamente páginas web que muestran información personalizada y en su caso permiten al usuario seguir interactuando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texto">
            <a:extLst>
              <a:ext uri="{FF2B5EF4-FFF2-40B4-BE49-F238E27FC236}">
                <a16:creationId xmlns:a16="http://schemas.microsoft.com/office/drawing/2014/main" id="{41DCCB59-9EFF-7513-5631-6F7D69A146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altLang="es-MX"/>
          </a:p>
        </p:txBody>
      </p:sp>
      <p:sp>
        <p:nvSpPr>
          <p:cNvPr id="24579" name="2 Título">
            <a:extLst>
              <a:ext uri="{FF2B5EF4-FFF2-40B4-BE49-F238E27FC236}">
                <a16:creationId xmlns:a16="http://schemas.microsoft.com/office/drawing/2014/main" id="{45282B31-CFE7-80E2-5A1B-530291AD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es-MX"/>
              <a:t>El lenguaje HTML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>
            <a:extLst>
              <a:ext uri="{FF2B5EF4-FFF2-40B4-BE49-F238E27FC236}">
                <a16:creationId xmlns:a16="http://schemas.microsoft.com/office/drawing/2014/main" id="{E503403A-9874-BD6D-A5AE-98700E5DB8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25603" name="Rectangle 11">
            <a:extLst>
              <a:ext uri="{FF2B5EF4-FFF2-40B4-BE49-F238E27FC236}">
                <a16:creationId xmlns:a16="http://schemas.microsoft.com/office/drawing/2014/main" id="{188040B7-DC8E-193C-49A8-90A72F7D10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F0FF0D-4FD9-4CF6-A1CF-3C3C4E17DB5A}" type="slidenum">
              <a:rPr lang="es-ES" altLang="es-MX"/>
              <a:pPr eaLnBrk="1" hangingPunct="1"/>
              <a:t>20</a:t>
            </a:fld>
            <a:endParaRPr lang="es-ES" altLang="es-MX"/>
          </a:p>
        </p:txBody>
      </p:sp>
      <p:sp>
        <p:nvSpPr>
          <p:cNvPr id="25604" name="1 Título">
            <a:extLst>
              <a:ext uri="{FF2B5EF4-FFF2-40B4-BE49-F238E27FC236}">
                <a16:creationId xmlns:a16="http://schemas.microsoft.com/office/drawing/2014/main" id="{1F768668-5232-CD61-4F1D-24E40AE065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El lenguaje HTML</a:t>
            </a:r>
          </a:p>
        </p:txBody>
      </p:sp>
      <p:sp>
        <p:nvSpPr>
          <p:cNvPr id="25605" name="2 Marcador de contenido">
            <a:extLst>
              <a:ext uri="{FF2B5EF4-FFF2-40B4-BE49-F238E27FC236}">
                <a16:creationId xmlns:a16="http://schemas.microsoft.com/office/drawing/2014/main" id="{5CADA2CB-1761-4BE7-628B-B76EE1A8496A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auto">
          <a:xfrm>
            <a:off x="612775" y="1600200"/>
            <a:ext cx="8153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es-MX" sz="2400">
                <a:latin typeface="Tw Cen MT" panose="020B0602020104020603" pitchFamily="34" charset="0"/>
              </a:rPr>
              <a:t>HTML es un lenguaje que permite incluir texto junto a las indicaciones de cómo mostrarlo, cómo y dónde incluir imágenes y cómo acceder mediante enlaces a otros recursos en Internet (y también posibilita la entrada de datos)</a:t>
            </a:r>
          </a:p>
          <a:p>
            <a:pPr eaLnBrk="1" hangingPunct="1"/>
            <a:r>
              <a:rPr altLang="es-MX" sz="2400">
                <a:latin typeface="Tw Cen MT" panose="020B0602020104020603" pitchFamily="34" charset="0"/>
              </a:rPr>
              <a:t>El navegador-cliente solicita y recibe del servidor web una página y nos la presenta formateada</a:t>
            </a:r>
          </a:p>
          <a:p>
            <a:pPr eaLnBrk="1" hangingPunct="1"/>
            <a:r>
              <a:rPr altLang="es-MX" sz="2400">
                <a:latin typeface="Tw Cen MT" panose="020B0602020104020603" pitchFamily="34" charset="0"/>
              </a:rPr>
              <a:t>La página puede “pedir” al servidor imágenes (o otros recursos) que están en archivos distintos de la propia página web y son enviados por el servidor y presentados por el cliente junto al texto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2">
            <a:extLst>
              <a:ext uri="{FF2B5EF4-FFF2-40B4-BE49-F238E27FC236}">
                <a16:creationId xmlns:a16="http://schemas.microsoft.com/office/drawing/2014/main" id="{6BCEA946-7AD4-C571-8100-AA9AB8B79A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26627" name="Rectangle 11">
            <a:extLst>
              <a:ext uri="{FF2B5EF4-FFF2-40B4-BE49-F238E27FC236}">
                <a16:creationId xmlns:a16="http://schemas.microsoft.com/office/drawing/2014/main" id="{65B66D46-3C68-2A44-35D7-446FCEFC3B0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59A1C80-0C74-48DA-90EA-C7775ED43BFE}" type="slidenum">
              <a:rPr lang="es-ES" altLang="es-MX"/>
              <a:pPr eaLnBrk="1" hangingPunct="1"/>
              <a:t>21</a:t>
            </a:fld>
            <a:endParaRPr lang="es-ES" altLang="es-MX"/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45601F02-0A34-B526-A5EA-63876454A99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Actividades</a:t>
            </a:r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20677436-6733-232E-0A2F-2B3C212D35C3}"/>
              </a:ext>
            </a:extLst>
          </p:cNvPr>
          <p:cNvSpPr>
            <a:spLocks noGrp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es-MX" sz="2500">
                <a:latin typeface="Tw Cen MT" panose="020B0602020104020603" pitchFamily="34" charset="0"/>
              </a:rPr>
              <a:t>Acceder a una página escribiendo la URI</a:t>
            </a:r>
          </a:p>
          <a:p>
            <a:pPr eaLnBrk="1" hangingPunct="1"/>
            <a:r>
              <a:rPr altLang="es-MX" sz="2500">
                <a:latin typeface="Tw Cen MT" panose="020B0602020104020603" pitchFamily="34" charset="0"/>
              </a:rPr>
              <a:t>Acceder a una página mediante un enlace contenido en otra</a:t>
            </a:r>
          </a:p>
          <a:p>
            <a:pPr eaLnBrk="1" hangingPunct="1"/>
            <a:r>
              <a:rPr altLang="es-MX" sz="2500">
                <a:latin typeface="Tw Cen MT" panose="020B0602020104020603" pitchFamily="34" charset="0"/>
              </a:rPr>
              <a:t>Ver el código fuente de una página</a:t>
            </a:r>
          </a:p>
          <a:p>
            <a:pPr eaLnBrk="1" hangingPunct="1"/>
            <a:endParaRPr altLang="es-MX" sz="2500">
              <a:latin typeface="Tw Cen MT" panose="020B0602020104020603" pitchFamily="34" charset="0"/>
            </a:endParaRPr>
          </a:p>
          <a:p>
            <a:pPr eaLnBrk="1" hangingPunct="1"/>
            <a:r>
              <a:rPr altLang="es-MX" sz="2500">
                <a:latin typeface="Tw Cen MT" panose="020B0602020104020603" pitchFamily="34" charset="0"/>
              </a:rPr>
              <a:t>Guardar una página web (sólo HTML) para luego ver el archivo guardado y visualizar la página</a:t>
            </a:r>
          </a:p>
          <a:p>
            <a:pPr eaLnBrk="1" hangingPunct="1"/>
            <a:r>
              <a:rPr altLang="es-MX" sz="2500">
                <a:latin typeface="Tw Cen MT" panose="020B0602020104020603" pitchFamily="34" charset="0"/>
              </a:rPr>
              <a:t>Guardar una página web completa para luego ver los archivos guardados y visualizar la página</a:t>
            </a:r>
          </a:p>
          <a:p>
            <a:pPr eaLnBrk="1" hangingPunct="1"/>
            <a:endParaRPr altLang="es-MX" sz="250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2">
            <a:extLst>
              <a:ext uri="{FF2B5EF4-FFF2-40B4-BE49-F238E27FC236}">
                <a16:creationId xmlns:a16="http://schemas.microsoft.com/office/drawing/2014/main" id="{D70FBF64-1F0F-8E92-9810-CF048BD19A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MX">
                <a:solidFill>
                  <a:schemeClr val="tx2"/>
                </a:solidFill>
                <a:latin typeface="Tw Cen MT" panose="020B0602020104020603" pitchFamily="34" charset="0"/>
              </a:rPr>
              <a:t>páginas web</a:t>
            </a:r>
          </a:p>
        </p:txBody>
      </p:sp>
      <p:sp>
        <p:nvSpPr>
          <p:cNvPr id="27651" name="Rectangle 11">
            <a:extLst>
              <a:ext uri="{FF2B5EF4-FFF2-40B4-BE49-F238E27FC236}">
                <a16:creationId xmlns:a16="http://schemas.microsoft.com/office/drawing/2014/main" id="{CC621E69-9520-5DA1-3F66-A725226980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6E3433-2009-4EE0-B22D-64AAC737B773}" type="slidenum">
              <a:rPr lang="es-ES" altLang="es-MX"/>
              <a:pPr eaLnBrk="1" hangingPunct="1"/>
              <a:t>22</a:t>
            </a:fld>
            <a:endParaRPr lang="es-ES" altLang="es-MX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2B50F972-0FCF-312A-D02B-0478C1B8477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altLang="es-MX">
                <a:latin typeface="Tw Cen MT" panose="020B0602020104020603" pitchFamily="34" charset="0"/>
              </a:rPr>
              <a:t>El lenguaje HTML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7F492557-E149-5B48-7DFA-ECDB1A0E6A4B}"/>
              </a:ext>
            </a:extLst>
          </p:cNvPr>
          <p:cNvSpPr>
            <a:spLocks noGrp="1"/>
          </p:cNvSpPr>
          <p:nvPr>
            <p:ph type="body" idx="4294967295"/>
          </p:nvPr>
        </p:nvSpPr>
        <p:spPr bwMode="auto"/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buFont typeface="Courier New" panose="02070309020205020404" pitchFamily="49" charset="0"/>
              <a:buNone/>
              <a:defRPr/>
            </a:pPr>
            <a:r>
              <a:rPr>
                <a:latin typeface="Tw Cen MT" pitchFamily="34" charset="0"/>
              </a:rPr>
              <a:t>Consultar </a:t>
            </a:r>
          </a:p>
          <a:p>
            <a:pPr eaLnBrk="1" hangingPunct="1">
              <a:defRPr/>
            </a:pPr>
            <a:r>
              <a:rPr>
                <a:latin typeface="Tw Cen MT" pitchFamily="34" charset="0"/>
              </a:rPr>
              <a:t>Estructura de una página web</a:t>
            </a:r>
          </a:p>
          <a:p>
            <a:pPr eaLnBrk="1" hangingPunct="1">
              <a:defRPr/>
            </a:pPr>
            <a:r>
              <a:rPr>
                <a:latin typeface="Tw Cen MT" pitchFamily="34" charset="0"/>
              </a:rPr>
              <a:t>Formatos de texto</a:t>
            </a:r>
          </a:p>
          <a:p>
            <a:pPr eaLnBrk="1" hangingPunct="1">
              <a:defRPr/>
            </a:pPr>
            <a:r>
              <a:rPr>
                <a:latin typeface="Tw Cen MT" pitchFamily="34" charset="0"/>
              </a:rPr>
              <a:t>Formatos de párrafo</a:t>
            </a:r>
          </a:p>
          <a:p>
            <a:pPr eaLnBrk="1" hangingPunct="1">
              <a:buFont typeface="Courier New" panose="02070309020205020404" pitchFamily="49" charset="0"/>
              <a:buNone/>
              <a:defRPr/>
            </a:pPr>
            <a:r>
              <a:rPr>
                <a:latin typeface="Tw Cen MT" pitchFamily="34" charset="0"/>
              </a:rPr>
              <a:t>en</a:t>
            </a:r>
          </a:p>
          <a:p>
            <a:pPr eaLnBrk="1" hangingPunct="1">
              <a:buFont typeface="Courier New" panose="02070309020205020404" pitchFamily="49" charset="0"/>
              <a:buNone/>
              <a:defRPr/>
            </a:pPr>
            <a:r>
              <a:rPr sz="2500">
                <a:latin typeface="Tw Cen MT" pitchFamily="34" charset="0"/>
                <a:hlinkClick r:id="rId2"/>
              </a:rPr>
              <a:t>http://www.uv.es/cerveron/paginasweb/notashtml.html</a:t>
            </a:r>
            <a:endParaRPr sz="2500">
              <a:latin typeface="Tw Cen MT" pitchFamily="34" charset="0"/>
            </a:endParaRPr>
          </a:p>
          <a:p>
            <a:pPr eaLnBrk="1" hangingPunct="1">
              <a:buFont typeface="Courier New" panose="02070309020205020404" pitchFamily="49" charset="0"/>
              <a:buNone/>
              <a:defRPr/>
            </a:pPr>
            <a:r>
              <a:rPr>
                <a:latin typeface="Tw Cen MT" pitchFamily="34" charset="0"/>
              </a:rPr>
              <a:t>para después</a:t>
            </a:r>
          </a:p>
          <a:p>
            <a:pPr eaLnBrk="1" hangingPunct="1">
              <a:defRPr/>
            </a:pPr>
            <a:r>
              <a:rPr>
                <a:latin typeface="Tw Cen MT" pitchFamily="34" charset="0"/>
              </a:rPr>
              <a:t>Crear una página web simple directamente con el editor de texto y visualizarla en tu PC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0_Student presentatio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10_Student presentatio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Student presentation</Template>
  <TotalTime>22</TotalTime>
  <Words>1233</Words>
  <Application>Microsoft Office PowerPoint</Application>
  <PresentationFormat>Presentación en pantalla (4:3)</PresentationFormat>
  <Paragraphs>175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Courier New</vt:lpstr>
      <vt:lpstr>Calibri</vt:lpstr>
      <vt:lpstr>Tw Cen MT</vt:lpstr>
      <vt:lpstr>Garamond</vt:lpstr>
      <vt:lpstr>10_Student presentation</vt:lpstr>
      <vt:lpstr>Intr. a la creación y gestión de páginas web</vt:lpstr>
      <vt:lpstr>Internet</vt:lpstr>
      <vt:lpstr>Internet, red de redes</vt:lpstr>
      <vt:lpstr>Recursos en Internet</vt:lpstr>
      <vt:lpstr>Recursos en Internet</vt:lpstr>
      <vt:lpstr>La Web</vt:lpstr>
      <vt:lpstr>La web</vt:lpstr>
      <vt:lpstr>World Wide Web ¿Cómo se inició?</vt:lpstr>
      <vt:lpstr>El primer navegador gráfico</vt:lpstr>
      <vt:lpstr>Cómo funciona la web (1)</vt:lpstr>
      <vt:lpstr>Cómo funciona la web (2)</vt:lpstr>
      <vt:lpstr>Cómo funciona la web (3)</vt:lpstr>
      <vt:lpstr>Cómo funciona la web</vt:lpstr>
      <vt:lpstr>Estructura de un URL</vt:lpstr>
      <vt:lpstr>Cómo funciona la web</vt:lpstr>
      <vt:lpstr>Cómo funciona la web</vt:lpstr>
      <vt:lpstr>WWW es un sistema Cliente/Servidor</vt:lpstr>
      <vt:lpstr>Aplicaciones web</vt:lpstr>
      <vt:lpstr>El lenguaje HTML</vt:lpstr>
      <vt:lpstr>El lenguaje HTML</vt:lpstr>
      <vt:lpstr>Actividades</vt:lpstr>
      <vt:lpstr>El lenguaje HTML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tecnología web</dc:title>
  <dc:creator>Roberto Bernal Guadiana</dc:creator>
  <cp:lastModifiedBy>BERNAL GUADIANA ROBERTO</cp:lastModifiedBy>
  <cp:revision>13</cp:revision>
  <dcterms:created xsi:type="dcterms:W3CDTF">2007-07-11T14:40:47Z</dcterms:created>
  <dcterms:modified xsi:type="dcterms:W3CDTF">2025-09-09T01:41:24Z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TC101671253082</vt:lpwstr>
  </property>
</Properties>
</file>