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handoutMasterIdLst>
    <p:handoutMasterId r:id="rId74"/>
  </p:handoutMasterIdLst>
  <p:sldIdLst>
    <p:sldId id="256" r:id="rId2"/>
    <p:sldId id="258" r:id="rId3"/>
    <p:sldId id="264" r:id="rId4"/>
    <p:sldId id="259" r:id="rId5"/>
    <p:sldId id="260" r:id="rId6"/>
    <p:sldId id="271" r:id="rId7"/>
    <p:sldId id="315" r:id="rId8"/>
    <p:sldId id="261" r:id="rId9"/>
    <p:sldId id="262" r:id="rId10"/>
    <p:sldId id="263" r:id="rId11"/>
    <p:sldId id="265" r:id="rId12"/>
    <p:sldId id="267" r:id="rId13"/>
    <p:sldId id="266" r:id="rId14"/>
    <p:sldId id="268" r:id="rId15"/>
    <p:sldId id="269" r:id="rId16"/>
    <p:sldId id="270" r:id="rId17"/>
    <p:sldId id="272" r:id="rId18"/>
    <p:sldId id="292" r:id="rId19"/>
    <p:sldId id="287" r:id="rId20"/>
    <p:sldId id="273" r:id="rId21"/>
    <p:sldId id="274" r:id="rId22"/>
    <p:sldId id="275" r:id="rId23"/>
    <p:sldId id="276" r:id="rId24"/>
    <p:sldId id="327" r:id="rId25"/>
    <p:sldId id="328" r:id="rId26"/>
    <p:sldId id="329" r:id="rId27"/>
    <p:sldId id="277" r:id="rId28"/>
    <p:sldId id="282" r:id="rId29"/>
    <p:sldId id="285" r:id="rId30"/>
    <p:sldId id="278" r:id="rId31"/>
    <p:sldId id="279" r:id="rId32"/>
    <p:sldId id="281" r:id="rId33"/>
    <p:sldId id="283" r:id="rId34"/>
    <p:sldId id="280" r:id="rId35"/>
    <p:sldId id="284" r:id="rId36"/>
    <p:sldId id="286" r:id="rId37"/>
    <p:sldId id="313" r:id="rId38"/>
    <p:sldId id="288" r:id="rId39"/>
    <p:sldId id="299" r:id="rId40"/>
    <p:sldId id="300" r:id="rId41"/>
    <p:sldId id="301" r:id="rId42"/>
    <p:sldId id="289" r:id="rId43"/>
    <p:sldId id="290" r:id="rId44"/>
    <p:sldId id="318" r:id="rId45"/>
    <p:sldId id="319" r:id="rId46"/>
    <p:sldId id="291" r:id="rId47"/>
    <p:sldId id="311" r:id="rId48"/>
    <p:sldId id="293" r:id="rId49"/>
    <p:sldId id="294" r:id="rId50"/>
    <p:sldId id="295" r:id="rId51"/>
    <p:sldId id="296" r:id="rId52"/>
    <p:sldId id="297" r:id="rId53"/>
    <p:sldId id="298" r:id="rId54"/>
    <p:sldId id="303" r:id="rId55"/>
    <p:sldId id="304" r:id="rId56"/>
    <p:sldId id="302" r:id="rId57"/>
    <p:sldId id="308" r:id="rId58"/>
    <p:sldId id="309" r:id="rId59"/>
    <p:sldId id="307" r:id="rId60"/>
    <p:sldId id="306" r:id="rId61"/>
    <p:sldId id="314" r:id="rId62"/>
    <p:sldId id="310" r:id="rId63"/>
    <p:sldId id="316" r:id="rId64"/>
    <p:sldId id="312" r:id="rId65"/>
    <p:sldId id="320" r:id="rId66"/>
    <p:sldId id="321" r:id="rId67"/>
    <p:sldId id="322" r:id="rId68"/>
    <p:sldId id="323" r:id="rId69"/>
    <p:sldId id="325" r:id="rId70"/>
    <p:sldId id="324" r:id="rId71"/>
    <p:sldId id="326" r:id="rId72"/>
    <p:sldId id="317" r:id="rId7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9999FF"/>
    <a:srgbClr val="CCCCFF"/>
    <a:srgbClr val="FF6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8FD6D4-9000-4997-B1D5-0509ADDFEC94}" v="30" dt="2025-09-09T01:35:57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2" autoAdjust="0"/>
    <p:restoredTop sz="94660"/>
  </p:normalViewPr>
  <p:slideViewPr>
    <p:cSldViewPr>
      <p:cViewPr varScale="1">
        <p:scale>
          <a:sx n="72" d="100"/>
          <a:sy n="72" d="100"/>
        </p:scale>
        <p:origin x="657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L GUADIANA ROBERTO" userId="e6e539bb-ddf8-4a5a-be61-c68571545dde" providerId="ADAL" clId="{A9F49C24-1C78-4525-914E-C0DF8A8D8732}"/>
    <pc:docChg chg="custSel addSld modSld">
      <pc:chgData name="BERNAL GUADIANA ROBERTO" userId="e6e539bb-ddf8-4a5a-be61-c68571545dde" providerId="ADAL" clId="{A9F49C24-1C78-4525-914E-C0DF8A8D8732}" dt="2025-09-09T01:35:57.412" v="57" actId="1076"/>
      <pc:docMkLst>
        <pc:docMk/>
      </pc:docMkLst>
      <pc:sldChg chg="modSp mod">
        <pc:chgData name="BERNAL GUADIANA ROBERTO" userId="e6e539bb-ddf8-4a5a-be61-c68571545dde" providerId="ADAL" clId="{A9F49C24-1C78-4525-914E-C0DF8A8D8732}" dt="2025-09-09T01:27:22.326" v="0" actId="6549"/>
        <pc:sldMkLst>
          <pc:docMk/>
          <pc:sldMk cId="0" sldId="256"/>
        </pc:sldMkLst>
        <pc:spChg chg="mod">
          <ac:chgData name="BERNAL GUADIANA ROBERTO" userId="e6e539bb-ddf8-4a5a-be61-c68571545dde" providerId="ADAL" clId="{A9F49C24-1C78-4525-914E-C0DF8A8D8732}" dt="2025-09-09T01:27:22.326" v="0" actId="6549"/>
          <ac:spMkLst>
            <pc:docMk/>
            <pc:sldMk cId="0" sldId="256"/>
            <ac:spMk id="2051" creationId="{A7D6D626-21B9-EDD1-F677-8B06B27A077B}"/>
          </ac:spMkLst>
        </pc:spChg>
      </pc:sldChg>
      <pc:sldChg chg="addSp delSp modSp new">
        <pc:chgData name="BERNAL GUADIANA ROBERTO" userId="e6e539bb-ddf8-4a5a-be61-c68571545dde" providerId="ADAL" clId="{A9F49C24-1C78-4525-914E-C0DF8A8D8732}" dt="2025-09-09T01:30:11.336" v="9" actId="1076"/>
        <pc:sldMkLst>
          <pc:docMk/>
          <pc:sldMk cId="4083449233" sldId="327"/>
        </pc:sldMkLst>
        <pc:spChg chg="del">
          <ac:chgData name="BERNAL GUADIANA ROBERTO" userId="e6e539bb-ddf8-4a5a-be61-c68571545dde" providerId="ADAL" clId="{A9F49C24-1C78-4525-914E-C0DF8A8D8732}" dt="2025-09-09T01:29:44.206" v="4" actId="478"/>
          <ac:spMkLst>
            <pc:docMk/>
            <pc:sldMk cId="4083449233" sldId="327"/>
            <ac:spMk id="2" creationId="{ED1E7982-251F-59E1-11CD-A37537DD4F7C}"/>
          </ac:spMkLst>
        </pc:spChg>
        <pc:spChg chg="del">
          <ac:chgData name="BERNAL GUADIANA ROBERTO" userId="e6e539bb-ddf8-4a5a-be61-c68571545dde" providerId="ADAL" clId="{A9F49C24-1C78-4525-914E-C0DF8A8D8732}" dt="2025-09-09T01:29:39.855" v="2" actId="478"/>
          <ac:spMkLst>
            <pc:docMk/>
            <pc:sldMk cId="4083449233" sldId="327"/>
            <ac:spMk id="3" creationId="{5293A4BB-FA1E-1D50-385A-9C707442CBF7}"/>
          </ac:spMkLst>
        </pc:spChg>
        <pc:spChg chg="del">
          <ac:chgData name="BERNAL GUADIANA ROBERTO" userId="e6e539bb-ddf8-4a5a-be61-c68571545dde" providerId="ADAL" clId="{A9F49C24-1C78-4525-914E-C0DF8A8D8732}" dt="2025-09-09T01:29:41.853" v="3" actId="478"/>
          <ac:spMkLst>
            <pc:docMk/>
            <pc:sldMk cId="4083449233" sldId="327"/>
            <ac:spMk id="4" creationId="{14C54E1E-B146-2ED2-4C16-DD6645040E45}"/>
          </ac:spMkLst>
        </pc:spChg>
        <pc:picChg chg="add mod">
          <ac:chgData name="BERNAL GUADIANA ROBERTO" userId="e6e539bb-ddf8-4a5a-be61-c68571545dde" providerId="ADAL" clId="{A9F49C24-1C78-4525-914E-C0DF8A8D8732}" dt="2025-09-09T01:30:11.336" v="9" actId="1076"/>
          <ac:picMkLst>
            <pc:docMk/>
            <pc:sldMk cId="4083449233" sldId="327"/>
            <ac:picMk id="155650" creationId="{E0472E23-5D36-15C0-E10C-D3CE84582EEB}"/>
          </ac:picMkLst>
        </pc:picChg>
      </pc:sldChg>
      <pc:sldChg chg="addSp delSp modSp new">
        <pc:chgData name="BERNAL GUADIANA ROBERTO" userId="e6e539bb-ddf8-4a5a-be61-c68571545dde" providerId="ADAL" clId="{A9F49C24-1C78-4525-914E-C0DF8A8D8732}" dt="2025-09-09T01:31:21.737" v="21" actId="1076"/>
        <pc:sldMkLst>
          <pc:docMk/>
          <pc:sldMk cId="1516794296" sldId="328"/>
        </pc:sldMkLst>
        <pc:spChg chg="del">
          <ac:chgData name="BERNAL GUADIANA ROBERTO" userId="e6e539bb-ddf8-4a5a-be61-c68571545dde" providerId="ADAL" clId="{A9F49C24-1C78-4525-914E-C0DF8A8D8732}" dt="2025-09-09T01:30:31.750" v="13" actId="478"/>
          <ac:spMkLst>
            <pc:docMk/>
            <pc:sldMk cId="1516794296" sldId="328"/>
            <ac:spMk id="2" creationId="{BAB15168-FAFE-AE52-4C68-29668289FC8B}"/>
          </ac:spMkLst>
        </pc:spChg>
        <pc:spChg chg="del">
          <ac:chgData name="BERNAL GUADIANA ROBERTO" userId="e6e539bb-ddf8-4a5a-be61-c68571545dde" providerId="ADAL" clId="{A9F49C24-1C78-4525-914E-C0DF8A8D8732}" dt="2025-09-09T01:30:28.073" v="11" actId="478"/>
          <ac:spMkLst>
            <pc:docMk/>
            <pc:sldMk cId="1516794296" sldId="328"/>
            <ac:spMk id="3" creationId="{68E73318-A167-4E14-9FC5-62F64F946CD4}"/>
          </ac:spMkLst>
        </pc:spChg>
        <pc:spChg chg="del">
          <ac:chgData name="BERNAL GUADIANA ROBERTO" userId="e6e539bb-ddf8-4a5a-be61-c68571545dde" providerId="ADAL" clId="{A9F49C24-1C78-4525-914E-C0DF8A8D8732}" dt="2025-09-09T01:30:30.229" v="12" actId="478"/>
          <ac:spMkLst>
            <pc:docMk/>
            <pc:sldMk cId="1516794296" sldId="328"/>
            <ac:spMk id="4" creationId="{7E3934E6-17BF-FE8E-9AC6-B967355008AE}"/>
          </ac:spMkLst>
        </pc:spChg>
        <pc:picChg chg="add del mod">
          <ac:chgData name="BERNAL GUADIANA ROBERTO" userId="e6e539bb-ddf8-4a5a-be61-c68571545dde" providerId="ADAL" clId="{A9F49C24-1C78-4525-914E-C0DF8A8D8732}" dt="2025-09-09T01:31:12.657" v="18" actId="478"/>
          <ac:picMkLst>
            <pc:docMk/>
            <pc:sldMk cId="1516794296" sldId="328"/>
            <ac:picMk id="156674" creationId="{745BB3A0-CEBF-0946-42BF-0CC0F9CD2812}"/>
          </ac:picMkLst>
        </pc:picChg>
        <pc:picChg chg="add mod">
          <ac:chgData name="BERNAL GUADIANA ROBERTO" userId="e6e539bb-ddf8-4a5a-be61-c68571545dde" providerId="ADAL" clId="{A9F49C24-1C78-4525-914E-C0DF8A8D8732}" dt="2025-09-09T01:31:21.737" v="21" actId="1076"/>
          <ac:picMkLst>
            <pc:docMk/>
            <pc:sldMk cId="1516794296" sldId="328"/>
            <ac:picMk id="156676" creationId="{F97B2B0C-A43C-C16A-664D-2BF030D6A0D6}"/>
          </ac:picMkLst>
        </pc:picChg>
      </pc:sldChg>
      <pc:sldChg chg="addSp delSp modSp new mod">
        <pc:chgData name="BERNAL GUADIANA ROBERTO" userId="e6e539bb-ddf8-4a5a-be61-c68571545dde" providerId="ADAL" clId="{A9F49C24-1C78-4525-914E-C0DF8A8D8732}" dt="2025-09-09T01:35:57.412" v="57" actId="1076"/>
        <pc:sldMkLst>
          <pc:docMk/>
          <pc:sldMk cId="1059975955" sldId="329"/>
        </pc:sldMkLst>
        <pc:spChg chg="del">
          <ac:chgData name="BERNAL GUADIANA ROBERTO" userId="e6e539bb-ddf8-4a5a-be61-c68571545dde" providerId="ADAL" clId="{A9F49C24-1C78-4525-914E-C0DF8A8D8732}" dt="2025-09-09T01:33:29.041" v="25" actId="478"/>
          <ac:spMkLst>
            <pc:docMk/>
            <pc:sldMk cId="1059975955" sldId="329"/>
            <ac:spMk id="2" creationId="{D745E798-CBA9-AC85-BB79-900580D45855}"/>
          </ac:spMkLst>
        </pc:spChg>
        <pc:spChg chg="del">
          <ac:chgData name="BERNAL GUADIANA ROBERTO" userId="e6e539bb-ddf8-4a5a-be61-c68571545dde" providerId="ADAL" clId="{A9F49C24-1C78-4525-914E-C0DF8A8D8732}" dt="2025-09-09T01:33:25.620" v="23" actId="478"/>
          <ac:spMkLst>
            <pc:docMk/>
            <pc:sldMk cId="1059975955" sldId="329"/>
            <ac:spMk id="3" creationId="{64F79E18-E7CB-E9FE-180D-7FAE17CA5A4E}"/>
          </ac:spMkLst>
        </pc:spChg>
        <pc:spChg chg="del">
          <ac:chgData name="BERNAL GUADIANA ROBERTO" userId="e6e539bb-ddf8-4a5a-be61-c68571545dde" providerId="ADAL" clId="{A9F49C24-1C78-4525-914E-C0DF8A8D8732}" dt="2025-09-09T01:33:27.302" v="24" actId="478"/>
          <ac:spMkLst>
            <pc:docMk/>
            <pc:sldMk cId="1059975955" sldId="329"/>
            <ac:spMk id="4" creationId="{0BF1DA63-39BE-0391-8E1B-8D99EEEC250E}"/>
          </ac:spMkLst>
        </pc:spChg>
        <pc:spChg chg="add mod">
          <ac:chgData name="BERNAL GUADIANA ROBERTO" userId="e6e539bb-ddf8-4a5a-be61-c68571545dde" providerId="ADAL" clId="{A9F49C24-1C78-4525-914E-C0DF8A8D8732}" dt="2025-09-09T01:34:03.587" v="53" actId="20577"/>
          <ac:spMkLst>
            <pc:docMk/>
            <pc:sldMk cId="1059975955" sldId="329"/>
            <ac:spMk id="5" creationId="{D99BE9FA-0A64-F196-454D-78045B1ECDD8}"/>
          </ac:spMkLst>
        </pc:spChg>
        <pc:picChg chg="add mod">
          <ac:chgData name="BERNAL GUADIANA ROBERTO" userId="e6e539bb-ddf8-4a5a-be61-c68571545dde" providerId="ADAL" clId="{A9F49C24-1C78-4525-914E-C0DF8A8D8732}" dt="2025-09-09T01:33:37.972" v="28" actId="1076"/>
          <ac:picMkLst>
            <pc:docMk/>
            <pc:sldMk cId="1059975955" sldId="329"/>
            <ac:picMk id="157698" creationId="{6897771F-2643-919C-5ABE-58AC60BBB521}"/>
          </ac:picMkLst>
        </pc:picChg>
        <pc:picChg chg="add mod">
          <ac:chgData name="BERNAL GUADIANA ROBERTO" userId="e6e539bb-ddf8-4a5a-be61-c68571545dde" providerId="ADAL" clId="{A9F49C24-1C78-4525-914E-C0DF8A8D8732}" dt="2025-09-09T01:35:57.412" v="57" actId="1076"/>
          <ac:picMkLst>
            <pc:docMk/>
            <pc:sldMk cId="1059975955" sldId="329"/>
            <ac:picMk id="157700" creationId="{F63E940B-1EA7-9272-86DE-3BE46936AF3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5C2B2D35-83E6-E3CD-D7F9-331006F05E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panose="020B0604020202020204" pitchFamily="34" charset="0"/>
              </a:defRPr>
            </a:lvl1pPr>
          </a:lstStyle>
          <a:p>
            <a:endParaRPr lang="en-US" altLang="es-MX"/>
          </a:p>
        </p:txBody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912BC7C4-4BC3-8419-A864-FCD68EBF0E9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panose="020B0604020202020204" pitchFamily="34" charset="0"/>
              </a:defRPr>
            </a:lvl1pPr>
          </a:lstStyle>
          <a:p>
            <a:endParaRPr lang="en-US" altLang="es-MX"/>
          </a:p>
        </p:txBody>
      </p:sp>
      <p:sp>
        <p:nvSpPr>
          <p:cNvPr id="148484" name="Rectangle 4">
            <a:extLst>
              <a:ext uri="{FF2B5EF4-FFF2-40B4-BE49-F238E27FC236}">
                <a16:creationId xmlns:a16="http://schemas.microsoft.com/office/drawing/2014/main" id="{2AA424CF-A779-D5F2-7A9F-CED85BE557C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panose="020B0604020202020204" pitchFamily="34" charset="0"/>
              </a:defRPr>
            </a:lvl1pPr>
          </a:lstStyle>
          <a:p>
            <a:endParaRPr lang="en-US" altLang="es-MX"/>
          </a:p>
        </p:txBody>
      </p:sp>
      <p:sp>
        <p:nvSpPr>
          <p:cNvPr id="148485" name="Rectangle 5">
            <a:extLst>
              <a:ext uri="{FF2B5EF4-FFF2-40B4-BE49-F238E27FC236}">
                <a16:creationId xmlns:a16="http://schemas.microsoft.com/office/drawing/2014/main" id="{523D8474-AB81-A7CF-A810-18D3D4ACC3A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panose="020B0604020202020204" pitchFamily="34" charset="0"/>
              </a:defRPr>
            </a:lvl1pPr>
          </a:lstStyle>
          <a:p>
            <a:fld id="{CDD00B41-651B-4E87-AFEE-25C919222B57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02" name="Group 2">
            <a:extLst>
              <a:ext uri="{FF2B5EF4-FFF2-40B4-BE49-F238E27FC236}">
                <a16:creationId xmlns:a16="http://schemas.microsoft.com/office/drawing/2014/main" id="{AC9073F5-DE5C-2B71-19A8-D7E61DC6A068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153603" name="Group 3">
              <a:extLst>
                <a:ext uri="{FF2B5EF4-FFF2-40B4-BE49-F238E27FC236}">
                  <a16:creationId xmlns:a16="http://schemas.microsoft.com/office/drawing/2014/main" id="{9AB73C8A-3E73-5148-7316-45E13C8E89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53604" name="Rectangle 4">
                <a:extLst>
                  <a:ext uri="{FF2B5EF4-FFF2-40B4-BE49-F238E27FC236}">
                    <a16:creationId xmlns:a16="http://schemas.microsoft.com/office/drawing/2014/main" id="{07966BE3-E4AF-0BE0-15A9-AF42977BA7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53605" name="Rectangle 5">
                <a:extLst>
                  <a:ext uri="{FF2B5EF4-FFF2-40B4-BE49-F238E27FC236}">
                    <a16:creationId xmlns:a16="http://schemas.microsoft.com/office/drawing/2014/main" id="{7FF12618-E595-FCAE-64FC-EBC6907212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grpSp>
          <p:nvGrpSpPr>
            <p:cNvPr id="153606" name="Group 6">
              <a:extLst>
                <a:ext uri="{FF2B5EF4-FFF2-40B4-BE49-F238E27FC236}">
                  <a16:creationId xmlns:a16="http://schemas.microsoft.com/office/drawing/2014/main" id="{768C2223-2DD8-B202-A38F-6A2BB5370D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53607" name="Rectangle 7">
                <a:extLst>
                  <a:ext uri="{FF2B5EF4-FFF2-40B4-BE49-F238E27FC236}">
                    <a16:creationId xmlns:a16="http://schemas.microsoft.com/office/drawing/2014/main" id="{A4B5ECF7-C071-1EF3-4A96-0522083E52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  <p:sp>
            <p:nvSpPr>
              <p:cNvPr id="153608" name="Rectangle 8">
                <a:extLst>
                  <a:ext uri="{FF2B5EF4-FFF2-40B4-BE49-F238E27FC236}">
                    <a16:creationId xmlns:a16="http://schemas.microsoft.com/office/drawing/2014/main" id="{A4C43318-05A0-C00B-8E01-4D8991CD6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sp>
          <p:nvSpPr>
            <p:cNvPr id="153609" name="Rectangle 9">
              <a:extLst>
                <a:ext uri="{FF2B5EF4-FFF2-40B4-BE49-F238E27FC236}">
                  <a16:creationId xmlns:a16="http://schemas.microsoft.com/office/drawing/2014/main" id="{455B0D05-F90A-A796-93C2-0619AAF56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3610" name="Rectangle 10">
              <a:extLst>
                <a:ext uri="{FF2B5EF4-FFF2-40B4-BE49-F238E27FC236}">
                  <a16:creationId xmlns:a16="http://schemas.microsoft.com/office/drawing/2014/main" id="{63A620C8-DF19-E523-A08D-F429E7EB7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53611" name="Rectangle 11">
              <a:extLst>
                <a:ext uri="{FF2B5EF4-FFF2-40B4-BE49-F238E27FC236}">
                  <a16:creationId xmlns:a16="http://schemas.microsoft.com/office/drawing/2014/main" id="{3A303D4E-1C85-C729-7796-81CBAD001D2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</p:grpSp>
      <p:sp>
        <p:nvSpPr>
          <p:cNvPr id="153612" name="Rectangle 12">
            <a:extLst>
              <a:ext uri="{FF2B5EF4-FFF2-40B4-BE49-F238E27FC236}">
                <a16:creationId xmlns:a16="http://schemas.microsoft.com/office/drawing/2014/main" id="{F0D245B3-DA98-66A2-153C-9A6AD8C6F4B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s-MX" noProof="0"/>
              <a:t>Click to edit Master title style</a:t>
            </a:r>
          </a:p>
        </p:txBody>
      </p:sp>
      <p:sp>
        <p:nvSpPr>
          <p:cNvPr id="153613" name="Rectangle 13">
            <a:extLst>
              <a:ext uri="{FF2B5EF4-FFF2-40B4-BE49-F238E27FC236}">
                <a16:creationId xmlns:a16="http://schemas.microsoft.com/office/drawing/2014/main" id="{AB23274C-FC95-2633-DB09-F5BC53FE75A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s-MX" noProof="0"/>
              <a:t>Click to edit Master subtitle style</a:t>
            </a:r>
          </a:p>
        </p:txBody>
      </p:sp>
      <p:sp>
        <p:nvSpPr>
          <p:cNvPr id="153614" name="Rectangle 14">
            <a:extLst>
              <a:ext uri="{FF2B5EF4-FFF2-40B4-BE49-F238E27FC236}">
                <a16:creationId xmlns:a16="http://schemas.microsoft.com/office/drawing/2014/main" id="{31395B7E-CD5A-2861-3857-BCA051D373D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es-MX"/>
          </a:p>
        </p:txBody>
      </p:sp>
      <p:sp>
        <p:nvSpPr>
          <p:cNvPr id="153615" name="Rectangle 15">
            <a:extLst>
              <a:ext uri="{FF2B5EF4-FFF2-40B4-BE49-F238E27FC236}">
                <a16:creationId xmlns:a16="http://schemas.microsoft.com/office/drawing/2014/main" id="{B36A74DE-DF5A-A9AA-F88F-E4330B54A6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es-MX"/>
          </a:p>
        </p:txBody>
      </p:sp>
      <p:sp>
        <p:nvSpPr>
          <p:cNvPr id="153616" name="Rectangle 16">
            <a:extLst>
              <a:ext uri="{FF2B5EF4-FFF2-40B4-BE49-F238E27FC236}">
                <a16:creationId xmlns:a16="http://schemas.microsoft.com/office/drawing/2014/main" id="{ACFB7165-6C9C-EBBE-BB16-AC923CEE0BB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6E0CE5E-B257-4EC1-9D1E-2A2F5FD551B9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9FC978-F446-8B69-CB6F-500C96D02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9272EC-1177-FFB1-7311-3E7DE6B62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CB9333-830C-6F2A-2538-3E313E2FA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40A4E5-A825-56F9-4AC8-AFD499E66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FADB91-D836-343A-2062-8A2C07175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3B9BF-184F-4FC5-9E2A-F48E5E6EA775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40743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EAA109-8828-17A7-DB28-B9B68B915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D3D9D4-0C10-BC7F-19C2-7C8DC5FEA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855762-1337-3C5E-EE4C-FC49BB371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C0A923-C3BC-9304-40E0-51B7E8C09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C50BC5-4A28-3C63-E639-E64AC1D8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A06D5-B6A1-4229-9098-818AB6EA6043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35447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79CA8A-1537-0E33-B76E-CB33062D2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6CFDE7-8F97-02A2-E08B-10C83061D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AAB4D12-4495-C02C-F239-46357D4EB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48CA4F-66B2-5C99-F085-E24A5F795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88B0DF-FF71-86A9-DA9E-0B12E7AD6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71233E-4D5F-DC2E-B276-5DA36FB17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7A2D6-0BAB-43D7-A4AF-185F7E045E5E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4203853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E4D751-1E35-6091-DCFE-61C42FBFE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F62F51-9A7C-0522-1CA0-25C9A2355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562060-FE13-77F7-4386-356B96CEA5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03F60CB-5E4B-AB39-5E2C-27842971A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A7313A4-82F0-16CB-ADFA-5FDCAF9645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81F509-4208-404D-A3E2-ABFB2E691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0FEFB09-35B4-7B8B-78A7-1655CC190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28E4F28-BCBC-8084-2EA0-E933EBBDE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A4AB1-D1E6-4AF0-B242-0C17E70F5ED1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846160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4026F-2114-3949-F968-2C8B092F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D848A66-B7A7-7F4F-1441-E40241845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CD09088-A041-C87E-1021-AC4878E94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8585B50-5682-E2B3-AA4D-5F4AD3DF9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5CCAB-7360-43F4-A6C1-D4EF31337662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4162484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B543D98-AC98-5637-C19A-3CAFAE56F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B7B174B-3D34-601F-4171-ECD6D7225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51BF63-417D-54A1-526A-AC5578EDC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B53F3-A514-48A2-A0D4-477A7CDC441A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683438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1609D-61CB-F92B-8F1D-9870427D6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A5BE05-FAE0-3D5F-611D-2E73EE152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9F9BB88-4715-C5FB-2456-012BD1407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B62B2B-1BC2-0748-296F-F508B6E5C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46451C-6981-FE65-A043-140FBE221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13BA05-3C8F-F866-3E2B-EB0E9B27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14338-7DEE-4B8E-946B-B6C218EC15B3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97689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AF5A75-7598-19CE-65E5-6082C179E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6F5DB93-D6E0-5C19-530B-AF79246560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1EFA38-579E-9AD6-5F12-EAF6204E8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D1E43-CBA8-02DE-EF2D-E4FAB4023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C61C03-0849-5202-D1E2-63D484BA7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B79C87-8812-D093-7011-222A067A3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EF3D73-89FB-4C5B-9CB0-C775253A7B92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656171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211EB1-3F19-1891-EDA5-C23C83B60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90CE0F-5608-B5AE-DC0D-0A934D9B6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9DF24F-675F-0A97-7E82-DB5E6F01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B75F6B-FE34-B6D7-39CE-78728D019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EF2DAE-DC7F-9D35-ED49-F627A21E8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50905-9CAF-487C-A559-2A816ECABBDC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114160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84EB9D-B7C7-4425-9B96-A9F5017C9A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43512E2-AEBB-DEDE-5987-88D7780BB5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CB43D3-AFAA-FA0F-1623-E10476734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5996B6-A305-36E3-7757-1429DABD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51ED6D-2824-B2B7-3697-78B674217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807960-2491-4347-B545-396DDF69C485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022166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5ED694-3179-6E5C-2538-657FA8628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ECB4335-5D77-C35F-3016-2D45D92E781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9A37BAD-86C6-D63B-35B3-81886CA877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289BC49-060C-8C4F-44E6-97E619EA4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2C833C-2D4B-F43B-702A-8CD5B0F67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EF0E39-E2DE-416D-8057-53D266069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3E9E855-8A29-454C-BBF5-0F71BF6FC59B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811336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E32B12-5F14-D85E-73B3-72D056C1A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CB5B5C-A95D-B937-67ED-03AC1418B2EF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384A65E-27F7-CDF4-42C3-98DEFE3D0EE4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26531B6-2CD2-C794-3455-68057A99CD2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F479109A-EE54-B573-7981-8CD981B2C7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0AF0DDD8-7E8A-3CB6-B0DD-B1391BF3E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623F684E-CDCF-F110-7820-F048AFEBB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7A24E74-B44C-4793-AA70-0EB9BEFF4335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672636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67897A-53CA-92E5-E28F-559BF5D6E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C9F5CE-FBAF-DC37-13BA-8561ADECD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515166E-9E42-8CA4-0E53-18ED385D9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EE7CD65-FCC8-6CD2-65A3-F886AC92F5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894840-D1BF-3704-0D4B-CB63466A8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16953-7850-5130-C378-EB459ED36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9B6AD06-82E5-4687-8461-6506D9DF339A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4327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ítulo y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D4CA37-9D9A-AAFB-30A7-12102DAAD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BDCD7C-207E-C35A-64E5-7535B4218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438A3D-4286-EE8E-500A-85BDC600D9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CA008FD-4359-D47D-EEFA-66F4FBBE4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57C188-0A4B-3B72-01A7-6E5FD91DA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B6B5B8-BBB5-59A6-DEBA-B38BDD4EF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B2E295D-42A8-49BC-A0D2-AEA5A360DEEE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833628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093E20-2D92-92C1-F500-D19508371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33CDD7-14A2-FF5B-D7BD-12A97C84085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74747A4-333E-5349-BDA0-B8307C9006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2DB751-8D37-D682-EB74-07F76C15EF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571B32-7220-8D45-B0EC-EC422F7F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9EF23D-F021-3D75-1B15-DE4A4DB58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48C9CF3-C28D-415A-806E-0677C94F54D2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631610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FFCEE149-15EA-D773-85A7-9F755B69DC63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s-MX" altLang="es-MX" sz="2400"/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DC7BB96A-30C1-7F1E-38B0-A0264B2DB225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s-MX" altLang="es-MX" sz="2400"/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66897628-8A74-AC6B-BBA7-FF43E464D86F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s-MX" altLang="es-MX" sz="2400"/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E3398457-03F1-853E-5588-D5A5B32B96D7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s-MX" altLang="es-MX" sz="2400"/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0EDCD45D-1290-EEF7-73F5-00B7C51E68D9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s-MX" altLang="es-MX" sz="2400"/>
          </a:p>
        </p:txBody>
      </p:sp>
      <p:sp>
        <p:nvSpPr>
          <p:cNvPr id="152583" name="Rectangle 7">
            <a:extLst>
              <a:ext uri="{FF2B5EF4-FFF2-40B4-BE49-F238E27FC236}">
                <a16:creationId xmlns:a16="http://schemas.microsoft.com/office/drawing/2014/main" id="{6E3D4EC6-310F-F1F4-D8D6-61D41B58B320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s-MX" altLang="es-MX" sz="2400"/>
          </a:p>
        </p:txBody>
      </p:sp>
      <p:sp>
        <p:nvSpPr>
          <p:cNvPr id="152584" name="Rectangle 8">
            <a:extLst>
              <a:ext uri="{FF2B5EF4-FFF2-40B4-BE49-F238E27FC236}">
                <a16:creationId xmlns:a16="http://schemas.microsoft.com/office/drawing/2014/main" id="{CB01CBCB-6B05-80C9-7396-40D15DAE09CC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s-MX" altLang="es-MX" sz="2400"/>
          </a:p>
        </p:txBody>
      </p:sp>
      <p:sp>
        <p:nvSpPr>
          <p:cNvPr id="152585" name="Rectangle 9">
            <a:extLst>
              <a:ext uri="{FF2B5EF4-FFF2-40B4-BE49-F238E27FC236}">
                <a16:creationId xmlns:a16="http://schemas.microsoft.com/office/drawing/2014/main" id="{3668EB6E-ECAE-A33F-12A1-C88019CB0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title style</a:t>
            </a:r>
          </a:p>
        </p:txBody>
      </p:sp>
      <p:sp>
        <p:nvSpPr>
          <p:cNvPr id="152586" name="Rectangle 10">
            <a:extLst>
              <a:ext uri="{FF2B5EF4-FFF2-40B4-BE49-F238E27FC236}">
                <a16:creationId xmlns:a16="http://schemas.microsoft.com/office/drawing/2014/main" id="{A8F49CA0-4E7B-0849-68CB-AED764C4A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text styles</a:t>
            </a:r>
          </a:p>
          <a:p>
            <a:pPr lvl="1"/>
            <a:r>
              <a:rPr lang="en-US" altLang="es-MX"/>
              <a:t>Second level</a:t>
            </a:r>
          </a:p>
          <a:p>
            <a:pPr lvl="2"/>
            <a:r>
              <a:rPr lang="en-US" altLang="es-MX"/>
              <a:t>Third level</a:t>
            </a:r>
          </a:p>
          <a:p>
            <a:pPr lvl="3"/>
            <a:r>
              <a:rPr lang="en-US" altLang="es-MX"/>
              <a:t>Fourth level</a:t>
            </a:r>
          </a:p>
          <a:p>
            <a:pPr lvl="4"/>
            <a:r>
              <a:rPr lang="en-US" altLang="es-MX"/>
              <a:t>Fifth level</a:t>
            </a:r>
          </a:p>
        </p:txBody>
      </p:sp>
      <p:sp>
        <p:nvSpPr>
          <p:cNvPr id="152587" name="Rectangle 11">
            <a:extLst>
              <a:ext uri="{FF2B5EF4-FFF2-40B4-BE49-F238E27FC236}">
                <a16:creationId xmlns:a16="http://schemas.microsoft.com/office/drawing/2014/main" id="{CF3B6D40-86BC-06B7-E67B-6A7395CFE8C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 altLang="es-MX"/>
          </a:p>
        </p:txBody>
      </p:sp>
      <p:sp>
        <p:nvSpPr>
          <p:cNvPr id="152588" name="Rectangle 12">
            <a:extLst>
              <a:ext uri="{FF2B5EF4-FFF2-40B4-BE49-F238E27FC236}">
                <a16:creationId xmlns:a16="http://schemas.microsoft.com/office/drawing/2014/main" id="{145FC463-4305-F8D3-3115-DA4BD36664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 altLang="es-MX"/>
          </a:p>
        </p:txBody>
      </p:sp>
      <p:sp>
        <p:nvSpPr>
          <p:cNvPr id="152589" name="Rectangle 13">
            <a:extLst>
              <a:ext uri="{FF2B5EF4-FFF2-40B4-BE49-F238E27FC236}">
                <a16:creationId xmlns:a16="http://schemas.microsoft.com/office/drawing/2014/main" id="{2761AF4F-5966-96A5-C4E3-7AC5165DE0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D18CB1E-B8EB-4455-B65E-DA95BCB538D1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c.org/index.pl?/ops/d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tf.org/" TargetMode="External"/><Relationship Id="rId2" Type="http://schemas.openxmlformats.org/officeDocument/2006/relationships/hyperlink" Target="http://www.cisco.com/univercd/cc/td/doc/cisintwk/ito_doc/introint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94AB15A-BDEC-08E4-2761-F51942BE106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s-MX" dirty="0" err="1"/>
              <a:t>Conceptos</a:t>
            </a:r>
            <a:r>
              <a:rPr lang="en-US" altLang="es-MX" dirty="0"/>
              <a:t> de </a:t>
            </a:r>
            <a:r>
              <a:rPr lang="en-US" altLang="es-MX" dirty="0" err="1"/>
              <a:t>Interconexión</a:t>
            </a:r>
            <a:r>
              <a:rPr lang="en-US" altLang="es-MX" dirty="0"/>
              <a:t> de Redes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7D6D626-21B9-EDD1-F677-8B06B27A077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 sz="2800" dirty="0" err="1"/>
              <a:t>Introducción</a:t>
            </a:r>
            <a:r>
              <a:rPr lang="en-US" altLang="es-MX" sz="2800" dirty="0"/>
              <a:t> a TCP/IP</a:t>
            </a:r>
          </a:p>
          <a:p>
            <a:pPr>
              <a:lnSpc>
                <a:spcPct val="90000"/>
              </a:lnSpc>
            </a:pPr>
            <a:endParaRPr lang="en-US" altLang="es-MX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A257C59F-B4DD-0D9B-C407-1AD3D1BC85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Inter-redes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346C4671-9D53-B53A-3787-4754BFCF0B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Un poco de historia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/>
          </a:p>
          <a:p>
            <a:r>
              <a:rPr lang="en-US" altLang="es-MX" sz="2000"/>
              <a:t>Mainframes y terminales</a:t>
            </a:r>
          </a:p>
          <a:p>
            <a:r>
              <a:rPr lang="en-US" altLang="es-MX" sz="2000"/>
              <a:t>PCs y redes locales</a:t>
            </a:r>
          </a:p>
          <a:p>
            <a:r>
              <a:rPr lang="en-US" altLang="es-MX" sz="2000"/>
              <a:t>Redes de área extendida (X.25, ISDN, FR…)</a:t>
            </a:r>
          </a:p>
          <a:p>
            <a:r>
              <a:rPr lang="en-US" altLang="es-MX" sz="2000"/>
              <a:t>Problema: Cada vez más, todas diferentes e incompatibles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CF2C13D1-5BA3-8C5A-8483-6ED84E5561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Inter-redes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20DA4F75-A3A4-94D7-87FC-D0DB70118C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¿Cómo interconectarlas?</a:t>
            </a:r>
          </a:p>
        </p:txBody>
      </p:sp>
      <p:pic>
        <p:nvPicPr>
          <p:cNvPr id="52229" name="Picture 5">
            <a:extLst>
              <a:ext uri="{FF2B5EF4-FFF2-40B4-BE49-F238E27FC236}">
                <a16:creationId xmlns:a16="http://schemas.microsoft.com/office/drawing/2014/main" id="{CAB69F12-C099-102C-DEF6-0F02C4E8E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14600"/>
            <a:ext cx="49530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95624351-4319-C955-837B-C391A3B0D8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Inter-redes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608FF45E-5076-050C-034D-76535B997D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 sz="1800"/>
              <a:t>Se necesita una red más abstracta, a nivel superior, que esconda los detalles y diferencias de las diferentes redes físicas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 sz="1800"/>
          </a:p>
          <a:p>
            <a:r>
              <a:rPr lang="en-US" altLang="es-MX" sz="1800"/>
              <a:t>DARPA ya estaba trabajando en esto desde mediados de los 70! </a:t>
            </a:r>
          </a:p>
          <a:p>
            <a:r>
              <a:rPr lang="en-US" altLang="es-MX" sz="1800"/>
              <a:t>ARPANET: Una de las primeras redes de conmutación de paquetes</a:t>
            </a:r>
          </a:p>
          <a:p>
            <a:r>
              <a:rPr lang="en-US" altLang="es-MX" sz="1800"/>
              <a:t>ARPANET -&gt; Universidades -&gt; Industria</a:t>
            </a:r>
          </a:p>
          <a:p>
            <a:pPr lvl="1"/>
            <a:r>
              <a:rPr lang="en-US" altLang="es-MX" sz="1600"/>
              <a:t>Se incluye IP en BSD unix</a:t>
            </a:r>
          </a:p>
          <a:p>
            <a:pPr lvl="1"/>
            <a:r>
              <a:rPr lang="en-US" altLang="es-MX" sz="1600"/>
              <a:t>Primeros ISPs</a:t>
            </a:r>
          </a:p>
          <a:p>
            <a:r>
              <a:rPr lang="en-US" altLang="es-MX" sz="1800"/>
              <a:t>+230 Millones de máquinas conectadas (Enero 2004)</a:t>
            </a:r>
          </a:p>
          <a:p>
            <a:pPr lvl="1"/>
            <a:r>
              <a:rPr lang="en-US" altLang="es-MX" sz="1200"/>
              <a:t>Ver: </a:t>
            </a:r>
            <a:r>
              <a:rPr lang="en-US" altLang="es-MX" sz="1200">
                <a:hlinkClick r:id="rId2"/>
              </a:rPr>
              <a:t>http://www.isc.org/index.pl?/ops/ds/</a:t>
            </a:r>
            <a:endParaRPr lang="en-US" altLang="es-MX" sz="1200"/>
          </a:p>
          <a:p>
            <a:pPr lvl="1">
              <a:buFont typeface="Wingdings" panose="05000000000000000000" pitchFamily="2" charset="2"/>
              <a:buNone/>
            </a:pPr>
            <a:endParaRPr lang="en-US" altLang="es-MX" sz="1200"/>
          </a:p>
          <a:p>
            <a:r>
              <a:rPr lang="en-US" altLang="es-MX" sz="1800"/>
              <a:t>¿Qué pasó?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79035909-511B-6A21-B339-0D0BB3D96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Diseño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04D944C6-B4FB-A167-FEE8-B03DC7337C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990600" lvl="1" indent="-533400"/>
            <a:r>
              <a:rPr lang="en-US" altLang="es-MX" sz="2000"/>
              <a:t>Muchos problemas que resolver: </a:t>
            </a:r>
          </a:p>
          <a:p>
            <a:pPr marL="990600" lvl="1" indent="-533400">
              <a:buFont typeface="Wingdings" panose="05000000000000000000" pitchFamily="2" charset="2"/>
              <a:buNone/>
            </a:pPr>
            <a:endParaRPr lang="en-US" altLang="es-MX" sz="2000"/>
          </a:p>
          <a:p>
            <a:pPr marL="1752600" lvl="3" indent="-381000"/>
            <a:r>
              <a:rPr lang="en-US" altLang="es-MX" sz="1600"/>
              <a:t>Tecnologías cerradas y dispares</a:t>
            </a:r>
          </a:p>
          <a:p>
            <a:pPr marL="1752600" lvl="3" indent="-381000"/>
            <a:r>
              <a:rPr lang="en-US" altLang="es-MX" sz="1600"/>
              <a:t>Pérdida de información</a:t>
            </a:r>
          </a:p>
          <a:p>
            <a:pPr marL="1752600" lvl="3" indent="-381000"/>
            <a:r>
              <a:rPr lang="en-US" altLang="es-MX" sz="1600"/>
              <a:t>Control de flujo y congestión</a:t>
            </a:r>
          </a:p>
          <a:p>
            <a:pPr marL="1752600" lvl="3" indent="-381000"/>
            <a:r>
              <a:rPr lang="en-US" altLang="es-MX" sz="1600"/>
              <a:t>Múltiples aplicaciones, un solo canal</a:t>
            </a:r>
          </a:p>
          <a:p>
            <a:pPr marL="1752600" lvl="3" indent="-381000"/>
            <a:r>
              <a:rPr lang="en-US" altLang="es-MX" sz="1600"/>
              <a:t>Diferentes requerimientos de servicio</a:t>
            </a:r>
          </a:p>
          <a:p>
            <a:pPr marL="1752600" lvl="3" indent="-381000"/>
            <a:endParaRPr lang="en-US" altLang="es-MX" sz="1600"/>
          </a:p>
          <a:p>
            <a:pPr marL="990600" lvl="1" indent="-533400"/>
            <a:r>
              <a:rPr lang="en-US" altLang="es-MX" sz="2000"/>
              <a:t>Ley básica de ingeniería: Divide y vencerás</a:t>
            </a:r>
          </a:p>
          <a:p>
            <a:pPr marL="990600" lvl="1" indent="-533400">
              <a:buFont typeface="Wingdings" panose="05000000000000000000" pitchFamily="2" charset="2"/>
              <a:buNone/>
            </a:pPr>
            <a:endParaRPr lang="en-US" altLang="es-MX" sz="2000"/>
          </a:p>
          <a:p>
            <a:pPr marL="1752600" lvl="3" indent="-381000"/>
            <a:r>
              <a:rPr lang="en-US" altLang="es-MX" sz="1600"/>
              <a:t>Dividir los problemas en grupos lógicos y jerárquicos</a:t>
            </a:r>
          </a:p>
          <a:p>
            <a:pPr marL="1752600" lvl="3" indent="-381000"/>
            <a:r>
              <a:rPr lang="en-US" altLang="es-MX" sz="1600"/>
              <a:t>Esconder la complejidad, desacoplar</a:t>
            </a:r>
          </a:p>
          <a:p>
            <a:pPr marL="1752600" lvl="3" indent="-381000"/>
            <a:r>
              <a:rPr lang="en-US" altLang="es-MX" sz="1600"/>
              <a:t>Facilitar la programación, prueba y mantenimiento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2CEE3927-B3C6-A9B1-9B5D-9D5C90A83D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Conceptos previos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0544E533-22C9-8D34-0D98-FEC220FB60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 sz="1800"/>
              <a:t>Servicios y redes orientados a conexión </a:t>
            </a:r>
          </a:p>
          <a:p>
            <a:pPr lvl="1"/>
            <a:r>
              <a:rPr lang="en-US" altLang="es-MX" sz="1600"/>
              <a:t>Proveen garantías</a:t>
            </a:r>
          </a:p>
          <a:p>
            <a:pPr lvl="2"/>
            <a:r>
              <a:rPr lang="en-US" altLang="es-MX" sz="1400"/>
              <a:t>Se pueden reservar recursos</a:t>
            </a:r>
          </a:p>
          <a:p>
            <a:pPr lvl="1"/>
            <a:r>
              <a:rPr lang="en-US" altLang="es-MX" sz="1600"/>
              <a:t>Necesitan interacción entre los nodos</a:t>
            </a:r>
          </a:p>
          <a:p>
            <a:pPr lvl="1"/>
            <a:r>
              <a:rPr lang="en-US" altLang="es-MX" sz="1600"/>
              <a:t>Implican un inicio y cierre de sesión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1600"/>
          </a:p>
          <a:p>
            <a:r>
              <a:rPr lang="en-US" altLang="es-MX" sz="1800"/>
              <a:t>No orientados a conexión</a:t>
            </a:r>
          </a:p>
          <a:p>
            <a:pPr lvl="1"/>
            <a:r>
              <a:rPr lang="en-US" altLang="es-MX" sz="1600"/>
              <a:t>Sin garantías pero pueden ser más eficientes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1600"/>
          </a:p>
          <a:p>
            <a:r>
              <a:rPr lang="en-US" altLang="es-MX" sz="1800"/>
              <a:t>Cuando éstos se aplican a redes físicas, se suele hablar de:</a:t>
            </a:r>
          </a:p>
          <a:p>
            <a:pPr lvl="1"/>
            <a:r>
              <a:rPr lang="en-US" altLang="es-MX" sz="1600"/>
              <a:t>Conmutación de circuitos (red telefónica)</a:t>
            </a:r>
          </a:p>
          <a:p>
            <a:pPr lvl="1"/>
            <a:r>
              <a:rPr lang="en-US" altLang="es-MX" sz="1600"/>
              <a:t>Conmutación de paquetes (Internet)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9EE496AE-DB9A-8973-2E52-30A783E360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Tipos de envío</a:t>
            </a:r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E5C728F4-9C05-B42D-44F9-72372C529E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Unicast</a:t>
            </a:r>
          </a:p>
          <a:p>
            <a:pPr lvl="2"/>
            <a:r>
              <a:rPr lang="en-US" altLang="es-MX"/>
              <a:t>Uno a uno</a:t>
            </a:r>
          </a:p>
          <a:p>
            <a:r>
              <a:rPr lang="en-US" altLang="es-MX"/>
              <a:t>Broadcast</a:t>
            </a:r>
          </a:p>
          <a:p>
            <a:pPr lvl="2"/>
            <a:r>
              <a:rPr lang="en-US" altLang="es-MX"/>
              <a:t>Uno a todos</a:t>
            </a:r>
          </a:p>
          <a:p>
            <a:r>
              <a:rPr lang="en-US" altLang="es-MX"/>
              <a:t>Multicast</a:t>
            </a:r>
          </a:p>
          <a:p>
            <a:pPr lvl="2"/>
            <a:r>
              <a:rPr lang="en-US" altLang="es-MX"/>
              <a:t>Uno a varios</a:t>
            </a:r>
          </a:p>
          <a:p>
            <a:r>
              <a:rPr lang="en-US" altLang="es-MX"/>
              <a:t>Anycast</a:t>
            </a:r>
          </a:p>
          <a:p>
            <a:pPr lvl="2"/>
            <a:r>
              <a:rPr lang="en-US" altLang="es-MX"/>
              <a:t>Uno a alguno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103224E2-1FE3-025B-55EE-200EC11165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Modelo de capas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D7E6D47-7EC1-FD2D-759A-55CF4990089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3814762" cy="4114800"/>
          </a:xfrm>
        </p:spPr>
        <p:txBody>
          <a:bodyPr/>
          <a:lstStyle/>
          <a:p>
            <a:r>
              <a:rPr lang="en-US" altLang="es-MX" sz="2400"/>
              <a:t>Modelo de referencia OSI</a:t>
            </a:r>
            <a:endParaRPr lang="en-US" altLang="es-MX" sz="1800"/>
          </a:p>
          <a:p>
            <a:pPr lvl="1"/>
            <a:r>
              <a:rPr lang="en-US" altLang="es-MX" sz="1600"/>
              <a:t>Sólo un modelo, no una arquitectura de red</a:t>
            </a:r>
          </a:p>
          <a:p>
            <a:pPr lvl="1"/>
            <a:r>
              <a:rPr lang="en-US" altLang="es-MX" sz="1600"/>
              <a:t>Cada capa provee un servicio a la capa superior</a:t>
            </a:r>
          </a:p>
          <a:p>
            <a:pPr lvl="1"/>
            <a:r>
              <a:rPr lang="en-US" altLang="es-MX" sz="1600"/>
              <a:t>Cada capa dialoga con su homóloga en el dispositivo remoto</a:t>
            </a:r>
          </a:p>
          <a:p>
            <a:pPr lvl="1"/>
            <a:r>
              <a:rPr lang="en-US" altLang="es-MX" sz="1600"/>
              <a:t>Un </a:t>
            </a:r>
            <a:r>
              <a:rPr lang="en-US" altLang="es-MX" sz="1600" u="sng"/>
              <a:t>protocolo</a:t>
            </a:r>
            <a:r>
              <a:rPr lang="en-US" altLang="es-MX" sz="1600"/>
              <a:t> es la implementación de la lógica de una capa</a:t>
            </a:r>
          </a:p>
          <a:p>
            <a:pPr lvl="1"/>
            <a:r>
              <a:rPr lang="en-US" altLang="es-MX" sz="1600"/>
              <a:t>Uno o más protocolos por capa</a:t>
            </a:r>
          </a:p>
        </p:txBody>
      </p:sp>
      <p:graphicFrame>
        <p:nvGraphicFramePr>
          <p:cNvPr id="44078" name="Group 46">
            <a:extLst>
              <a:ext uri="{FF2B5EF4-FFF2-40B4-BE49-F238E27FC236}">
                <a16:creationId xmlns:a16="http://schemas.microsoft.com/office/drawing/2014/main" id="{20A9BB30-C029-54EC-3E0D-2C33639FB39C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943600" y="1600200"/>
          <a:ext cx="2743200" cy="4570414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3909378540"/>
                    </a:ext>
                  </a:extLst>
                </a:gridCol>
              </a:tblGrid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Aplicación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445976"/>
                  </a:ext>
                </a:extLst>
              </a:tr>
              <a:tr h="646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Presentación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193044"/>
                  </a:ext>
                </a:extLst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Sesión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2515133"/>
                  </a:ext>
                </a:extLst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Transporte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535387"/>
                  </a:ext>
                </a:extLst>
              </a:tr>
              <a:tr h="687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095962"/>
                  </a:ext>
                </a:extLst>
              </a:tr>
              <a:tr h="646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Enlace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210124"/>
                  </a:ext>
                </a:extLst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Física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210465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0857E782-9291-4B14-91DE-3C36612D9A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Modelo de Capas</a:t>
            </a:r>
          </a:p>
        </p:txBody>
      </p:sp>
      <p:graphicFrame>
        <p:nvGraphicFramePr>
          <p:cNvPr id="48208" name="Group 80">
            <a:extLst>
              <a:ext uri="{FF2B5EF4-FFF2-40B4-BE49-F238E27FC236}">
                <a16:creationId xmlns:a16="http://schemas.microsoft.com/office/drawing/2014/main" id="{2B1EB211-76AB-D0E5-5D79-25B721B4DF8F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685925" y="2017713"/>
          <a:ext cx="1871663" cy="3676652"/>
        </p:xfrm>
        <a:graphic>
          <a:graphicData uri="http://schemas.openxmlformats.org/drawingml/2006/table">
            <a:tbl>
              <a:tblPr/>
              <a:tblGrid>
                <a:gridCol w="1871663">
                  <a:extLst>
                    <a:ext uri="{9D8B030D-6E8A-4147-A177-3AD203B41FA5}">
                      <a16:colId xmlns:a16="http://schemas.microsoft.com/office/drawing/2014/main" val="2893888908"/>
                    </a:ext>
                  </a:extLst>
                </a:gridCol>
              </a:tblGrid>
              <a:tr h="525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Aplicación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2522644"/>
                  </a:ext>
                </a:extLst>
              </a:tr>
              <a:tr h="520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Presentación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898321"/>
                  </a:ext>
                </a:extLst>
              </a:tr>
              <a:tr h="525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Sesión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0608713"/>
                  </a:ext>
                </a:extLst>
              </a:tr>
              <a:tr h="525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Transporte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6936130"/>
                  </a:ext>
                </a:extLst>
              </a:tr>
              <a:tr h="533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154023"/>
                  </a:ext>
                </a:extLst>
              </a:tr>
              <a:tr h="520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Enlace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747749"/>
                  </a:ext>
                </a:extLst>
              </a:tr>
              <a:tr h="525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Física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081773"/>
                  </a:ext>
                </a:extLst>
              </a:tr>
            </a:tbl>
          </a:graphicData>
        </a:graphic>
      </p:graphicFrame>
      <p:graphicFrame>
        <p:nvGraphicFramePr>
          <p:cNvPr id="48180" name="Group 52">
            <a:extLst>
              <a:ext uri="{FF2B5EF4-FFF2-40B4-BE49-F238E27FC236}">
                <a16:creationId xmlns:a16="http://schemas.microsoft.com/office/drawing/2014/main" id="{612AD101-BDC8-D773-E333-787FE97FA33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724650" y="2017713"/>
          <a:ext cx="1727200" cy="3667127"/>
        </p:xfrm>
        <a:graphic>
          <a:graphicData uri="http://schemas.openxmlformats.org/drawingml/2006/table">
            <a:tbl>
              <a:tblPr/>
              <a:tblGrid>
                <a:gridCol w="1727200">
                  <a:extLst>
                    <a:ext uri="{9D8B030D-6E8A-4147-A177-3AD203B41FA5}">
                      <a16:colId xmlns:a16="http://schemas.microsoft.com/office/drawing/2014/main" val="1425197698"/>
                    </a:ext>
                  </a:extLst>
                </a:gridCol>
              </a:tblGrid>
              <a:tr h="525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Aplicación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495281"/>
                  </a:ext>
                </a:extLst>
              </a:tr>
              <a:tr h="520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Presentación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693938"/>
                  </a:ext>
                </a:extLst>
              </a:tr>
              <a:tr h="525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Sesión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609454"/>
                  </a:ext>
                </a:extLst>
              </a:tr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Transporte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389687"/>
                  </a:ext>
                </a:extLst>
              </a:tr>
              <a:tr h="525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66952"/>
                  </a:ext>
                </a:extLst>
              </a:tr>
              <a:tr h="520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Enlace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4860290"/>
                  </a:ext>
                </a:extLst>
              </a:tr>
              <a:tr h="525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Física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621278"/>
                  </a:ext>
                </a:extLst>
              </a:tr>
            </a:tbl>
          </a:graphicData>
        </a:graphic>
      </p:graphicFrame>
      <p:sp>
        <p:nvSpPr>
          <p:cNvPr id="48199" name="Line 71">
            <a:extLst>
              <a:ext uri="{FF2B5EF4-FFF2-40B4-BE49-F238E27FC236}">
                <a16:creationId xmlns:a16="http://schemas.microsoft.com/office/drawing/2014/main" id="{0B7B9E66-DFF4-B040-F7FF-434764A88C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19050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8200" name="Line 72">
            <a:extLst>
              <a:ext uri="{FF2B5EF4-FFF2-40B4-BE49-F238E27FC236}">
                <a16:creationId xmlns:a16="http://schemas.microsoft.com/office/drawing/2014/main" id="{ADAA2036-66EE-0BD7-67CC-D4C4125E94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5146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8201" name="Line 73">
            <a:extLst>
              <a:ext uri="{FF2B5EF4-FFF2-40B4-BE49-F238E27FC236}">
                <a16:creationId xmlns:a16="http://schemas.microsoft.com/office/drawing/2014/main" id="{4F182D1A-092E-14AC-9934-86F0273B2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30480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8202" name="Line 74">
            <a:extLst>
              <a:ext uri="{FF2B5EF4-FFF2-40B4-BE49-F238E27FC236}">
                <a16:creationId xmlns:a16="http://schemas.microsoft.com/office/drawing/2014/main" id="{97AB5172-4A6B-714F-CBB0-5C63186638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35814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8203" name="Line 75">
            <a:extLst>
              <a:ext uri="{FF2B5EF4-FFF2-40B4-BE49-F238E27FC236}">
                <a16:creationId xmlns:a16="http://schemas.microsoft.com/office/drawing/2014/main" id="{B1E1DC89-36A2-3C38-B4DB-717A31BFEC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41910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8204" name="Line 76">
            <a:extLst>
              <a:ext uri="{FF2B5EF4-FFF2-40B4-BE49-F238E27FC236}">
                <a16:creationId xmlns:a16="http://schemas.microsoft.com/office/drawing/2014/main" id="{6A053893-95AE-822A-839B-5BE343448BD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47244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8205" name="Line 77">
            <a:extLst>
              <a:ext uri="{FF2B5EF4-FFF2-40B4-BE49-F238E27FC236}">
                <a16:creationId xmlns:a16="http://schemas.microsoft.com/office/drawing/2014/main" id="{BD143D33-4A30-E6D5-4C60-F7CD3249F4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53340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8206" name="Line 78">
            <a:extLst>
              <a:ext uri="{FF2B5EF4-FFF2-40B4-BE49-F238E27FC236}">
                <a16:creationId xmlns:a16="http://schemas.microsoft.com/office/drawing/2014/main" id="{BA6569E4-9621-62FE-EF75-D322814948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1981200"/>
            <a:ext cx="0" cy="350520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8207" name="Line 79">
            <a:extLst>
              <a:ext uri="{FF2B5EF4-FFF2-40B4-BE49-F238E27FC236}">
                <a16:creationId xmlns:a16="http://schemas.microsoft.com/office/drawing/2014/main" id="{CA7A786E-FAC9-24EB-16DE-B3DE4F9E93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86800" y="1828800"/>
            <a:ext cx="0" cy="365760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53F05149-06FA-8040-09CD-1075C0AEB4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Modelo de Capas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557146B1-F159-FAAA-E390-8B89023BD04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3814762" cy="4159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 sz="2000"/>
              <a:t>Encapsulación y cabeceras</a:t>
            </a:r>
          </a:p>
        </p:txBody>
      </p:sp>
      <p:graphicFrame>
        <p:nvGraphicFramePr>
          <p:cNvPr id="51227" name="Group 27">
            <a:extLst>
              <a:ext uri="{FF2B5EF4-FFF2-40B4-BE49-F238E27FC236}">
                <a16:creationId xmlns:a16="http://schemas.microsoft.com/office/drawing/2014/main" id="{3FE5F1BA-3FF2-CBDE-9796-E0B458F7D893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327150" y="2571750"/>
          <a:ext cx="1295400" cy="3459164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950125872"/>
                    </a:ext>
                  </a:extLst>
                </a:gridCol>
              </a:tblGrid>
              <a:tr h="492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Aplicación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0997266"/>
                  </a:ext>
                </a:extLst>
              </a:tr>
              <a:tr h="514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Presentación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137331"/>
                  </a:ext>
                </a:extLst>
              </a:tr>
              <a:tr h="490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Sesión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423854"/>
                  </a:ext>
                </a:extLst>
              </a:tr>
              <a:tr h="492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Transporte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445096"/>
                  </a:ext>
                </a:extLst>
              </a:tr>
              <a:tr h="490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493637"/>
                  </a:ext>
                </a:extLst>
              </a:tr>
              <a:tr h="487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Enlace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095129"/>
                  </a:ext>
                </a:extLst>
              </a:tr>
              <a:tr h="492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Física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730234"/>
                  </a:ext>
                </a:extLst>
              </a:tr>
            </a:tbl>
          </a:graphicData>
        </a:graphic>
      </p:graphicFrame>
      <p:graphicFrame>
        <p:nvGraphicFramePr>
          <p:cNvPr id="51247" name="Group 47">
            <a:extLst>
              <a:ext uri="{FF2B5EF4-FFF2-40B4-BE49-F238E27FC236}">
                <a16:creationId xmlns:a16="http://schemas.microsoft.com/office/drawing/2014/main" id="{1BB16D52-DCEA-E7C2-1771-D2D91A12471B}"/>
              </a:ext>
            </a:extLst>
          </p:cNvPr>
          <p:cNvGraphicFramePr>
            <a:graphicFrameLocks noGrp="1"/>
          </p:cNvGraphicFramePr>
          <p:nvPr>
            <p:ph sz="quarter" idx="3"/>
          </p:nvPr>
        </p:nvGraphicFramePr>
        <p:xfrm>
          <a:off x="7372350" y="2571750"/>
          <a:ext cx="1366838" cy="3459164"/>
        </p:xfrm>
        <a:graphic>
          <a:graphicData uri="http://schemas.openxmlformats.org/drawingml/2006/table">
            <a:tbl>
              <a:tblPr/>
              <a:tblGrid>
                <a:gridCol w="1366838">
                  <a:extLst>
                    <a:ext uri="{9D8B030D-6E8A-4147-A177-3AD203B41FA5}">
                      <a16:colId xmlns:a16="http://schemas.microsoft.com/office/drawing/2014/main" val="3029877157"/>
                    </a:ext>
                  </a:extLst>
                </a:gridCol>
              </a:tblGrid>
              <a:tr h="492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Aplicación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2163314"/>
                  </a:ext>
                </a:extLst>
              </a:tr>
              <a:tr h="514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Presentación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259680"/>
                  </a:ext>
                </a:extLst>
              </a:tr>
              <a:tr h="490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Sesión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1074687"/>
                  </a:ext>
                </a:extLst>
              </a:tr>
              <a:tr h="492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Transporte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2633195"/>
                  </a:ext>
                </a:extLst>
              </a:tr>
              <a:tr h="490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5425492"/>
                  </a:ext>
                </a:extLst>
              </a:tr>
              <a:tr h="487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Enlace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264438"/>
                  </a:ext>
                </a:extLst>
              </a:tr>
              <a:tr h="492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Física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036141"/>
                  </a:ext>
                </a:extLst>
              </a:tr>
            </a:tbl>
          </a:graphicData>
        </a:graphic>
      </p:graphicFrame>
      <p:grpSp>
        <p:nvGrpSpPr>
          <p:cNvPr id="51265" name="Group 65">
            <a:extLst>
              <a:ext uri="{FF2B5EF4-FFF2-40B4-BE49-F238E27FC236}">
                <a16:creationId xmlns:a16="http://schemas.microsoft.com/office/drawing/2014/main" id="{8C8C4C4D-3CBD-DD8B-2FAF-83B691D42952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3886200"/>
            <a:ext cx="4572000" cy="2133600"/>
            <a:chOff x="1392" y="2448"/>
            <a:chExt cx="2880" cy="1344"/>
          </a:xfrm>
        </p:grpSpPr>
        <p:sp>
          <p:nvSpPr>
            <p:cNvPr id="51248" name="Rectangle 48">
              <a:extLst>
                <a:ext uri="{FF2B5EF4-FFF2-40B4-BE49-F238E27FC236}">
                  <a16:creationId xmlns:a16="http://schemas.microsoft.com/office/drawing/2014/main" id="{233B524A-A2C1-75A9-537E-9FDF2562D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3456"/>
              <a:ext cx="2880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 sz="1200">
                  <a:latin typeface="Verdana" panose="020B0604030504040204" pitchFamily="34" charset="0"/>
                </a:rPr>
                <a:t>Datos</a:t>
              </a:r>
            </a:p>
          </p:txBody>
        </p:sp>
        <p:sp>
          <p:nvSpPr>
            <p:cNvPr id="51250" name="Rectangle 50">
              <a:extLst>
                <a:ext uri="{FF2B5EF4-FFF2-40B4-BE49-F238E27FC236}">
                  <a16:creationId xmlns:a16="http://schemas.microsoft.com/office/drawing/2014/main" id="{6A46B6B2-BB7C-785F-6162-B716DCD57C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3120"/>
              <a:ext cx="225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 sz="1200">
                  <a:latin typeface="Verdana" panose="020B0604030504040204" pitchFamily="34" charset="0"/>
                </a:rPr>
                <a:t>Datos</a:t>
              </a:r>
            </a:p>
          </p:txBody>
        </p:sp>
        <p:sp>
          <p:nvSpPr>
            <p:cNvPr id="51251" name="Rectangle 51">
              <a:extLst>
                <a:ext uri="{FF2B5EF4-FFF2-40B4-BE49-F238E27FC236}">
                  <a16:creationId xmlns:a16="http://schemas.microsoft.com/office/drawing/2014/main" id="{8F528DCF-1629-5F91-E301-32024D537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3120"/>
              <a:ext cx="62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 sz="1200">
                  <a:latin typeface="Verdana" panose="020B0604030504040204" pitchFamily="34" charset="0"/>
                </a:rPr>
                <a:t>Cabecera</a:t>
              </a:r>
            </a:p>
          </p:txBody>
        </p:sp>
        <p:sp>
          <p:nvSpPr>
            <p:cNvPr id="51252" name="Rectangle 52">
              <a:extLst>
                <a:ext uri="{FF2B5EF4-FFF2-40B4-BE49-F238E27FC236}">
                  <a16:creationId xmlns:a16="http://schemas.microsoft.com/office/drawing/2014/main" id="{C0AA88A5-A797-6E6C-7D65-053F69B16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784"/>
              <a:ext cx="1632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 sz="1200">
                  <a:latin typeface="Verdana" panose="020B0604030504040204" pitchFamily="34" charset="0"/>
                </a:rPr>
                <a:t>Datos</a:t>
              </a:r>
            </a:p>
          </p:txBody>
        </p:sp>
        <p:sp>
          <p:nvSpPr>
            <p:cNvPr id="51255" name="Rectangle 55">
              <a:extLst>
                <a:ext uri="{FF2B5EF4-FFF2-40B4-BE49-F238E27FC236}">
                  <a16:creationId xmlns:a16="http://schemas.microsoft.com/office/drawing/2014/main" id="{455A30D2-CD87-50DD-6F61-D1BAC07CA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2784"/>
              <a:ext cx="62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 sz="1200">
                  <a:latin typeface="Verdana" panose="020B0604030504040204" pitchFamily="34" charset="0"/>
                </a:rPr>
                <a:t>Cabecera</a:t>
              </a:r>
            </a:p>
          </p:txBody>
        </p:sp>
        <p:sp>
          <p:nvSpPr>
            <p:cNvPr id="51256" name="Rectangle 56">
              <a:extLst>
                <a:ext uri="{FF2B5EF4-FFF2-40B4-BE49-F238E27FC236}">
                  <a16:creationId xmlns:a16="http://schemas.microsoft.com/office/drawing/2014/main" id="{33DBCCF1-DCA4-3F06-A645-F39E8AFAB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2448"/>
              <a:ext cx="1008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 sz="1200">
                  <a:latin typeface="Verdana" panose="020B0604030504040204" pitchFamily="34" charset="0"/>
                </a:rPr>
                <a:t>Datos</a:t>
              </a:r>
            </a:p>
          </p:txBody>
        </p:sp>
        <p:sp>
          <p:nvSpPr>
            <p:cNvPr id="51257" name="Rectangle 57">
              <a:extLst>
                <a:ext uri="{FF2B5EF4-FFF2-40B4-BE49-F238E27FC236}">
                  <a16:creationId xmlns:a16="http://schemas.microsoft.com/office/drawing/2014/main" id="{170FEAA2-7DC3-B914-6849-AEAF0DA79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448"/>
              <a:ext cx="62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 sz="1200">
                  <a:latin typeface="Verdana" panose="020B0604030504040204" pitchFamily="34" charset="0"/>
                </a:rPr>
                <a:t>Cabecera</a:t>
              </a:r>
            </a:p>
          </p:txBody>
        </p:sp>
      </p:grpSp>
      <p:grpSp>
        <p:nvGrpSpPr>
          <p:cNvPr id="51266" name="Group 66">
            <a:extLst>
              <a:ext uri="{FF2B5EF4-FFF2-40B4-BE49-F238E27FC236}">
                <a16:creationId xmlns:a16="http://schemas.microsoft.com/office/drawing/2014/main" id="{C2B7696C-DB1D-7C9D-5FB7-C4DAC295E455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6019800"/>
            <a:ext cx="7620000" cy="747713"/>
            <a:chOff x="432" y="3792"/>
            <a:chExt cx="4800" cy="471"/>
          </a:xfrm>
        </p:grpSpPr>
        <p:sp>
          <p:nvSpPr>
            <p:cNvPr id="51258" name="Line 58">
              <a:extLst>
                <a:ext uri="{FF2B5EF4-FFF2-40B4-BE49-F238E27FC236}">
                  <a16:creationId xmlns:a16="http://schemas.microsoft.com/office/drawing/2014/main" id="{5B3B660F-F248-26C4-71DA-232E1F92B9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32"/>
              <a:ext cx="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51260" name="Line 60">
              <a:extLst>
                <a:ext uri="{FF2B5EF4-FFF2-40B4-BE49-F238E27FC236}">
                  <a16:creationId xmlns:a16="http://schemas.microsoft.com/office/drawing/2014/main" id="{5E27F9E4-A280-7287-9BBC-E24F61A64B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9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51262" name="Line 62">
              <a:extLst>
                <a:ext uri="{FF2B5EF4-FFF2-40B4-BE49-F238E27FC236}">
                  <a16:creationId xmlns:a16="http://schemas.microsoft.com/office/drawing/2014/main" id="{24DC55C2-83C9-41E3-DC3E-92E3C80658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379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51263" name="Text Box 63">
              <a:extLst>
                <a:ext uri="{FF2B5EF4-FFF2-40B4-BE49-F238E27FC236}">
                  <a16:creationId xmlns:a16="http://schemas.microsoft.com/office/drawing/2014/main" id="{E1B01443-B3BE-69BB-D067-E356AB16F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6" y="4032"/>
              <a:ext cx="35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s-MX">
                  <a:latin typeface="Verdana" panose="020B0604030504040204" pitchFamily="34" charset="0"/>
                </a:rPr>
                <a:t>red</a:t>
              </a:r>
            </a:p>
          </p:txBody>
        </p:sp>
      </p:grpSp>
      <p:sp>
        <p:nvSpPr>
          <p:cNvPr id="51264" name="Line 64">
            <a:extLst>
              <a:ext uri="{FF2B5EF4-FFF2-40B4-BE49-F238E27FC236}">
                <a16:creationId xmlns:a16="http://schemas.microsoft.com/office/drawing/2014/main" id="{90AD98F2-D002-EB87-4906-0EFD499B169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2438400"/>
            <a:ext cx="0" cy="1219200"/>
          </a:xfrm>
          <a:prstGeom prst="line">
            <a:avLst/>
          </a:prstGeom>
          <a:noFill/>
          <a:ln w="762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1CE5EB1C-6987-BFF2-F9D0-481217E9D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OSI vs. TCP/IP</a:t>
            </a:r>
          </a:p>
        </p:txBody>
      </p:sp>
      <p:sp>
        <p:nvSpPr>
          <p:cNvPr id="55366" name="Rectangle 70">
            <a:extLst>
              <a:ext uri="{FF2B5EF4-FFF2-40B4-BE49-F238E27FC236}">
                <a16:creationId xmlns:a16="http://schemas.microsoft.com/office/drawing/2014/main" id="{532A6CD8-B060-4A73-3220-5C3911B8A40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580188" y="2017713"/>
            <a:ext cx="2374900" cy="4114800"/>
          </a:xfrm>
        </p:spPr>
        <p:txBody>
          <a:bodyPr/>
          <a:lstStyle/>
          <a:p>
            <a:r>
              <a:rPr lang="en-US" altLang="es-MX" sz="1600"/>
              <a:t>ARPANET empezó una década antes que OSI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1400"/>
          </a:p>
          <a:p>
            <a:r>
              <a:rPr lang="en-US" altLang="es-MX" sz="1600"/>
              <a:t>No necesitaban presentación ni sesión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 sz="1600"/>
          </a:p>
          <a:p>
            <a:r>
              <a:rPr lang="en-US" altLang="es-MX" sz="1600"/>
              <a:t>Estándar ‘de facto’</a:t>
            </a:r>
          </a:p>
          <a:p>
            <a:endParaRPr lang="en-US" altLang="es-MX" sz="1600"/>
          </a:p>
        </p:txBody>
      </p:sp>
      <p:graphicFrame>
        <p:nvGraphicFramePr>
          <p:cNvPr id="55324" name="Group 28">
            <a:extLst>
              <a:ext uri="{FF2B5EF4-FFF2-40B4-BE49-F238E27FC236}">
                <a16:creationId xmlns:a16="http://schemas.microsoft.com/office/drawing/2014/main" id="{C968E1D9-6CA0-6819-6820-11AE48B90F01}"/>
              </a:ext>
            </a:extLst>
          </p:cNvPr>
          <p:cNvGraphicFramePr>
            <a:graphicFrameLocks noGrp="1"/>
          </p:cNvGraphicFramePr>
          <p:nvPr>
            <p:ph sz="half" idx="4294967295"/>
          </p:nvPr>
        </p:nvGraphicFramePr>
        <p:xfrm>
          <a:off x="1254125" y="2017713"/>
          <a:ext cx="1295400" cy="4114802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1757420261"/>
                    </a:ext>
                  </a:extLst>
                </a:gridCol>
              </a:tblGrid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Aplicación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0880915"/>
                  </a:ext>
                </a:extLst>
              </a:tr>
              <a:tr h="614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Presentación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2861609"/>
                  </a:ext>
                </a:extLst>
              </a:tr>
              <a:tr h="582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Sesión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132954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Transporte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565211"/>
                  </a:ext>
                </a:extLst>
              </a:tr>
              <a:tr h="582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5171030"/>
                  </a:ext>
                </a:extLst>
              </a:tr>
              <a:tr h="582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Enlace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887158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Física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421603"/>
                  </a:ext>
                </a:extLst>
              </a:tr>
            </a:tbl>
          </a:graphicData>
        </a:graphic>
      </p:graphicFrame>
      <p:graphicFrame>
        <p:nvGraphicFramePr>
          <p:cNvPr id="55368" name="Group 72">
            <a:extLst>
              <a:ext uri="{FF2B5EF4-FFF2-40B4-BE49-F238E27FC236}">
                <a16:creationId xmlns:a16="http://schemas.microsoft.com/office/drawing/2014/main" id="{909F2178-0596-ED11-3564-534AF00D33B8}"/>
              </a:ext>
            </a:extLst>
          </p:cNvPr>
          <p:cNvGraphicFramePr>
            <a:graphicFrameLocks noGrp="1"/>
          </p:cNvGraphicFramePr>
          <p:nvPr>
            <p:ph sz="half" idx="4294967295"/>
          </p:nvPr>
        </p:nvGraphicFramePr>
        <p:xfrm>
          <a:off x="2438400" y="1600200"/>
          <a:ext cx="1295400" cy="4551363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1245597715"/>
                    </a:ext>
                  </a:extLst>
                </a:gridCol>
              </a:tblGrid>
              <a:tr h="1981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Aplicación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797938"/>
                  </a:ext>
                </a:extLst>
              </a:tr>
              <a:tr h="644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Transporte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897928"/>
                  </a:ext>
                </a:extLst>
              </a:tr>
              <a:tr h="641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161709"/>
                  </a:ext>
                </a:extLst>
              </a:tr>
              <a:tr h="639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Enlace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781898"/>
                  </a:ext>
                </a:extLst>
              </a:tr>
              <a:tr h="644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Física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752974"/>
                  </a:ext>
                </a:extLst>
              </a:tr>
            </a:tbl>
          </a:graphicData>
        </a:graphic>
      </p:graphicFrame>
      <p:sp>
        <p:nvSpPr>
          <p:cNvPr id="55370" name="AutoShape 74">
            <a:extLst>
              <a:ext uri="{FF2B5EF4-FFF2-40B4-BE49-F238E27FC236}">
                <a16:creationId xmlns:a16="http://schemas.microsoft.com/office/drawing/2014/main" id="{910A4125-85A3-F0B9-A90D-7CDFFA204823}"/>
              </a:ext>
            </a:extLst>
          </p:cNvPr>
          <p:cNvSpPr>
            <a:spLocks/>
          </p:cNvSpPr>
          <p:nvPr/>
        </p:nvSpPr>
        <p:spPr bwMode="auto">
          <a:xfrm>
            <a:off x="4191000" y="4876800"/>
            <a:ext cx="152400" cy="1295400"/>
          </a:xfrm>
          <a:prstGeom prst="rightBrace">
            <a:avLst>
              <a:gd name="adj1" fmla="val 70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5371" name="Text Box 75">
            <a:extLst>
              <a:ext uri="{FF2B5EF4-FFF2-40B4-BE49-F238E27FC236}">
                <a16:creationId xmlns:a16="http://schemas.microsoft.com/office/drawing/2014/main" id="{C4301991-17BD-255A-68D5-F5EEB92BE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334000"/>
            <a:ext cx="1576388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solidFill>
                  <a:schemeClr val="accent1"/>
                </a:solidFill>
                <a:latin typeface="Verdana" panose="020B0604030504040204" pitchFamily="34" charset="0"/>
              </a:rPr>
              <a:t>Ej: Ethernet</a:t>
            </a:r>
          </a:p>
        </p:txBody>
      </p:sp>
      <p:sp>
        <p:nvSpPr>
          <p:cNvPr id="55372" name="AutoShape 76">
            <a:extLst>
              <a:ext uri="{FF2B5EF4-FFF2-40B4-BE49-F238E27FC236}">
                <a16:creationId xmlns:a16="http://schemas.microsoft.com/office/drawing/2014/main" id="{AD2E0200-62BE-A34D-4FE4-E1A0C93F2163}"/>
              </a:ext>
            </a:extLst>
          </p:cNvPr>
          <p:cNvSpPr>
            <a:spLocks/>
          </p:cNvSpPr>
          <p:nvPr/>
        </p:nvSpPr>
        <p:spPr bwMode="auto">
          <a:xfrm>
            <a:off x="4191000" y="4267200"/>
            <a:ext cx="152400" cy="609600"/>
          </a:xfrm>
          <a:prstGeom prst="rightBrace">
            <a:avLst>
              <a:gd name="adj1" fmla="val 3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5373" name="Text Box 77">
            <a:extLst>
              <a:ext uri="{FF2B5EF4-FFF2-40B4-BE49-F238E27FC236}">
                <a16:creationId xmlns:a16="http://schemas.microsoft.com/office/drawing/2014/main" id="{C4AA8243-C907-CE2D-EDD1-AF150DA65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6125" y="4298950"/>
            <a:ext cx="419100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solidFill>
                  <a:schemeClr val="accent1"/>
                </a:solidFill>
                <a:latin typeface="Verdana" panose="020B0604030504040204" pitchFamily="34" charset="0"/>
              </a:rPr>
              <a:t>IP</a:t>
            </a:r>
          </a:p>
        </p:txBody>
      </p:sp>
      <p:sp>
        <p:nvSpPr>
          <p:cNvPr id="55374" name="AutoShape 78">
            <a:extLst>
              <a:ext uri="{FF2B5EF4-FFF2-40B4-BE49-F238E27FC236}">
                <a16:creationId xmlns:a16="http://schemas.microsoft.com/office/drawing/2014/main" id="{FEE5FC41-D468-E3FE-F438-18393F1B2CA9}"/>
              </a:ext>
            </a:extLst>
          </p:cNvPr>
          <p:cNvSpPr>
            <a:spLocks/>
          </p:cNvSpPr>
          <p:nvPr/>
        </p:nvSpPr>
        <p:spPr bwMode="auto">
          <a:xfrm>
            <a:off x="4191000" y="3581400"/>
            <a:ext cx="152400" cy="685800"/>
          </a:xfrm>
          <a:prstGeom prst="rightBrace">
            <a:avLst>
              <a:gd name="adj1" fmla="val 37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5375" name="Text Box 79">
            <a:extLst>
              <a:ext uri="{FF2B5EF4-FFF2-40B4-BE49-F238E27FC236}">
                <a16:creationId xmlns:a16="http://schemas.microsoft.com/office/drawing/2014/main" id="{FBC92506-3ECF-9151-30B3-73B8E796E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581400"/>
            <a:ext cx="1208088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solidFill>
                  <a:schemeClr val="accent1"/>
                </a:solidFill>
                <a:latin typeface="Verdana" panose="020B0604030504040204" pitchFamily="34" charset="0"/>
              </a:rPr>
              <a:t>TCP/UDP</a:t>
            </a:r>
          </a:p>
        </p:txBody>
      </p:sp>
      <p:sp>
        <p:nvSpPr>
          <p:cNvPr id="55377" name="AutoShape 81">
            <a:extLst>
              <a:ext uri="{FF2B5EF4-FFF2-40B4-BE49-F238E27FC236}">
                <a16:creationId xmlns:a16="http://schemas.microsoft.com/office/drawing/2014/main" id="{3C2AF1A8-3C76-68E6-A02D-4E3B51AD5AAC}"/>
              </a:ext>
            </a:extLst>
          </p:cNvPr>
          <p:cNvSpPr>
            <a:spLocks/>
          </p:cNvSpPr>
          <p:nvPr/>
        </p:nvSpPr>
        <p:spPr bwMode="auto">
          <a:xfrm>
            <a:off x="4191000" y="1600200"/>
            <a:ext cx="152400" cy="1981200"/>
          </a:xfrm>
          <a:prstGeom prst="rightBrace">
            <a:avLst>
              <a:gd name="adj1" fmla="val 108333"/>
              <a:gd name="adj2" fmla="val 488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55378" name="Text Box 82">
            <a:extLst>
              <a:ext uri="{FF2B5EF4-FFF2-40B4-BE49-F238E27FC236}">
                <a16:creationId xmlns:a16="http://schemas.microsoft.com/office/drawing/2014/main" id="{115B88C3-450F-2A3E-A7CF-C92746326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209800"/>
            <a:ext cx="1566863" cy="6413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solidFill>
                  <a:schemeClr val="accent1"/>
                </a:solidFill>
                <a:latin typeface="Verdana" panose="020B0604030504040204" pitchFamily="34" charset="0"/>
              </a:rPr>
              <a:t>HTTP, SMTP</a:t>
            </a:r>
          </a:p>
          <a:p>
            <a:r>
              <a:rPr lang="en-US" altLang="es-MX">
                <a:solidFill>
                  <a:schemeClr val="accent1"/>
                </a:solidFill>
                <a:latin typeface="Verdana" panose="020B0604030504040204" pitchFamily="34" charset="0"/>
              </a:rPr>
              <a:t>Telnet, POP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BBA46F8D-236F-CB55-F610-4C5B498EFA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Capa 1: Física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473A5C04-DE37-5B0D-CC21-AD080BE573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 sz="2000"/>
              <a:t>Implementada en hardware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 sz="2000"/>
          </a:p>
          <a:p>
            <a:r>
              <a:rPr lang="en-US" altLang="es-MX" sz="2000"/>
              <a:t>Codificación de canal </a:t>
            </a:r>
          </a:p>
          <a:p>
            <a:pPr lvl="1"/>
            <a:r>
              <a:rPr lang="en-US" altLang="es-MX" sz="1800"/>
              <a:t>Representación de bits, voltajes, frecuencias, sincronización</a:t>
            </a:r>
          </a:p>
          <a:p>
            <a:pPr lvl="2"/>
            <a:r>
              <a:rPr lang="en-US" altLang="es-MX" sz="1600"/>
              <a:t>Códigos Manchester, AMI, B8ZS…</a:t>
            </a:r>
          </a:p>
          <a:p>
            <a:pPr lvl="2">
              <a:buFont typeface="Wingdings" panose="05000000000000000000" pitchFamily="2" charset="2"/>
              <a:buNone/>
            </a:pPr>
            <a:endParaRPr lang="en-US" altLang="es-MX" sz="1600"/>
          </a:p>
          <a:p>
            <a:r>
              <a:rPr lang="en-US" altLang="es-MX" sz="2000"/>
              <a:t>Define conectores físicos, distancias, cableado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5" name="Rectangle 7">
            <a:extLst>
              <a:ext uri="{FF2B5EF4-FFF2-40B4-BE49-F238E27FC236}">
                <a16:creationId xmlns:a16="http://schemas.microsoft.com/office/drawing/2014/main" id="{292E966E-859B-DBBB-1811-3B38DEE23B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Capa 2: Enlace</a:t>
            </a:r>
          </a:p>
        </p:txBody>
      </p:sp>
      <p:sp>
        <p:nvSpPr>
          <p:cNvPr id="58376" name="Rectangle 8">
            <a:extLst>
              <a:ext uri="{FF2B5EF4-FFF2-40B4-BE49-F238E27FC236}">
                <a16:creationId xmlns:a16="http://schemas.microsoft.com/office/drawing/2014/main" id="{AF4AD7A6-62D2-2043-E535-6F640A673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 sz="2000"/>
              <a:t>Encapsula los los paquetes en tramas para pasarlos al medio físico</a:t>
            </a:r>
          </a:p>
          <a:p>
            <a:r>
              <a:rPr lang="en-US" altLang="es-MX" sz="2000"/>
              <a:t>Reconstruye las tramas originales a partir de secuencias de bits y pasa los datos a la capa de red</a:t>
            </a:r>
          </a:p>
          <a:p>
            <a:r>
              <a:rPr lang="en-US" altLang="es-MX" sz="2000"/>
              <a:t>Provee</a:t>
            </a:r>
          </a:p>
          <a:p>
            <a:pPr lvl="1"/>
            <a:r>
              <a:rPr lang="en-US" altLang="es-MX" sz="1800"/>
              <a:t>Direccionamiento (en el segmento de red local)</a:t>
            </a:r>
          </a:p>
          <a:p>
            <a:pPr lvl="1"/>
            <a:r>
              <a:rPr lang="en-US" altLang="es-MX" sz="1800"/>
              <a:t>Detección de errores</a:t>
            </a:r>
          </a:p>
          <a:p>
            <a:pPr lvl="1"/>
            <a:r>
              <a:rPr lang="en-US" altLang="es-MX" sz="1800"/>
              <a:t>Control de flujo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ADB45D68-2958-77DD-2E3E-840618FD70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Capa 3: Red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1499CD27-705A-A063-AA32-0D3AE2FCDB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 sz="1600"/>
              <a:t>Provee una red virtual global</a:t>
            </a:r>
          </a:p>
          <a:p>
            <a:pPr lvl="1"/>
            <a:r>
              <a:rPr lang="en-US" altLang="es-MX" sz="1400"/>
              <a:t>Esconde los detalles de las redes físicas</a:t>
            </a:r>
          </a:p>
          <a:p>
            <a:pPr lvl="1"/>
            <a:r>
              <a:rPr lang="en-US" altLang="es-MX" sz="1400"/>
              <a:t>Direccionamiento global:</a:t>
            </a:r>
          </a:p>
          <a:p>
            <a:pPr lvl="2"/>
            <a:r>
              <a:rPr lang="en-US" altLang="es-MX" sz="1200"/>
              <a:t>Una dirección IP es suficiente para enviar hacia cualquier red en el mundo</a:t>
            </a:r>
          </a:p>
          <a:p>
            <a:pPr lvl="2"/>
            <a:r>
              <a:rPr lang="en-US" altLang="es-MX" sz="1200"/>
              <a:t>Implica que hay que mapear las direcciones físicas con las IP</a:t>
            </a:r>
          </a:p>
          <a:p>
            <a:pPr lvl="2">
              <a:buFont typeface="Wingdings" panose="05000000000000000000" pitchFamily="2" charset="2"/>
              <a:buNone/>
            </a:pPr>
            <a:endParaRPr lang="en-US" altLang="es-MX" sz="1200"/>
          </a:p>
          <a:p>
            <a:r>
              <a:rPr lang="en-US" altLang="es-MX" sz="1600"/>
              <a:t>Ofrece un servicio sin garantías (mejor esfuerzo)</a:t>
            </a:r>
          </a:p>
          <a:p>
            <a:pPr lvl="1"/>
            <a:r>
              <a:rPr lang="en-US" altLang="es-MX" sz="1400"/>
              <a:t>Si se pierden o duplican paquetes, no le importa</a:t>
            </a:r>
          </a:p>
          <a:p>
            <a:pPr lvl="1"/>
            <a:r>
              <a:rPr lang="en-US" altLang="es-MX" sz="1400"/>
              <a:t>Deja esa función a las capas superiores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1400"/>
          </a:p>
          <a:p>
            <a:r>
              <a:rPr lang="en-US" altLang="es-MX" sz="1600"/>
              <a:t>Determina si el destino es local o si lo debe enviar a un enrutador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 sz="1600"/>
          </a:p>
          <a:p>
            <a:r>
              <a:rPr lang="en-US" altLang="es-MX" sz="1600"/>
              <a:t>Provee funciones de control</a:t>
            </a:r>
          </a:p>
          <a:p>
            <a:pPr lvl="1"/>
            <a:r>
              <a:rPr lang="en-US" altLang="es-MX" sz="1400"/>
              <a:t>ICMP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1400"/>
          </a:p>
          <a:p>
            <a:r>
              <a:rPr lang="en-US" altLang="es-MX" sz="1600"/>
              <a:t>Reenvía paquetes de salto en salto, de una red a la otra</a:t>
            </a:r>
          </a:p>
          <a:p>
            <a:pPr lvl="1"/>
            <a:r>
              <a:rPr lang="en-US" altLang="es-MX" sz="1400"/>
              <a:t>El trayecto completo puede constar de muchos saltos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657B527B-6885-5B09-A3BD-832D9F4C87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Capa 4: Transporte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AD80AE8C-478D-6C7D-D399-CDF4460807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 sz="2000"/>
              <a:t>Servicio con garantías (TCP) </a:t>
            </a:r>
          </a:p>
          <a:p>
            <a:pPr lvl="1"/>
            <a:r>
              <a:rPr lang="en-US" altLang="es-MX" sz="1800"/>
              <a:t>Resuelve los problemas de:</a:t>
            </a:r>
          </a:p>
          <a:p>
            <a:pPr lvl="2"/>
            <a:r>
              <a:rPr lang="en-US" altLang="es-MX" sz="1600"/>
              <a:t>Pérdida de paquetes</a:t>
            </a:r>
          </a:p>
          <a:p>
            <a:pPr lvl="2"/>
            <a:r>
              <a:rPr lang="en-US" altLang="es-MX" sz="1600"/>
              <a:t>Duplicación</a:t>
            </a:r>
          </a:p>
          <a:p>
            <a:pPr lvl="2"/>
            <a:r>
              <a:rPr lang="en-US" altLang="es-MX" sz="1600"/>
              <a:t>Desbordamiento (control de flujo)</a:t>
            </a:r>
          </a:p>
          <a:p>
            <a:r>
              <a:rPr lang="en-US" altLang="es-MX" sz="2000"/>
              <a:t>Sin garantías (UDP)</a:t>
            </a:r>
          </a:p>
          <a:p>
            <a:pPr lvl="1"/>
            <a:r>
              <a:rPr lang="en-US" altLang="es-MX" sz="1800"/>
              <a:t>Mucho más simple</a:t>
            </a:r>
          </a:p>
          <a:p>
            <a:pPr lvl="1"/>
            <a:r>
              <a:rPr lang="en-US" altLang="es-MX" sz="1800"/>
              <a:t>A veces no hace falta fiabilidad</a:t>
            </a:r>
          </a:p>
          <a:p>
            <a:r>
              <a:rPr lang="en-US" altLang="es-MX" sz="2000"/>
              <a:t>Provee multiplexión de aplicaciones</a:t>
            </a:r>
          </a:p>
          <a:p>
            <a:pPr lvl="1"/>
            <a:r>
              <a:rPr lang="en-US" altLang="es-MX" sz="1800"/>
              <a:t>Concepto de ‘puertos’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 sz="2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FFDED876-08E2-3A6D-2B5D-C3BCA2D663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Capa 5: Aplicación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A72C0048-06E5-72E0-8CBE-98266D2CFC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 sz="2400"/>
              <a:t>La más cercana al usuario</a:t>
            </a:r>
          </a:p>
          <a:p>
            <a:pPr lvl="1"/>
            <a:r>
              <a:rPr lang="en-US" altLang="es-MX" sz="1800"/>
              <a:t>Define las funciones de clientes y servidores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1800"/>
          </a:p>
          <a:p>
            <a:r>
              <a:rPr lang="en-US" altLang="es-MX" sz="2400"/>
              <a:t>Utiliza los servicios de transporte</a:t>
            </a:r>
          </a:p>
          <a:p>
            <a:endParaRPr lang="en-US" altLang="es-MX" sz="2400"/>
          </a:p>
          <a:p>
            <a:r>
              <a:rPr lang="en-US" altLang="es-MX" sz="2400"/>
              <a:t>Ej: HTTP (web), SMTP (mail), Telnet, FTP, DNS…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02" name="Rectangle 18">
            <a:extLst>
              <a:ext uri="{FF2B5EF4-FFF2-40B4-BE49-F238E27FC236}">
                <a16:creationId xmlns:a16="http://schemas.microsoft.com/office/drawing/2014/main" id="{91D99CE4-0358-DAE4-5A59-7F89CD5E0D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Terminología</a:t>
            </a:r>
          </a:p>
        </p:txBody>
      </p:sp>
      <p:graphicFrame>
        <p:nvGraphicFramePr>
          <p:cNvPr id="67605" name="Group 21">
            <a:extLst>
              <a:ext uri="{FF2B5EF4-FFF2-40B4-BE49-F238E27FC236}">
                <a16:creationId xmlns:a16="http://schemas.microsoft.com/office/drawing/2014/main" id="{59563842-13C8-7F27-17DB-4B4EBD521662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182688" y="2017713"/>
          <a:ext cx="1223962" cy="4114801"/>
        </p:xfrm>
        <a:graphic>
          <a:graphicData uri="http://schemas.openxmlformats.org/drawingml/2006/table">
            <a:tbl>
              <a:tblPr/>
              <a:tblGrid>
                <a:gridCol w="1223962">
                  <a:extLst>
                    <a:ext uri="{9D8B030D-6E8A-4147-A177-3AD203B41FA5}">
                      <a16:colId xmlns:a16="http://schemas.microsoft.com/office/drawing/2014/main" val="2031677531"/>
                    </a:ext>
                  </a:extLst>
                </a:gridCol>
              </a:tblGrid>
              <a:tr h="792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Aplicación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359661"/>
                  </a:ext>
                </a:extLst>
              </a:tr>
              <a:tr h="835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Transporte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3402276"/>
                  </a:ext>
                </a:extLst>
              </a:tr>
              <a:tr h="828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4726330"/>
                  </a:ext>
                </a:extLst>
              </a:tr>
              <a:tr h="825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Enlace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333941"/>
                  </a:ext>
                </a:extLst>
              </a:tr>
              <a:tr h="833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Física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466733"/>
                  </a:ext>
                </a:extLst>
              </a:tr>
            </a:tbl>
          </a:graphicData>
        </a:graphic>
      </p:graphicFrame>
      <p:sp>
        <p:nvSpPr>
          <p:cNvPr id="67615" name="Rectangle 31">
            <a:extLst>
              <a:ext uri="{FF2B5EF4-FFF2-40B4-BE49-F238E27FC236}">
                <a16:creationId xmlns:a16="http://schemas.microsoft.com/office/drawing/2014/main" id="{DEAF7710-2BE1-DA7C-0819-723C69EAF2E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788025" y="2017713"/>
            <a:ext cx="3167063" cy="4114800"/>
          </a:xfrm>
        </p:spPr>
        <p:txBody>
          <a:bodyPr/>
          <a:lstStyle/>
          <a:p>
            <a:r>
              <a:rPr lang="en-US" altLang="es-MX" sz="1800"/>
              <a:t>Nombres diferentes en cada capa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 sz="1800"/>
          </a:p>
          <a:p>
            <a:r>
              <a:rPr lang="en-US" altLang="es-MX" sz="1800"/>
              <a:t>No se sigue muy estrictamente.  Suele hablarse indistintamente de ‘paquete’ en todas las capas.</a:t>
            </a:r>
          </a:p>
        </p:txBody>
      </p:sp>
      <p:sp>
        <p:nvSpPr>
          <p:cNvPr id="67606" name="Line 22">
            <a:extLst>
              <a:ext uri="{FF2B5EF4-FFF2-40B4-BE49-F238E27FC236}">
                <a16:creationId xmlns:a16="http://schemas.microsoft.com/office/drawing/2014/main" id="{29E72A87-9C8A-4A66-358B-BA741E8A7A2C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4800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7607" name="Text Box 23">
            <a:extLst>
              <a:ext uri="{FF2B5EF4-FFF2-40B4-BE49-F238E27FC236}">
                <a16:creationId xmlns:a16="http://schemas.microsoft.com/office/drawing/2014/main" id="{179620B6-2763-355B-8735-13E8DF07D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572000"/>
            <a:ext cx="1885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Trama, Frame </a:t>
            </a:r>
          </a:p>
          <a:p>
            <a:r>
              <a:rPr lang="en-US" altLang="es-MX">
                <a:latin typeface="Verdana" panose="020B0604030504040204" pitchFamily="34" charset="0"/>
              </a:rPr>
              <a:t>(Ethernet)</a:t>
            </a:r>
          </a:p>
        </p:txBody>
      </p:sp>
      <p:sp>
        <p:nvSpPr>
          <p:cNvPr id="67609" name="Line 25">
            <a:extLst>
              <a:ext uri="{FF2B5EF4-FFF2-40B4-BE49-F238E27FC236}">
                <a16:creationId xmlns:a16="http://schemas.microsoft.com/office/drawing/2014/main" id="{E84D4436-7DAB-D60D-8A39-DDEE4CA79BB5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7610" name="Line 26">
            <a:extLst>
              <a:ext uri="{FF2B5EF4-FFF2-40B4-BE49-F238E27FC236}">
                <a16:creationId xmlns:a16="http://schemas.microsoft.com/office/drawing/2014/main" id="{26899D62-C44E-7D88-A676-36C76BBCB41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67611" name="Text Box 27">
            <a:extLst>
              <a:ext uri="{FF2B5EF4-FFF2-40B4-BE49-F238E27FC236}">
                <a16:creationId xmlns:a16="http://schemas.microsoft.com/office/drawing/2014/main" id="{FD283322-94E9-C1A9-5CF7-4010C9289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5814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Datagrama (IP)</a:t>
            </a:r>
          </a:p>
        </p:txBody>
      </p:sp>
      <p:sp>
        <p:nvSpPr>
          <p:cNvPr id="67612" name="Text Box 28">
            <a:extLst>
              <a:ext uri="{FF2B5EF4-FFF2-40B4-BE49-F238E27FC236}">
                <a16:creationId xmlns:a16="http://schemas.microsoft.com/office/drawing/2014/main" id="{6281CD38-8B52-9C2C-7CBD-6D64E5F25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819400"/>
            <a:ext cx="20780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Segmento (TCP)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A0592B5D-A361-0DC6-D1F2-96DC9E3875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Tipos de enlaces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32479F25-C200-D2B9-C1A5-774A254C5D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Difusión (broadcast)</a:t>
            </a:r>
          </a:p>
          <a:p>
            <a:pPr lvl="1"/>
            <a:r>
              <a:rPr lang="en-US" altLang="es-MX"/>
              <a:t>Ej:  Ethernet</a:t>
            </a:r>
          </a:p>
          <a:p>
            <a:r>
              <a:rPr lang="en-US" altLang="es-MX"/>
              <a:t>Punto a punto</a:t>
            </a:r>
          </a:p>
          <a:p>
            <a:pPr lvl="1"/>
            <a:r>
              <a:rPr lang="en-US" altLang="es-MX"/>
              <a:t>Ej. PPP, SLIP, HDLC</a:t>
            </a:r>
          </a:p>
          <a:p>
            <a:r>
              <a:rPr lang="en-US" altLang="es-MX"/>
              <a:t>NBMA (Non-broadcast Multi-Access)</a:t>
            </a:r>
          </a:p>
          <a:p>
            <a:pPr lvl="1"/>
            <a:r>
              <a:rPr lang="en-US" altLang="es-MX"/>
              <a:t>Ej:  Frame Relay, ATM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1962BFCC-08BB-4EFF-2B99-037551CE62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Un vistazo a Ethernet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965F9C38-98EF-425C-313A-5813A76047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 sz="2800"/>
              <a:t>Una red de difusión (broadcast)</a:t>
            </a:r>
          </a:p>
          <a:p>
            <a:pPr lvl="1"/>
            <a:r>
              <a:rPr lang="en-US" altLang="es-MX" sz="2400"/>
              <a:t>Topologías</a:t>
            </a:r>
          </a:p>
          <a:p>
            <a:pPr lvl="2"/>
            <a:r>
              <a:rPr lang="en-US" altLang="es-MX" sz="2000"/>
              <a:t>Bus (cable coaxial)</a:t>
            </a:r>
          </a:p>
          <a:p>
            <a:pPr lvl="2"/>
            <a:r>
              <a:rPr lang="en-US" altLang="es-MX" sz="2000"/>
              <a:t>Estrella con repetidor</a:t>
            </a:r>
          </a:p>
          <a:p>
            <a:pPr lvl="2"/>
            <a:r>
              <a:rPr lang="en-US" altLang="es-MX" sz="2000"/>
              <a:t>Estrella con conmutador</a:t>
            </a:r>
          </a:p>
          <a:p>
            <a:r>
              <a:rPr lang="en-US" altLang="es-MX" sz="2800"/>
              <a:t>¿CSMA/CD?</a:t>
            </a:r>
          </a:p>
          <a:p>
            <a:r>
              <a:rPr lang="en-US" altLang="es-MX" sz="2800"/>
              <a:t>Razones para su éxito</a:t>
            </a:r>
          </a:p>
          <a:p>
            <a:pPr lvl="1"/>
            <a:r>
              <a:rPr lang="en-US" altLang="es-MX" sz="2400"/>
              <a:t>Simplicidad</a:t>
            </a:r>
          </a:p>
          <a:p>
            <a:pPr lvl="1"/>
            <a:r>
              <a:rPr lang="en-US" altLang="es-MX" sz="2400"/>
              <a:t>Costo</a:t>
            </a:r>
          </a:p>
          <a:p>
            <a:r>
              <a:rPr lang="en-US" altLang="es-MX" sz="2800"/>
              <a:t>De 10 Mbps a 10 Gbps</a:t>
            </a:r>
          </a:p>
          <a:p>
            <a:endParaRPr lang="en-US" altLang="es-MX" sz="2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C3F1D1E6-C2AB-67DD-BFF0-79B7C69D5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Un vistazo a Ethernet</a:t>
            </a:r>
          </a:p>
        </p:txBody>
      </p:sp>
      <p:graphicFrame>
        <p:nvGraphicFramePr>
          <p:cNvPr id="71729" name="Group 49">
            <a:extLst>
              <a:ext uri="{FF2B5EF4-FFF2-40B4-BE49-F238E27FC236}">
                <a16:creationId xmlns:a16="http://schemas.microsoft.com/office/drawing/2014/main" id="{DF59D7EE-E881-0B7C-1DC5-4A85E0F06739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182688" y="2017713"/>
          <a:ext cx="7627937" cy="692150"/>
        </p:xfrm>
        <a:graphic>
          <a:graphicData uri="http://schemas.openxmlformats.org/drawingml/2006/table">
            <a:tbl>
              <a:tblPr/>
              <a:tblGrid>
                <a:gridCol w="1095375">
                  <a:extLst>
                    <a:ext uri="{9D8B030D-6E8A-4147-A177-3AD203B41FA5}">
                      <a16:colId xmlns:a16="http://schemas.microsoft.com/office/drawing/2014/main" val="640608214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458674146"/>
                    </a:ext>
                  </a:extLst>
                </a:gridCol>
                <a:gridCol w="779462">
                  <a:extLst>
                    <a:ext uri="{9D8B030D-6E8A-4147-A177-3AD203B41FA5}">
                      <a16:colId xmlns:a16="http://schemas.microsoft.com/office/drawing/2014/main" val="1002543406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3239766873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1526452051"/>
                    </a:ext>
                  </a:extLst>
                </a:gridCol>
                <a:gridCol w="2887662">
                  <a:extLst>
                    <a:ext uri="{9D8B030D-6E8A-4147-A177-3AD203B41FA5}">
                      <a16:colId xmlns:a16="http://schemas.microsoft.com/office/drawing/2014/main" val="1199933722"/>
                    </a:ext>
                  </a:extLst>
                </a:gridCol>
                <a:gridCol w="606425">
                  <a:extLst>
                    <a:ext uri="{9D8B030D-6E8A-4147-A177-3AD203B41FA5}">
                      <a16:colId xmlns:a16="http://schemas.microsoft.com/office/drawing/2014/main" val="1799509327"/>
                    </a:ext>
                  </a:extLst>
                </a:gridCol>
              </a:tblGrid>
              <a:tr h="692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Preámbulo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(8 bytes)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Destino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(6)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Fuente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(6)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Longitud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(2)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Tipo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(2)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Datos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(46-1500)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FCS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(4)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647833"/>
                  </a:ext>
                </a:extLst>
              </a:tr>
            </a:tbl>
          </a:graphicData>
        </a:graphic>
      </p:graphicFrame>
      <p:sp>
        <p:nvSpPr>
          <p:cNvPr id="71720" name="Rectangle 40">
            <a:extLst>
              <a:ext uri="{FF2B5EF4-FFF2-40B4-BE49-F238E27FC236}">
                <a16:creationId xmlns:a16="http://schemas.microsoft.com/office/drawing/2014/main" id="{A4A7C86C-59FD-F151-3AC8-E1172988218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182688" y="3678238"/>
            <a:ext cx="7772400" cy="2454275"/>
          </a:xfrm>
        </p:spPr>
        <p:txBody>
          <a:bodyPr/>
          <a:lstStyle/>
          <a:p>
            <a:r>
              <a:rPr lang="en-US" altLang="es-MX" sz="2000"/>
              <a:t>Direcciónes MAC: </a:t>
            </a:r>
          </a:p>
          <a:p>
            <a:pPr lvl="1"/>
            <a:r>
              <a:rPr lang="en-US" altLang="es-MX" sz="1800"/>
              <a:t>Únicas y grabadas en el hardware de la tarjeta</a:t>
            </a:r>
          </a:p>
          <a:p>
            <a:pPr lvl="2"/>
            <a:r>
              <a:rPr lang="en-US" altLang="es-MX" sz="1600"/>
              <a:t>Por eso también se llaman “direcciones físicas”</a:t>
            </a:r>
          </a:p>
          <a:p>
            <a:pPr lvl="1"/>
            <a:r>
              <a:rPr lang="en-US" altLang="es-MX" sz="1800"/>
              <a:t>6 bytes x 8 bits/byte = 48 bits</a:t>
            </a:r>
          </a:p>
          <a:p>
            <a:pPr lvl="1"/>
            <a:r>
              <a:rPr lang="en-US" altLang="es-MX" sz="1800"/>
              <a:t>Suelen escribirse en hexadecimal</a:t>
            </a:r>
          </a:p>
          <a:p>
            <a:pPr lvl="2"/>
            <a:r>
              <a:rPr lang="en-US" altLang="es-MX" sz="1600"/>
              <a:t>FE:D2:89:C4:4F:2E</a:t>
            </a:r>
          </a:p>
          <a:p>
            <a:r>
              <a:rPr lang="en-US" altLang="es-MX" sz="2000"/>
              <a:t>Tipo: 0x800 especifica que la parte de datos contiene un datagrama IP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5F583275-25ED-888D-978D-297A7C0E44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El datagrama IP</a:t>
            </a:r>
          </a:p>
        </p:txBody>
      </p:sp>
      <p:sp>
        <p:nvSpPr>
          <p:cNvPr id="74759" name="Rectangle 7">
            <a:extLst>
              <a:ext uri="{FF2B5EF4-FFF2-40B4-BE49-F238E27FC236}">
                <a16:creationId xmlns:a16="http://schemas.microsoft.com/office/drawing/2014/main" id="{8997AEF0-6DB6-2D6B-EF00-2BA67108709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182688" y="5062538"/>
            <a:ext cx="7772400" cy="10699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 sz="1600"/>
              <a:t>Versión actual : 4</a:t>
            </a:r>
          </a:p>
          <a:p>
            <a:pPr>
              <a:lnSpc>
                <a:spcPct val="90000"/>
              </a:lnSpc>
            </a:pPr>
            <a:r>
              <a:rPr lang="en-US" altLang="es-MX" sz="1600"/>
              <a:t>El protocolo se refiere al que está siendo encapsulado (tcp, udp…)</a:t>
            </a:r>
          </a:p>
          <a:p>
            <a:pPr>
              <a:lnSpc>
                <a:spcPct val="90000"/>
              </a:lnSpc>
            </a:pPr>
            <a:r>
              <a:rPr lang="en-US" altLang="es-MX" sz="1600"/>
              <a:t>TTL se decrementa con cada salto</a:t>
            </a:r>
          </a:p>
          <a:p>
            <a:pPr>
              <a:lnSpc>
                <a:spcPct val="90000"/>
              </a:lnSpc>
            </a:pPr>
            <a:r>
              <a:rPr lang="en-US" altLang="es-MX" sz="1600"/>
              <a:t>Hay fragmentación al pasar de un MTU mayor a uno menor</a:t>
            </a:r>
          </a:p>
        </p:txBody>
      </p:sp>
      <p:pic>
        <p:nvPicPr>
          <p:cNvPr id="74757" name="Picture 5">
            <a:extLst>
              <a:ext uri="{FF2B5EF4-FFF2-40B4-BE49-F238E27FC236}">
                <a16:creationId xmlns:a16="http://schemas.microsoft.com/office/drawing/2014/main" id="{DD351847-EF31-C787-5338-D991765BB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371600"/>
            <a:ext cx="3733800" cy="323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75D59791-EBB9-E584-30FE-ECC32FF21C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La dirección IP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B13BC6E2-71CA-A24E-B447-E0D9885B1DE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467600" cy="4800600"/>
          </a:xfrm>
        </p:spPr>
        <p:txBody>
          <a:bodyPr/>
          <a:lstStyle/>
          <a:p>
            <a:r>
              <a:rPr lang="en-US" altLang="es-MX" sz="2800"/>
              <a:t>Un número de 32 bits (4 bytes)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 sz="2800"/>
          </a:p>
          <a:p>
            <a:pPr lvl="1"/>
            <a:r>
              <a:rPr lang="en-US" altLang="es-MX" sz="2400"/>
              <a:t>Decimal:</a:t>
            </a:r>
          </a:p>
          <a:p>
            <a:pPr lvl="2">
              <a:buFont typeface="Wingdings" panose="05000000000000000000" pitchFamily="2" charset="2"/>
              <a:buNone/>
            </a:pPr>
            <a:endParaRPr lang="en-US" altLang="es-MX" sz="2000"/>
          </a:p>
          <a:p>
            <a:pPr lvl="2">
              <a:buFont typeface="Wingdings" panose="05000000000000000000" pitchFamily="2" charset="2"/>
              <a:buNone/>
            </a:pPr>
            <a:endParaRPr lang="en-US" altLang="es-MX" sz="2000"/>
          </a:p>
          <a:p>
            <a:pPr lvl="1"/>
            <a:r>
              <a:rPr lang="en-US" altLang="es-MX" sz="2400"/>
              <a:t>Binaria: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2400"/>
          </a:p>
          <a:p>
            <a:pPr lvl="1">
              <a:buFont typeface="Wingdings" panose="05000000000000000000" pitchFamily="2" charset="2"/>
              <a:buNone/>
            </a:pPr>
            <a:endParaRPr lang="en-US" altLang="es-MX" sz="2400"/>
          </a:p>
          <a:p>
            <a:pPr lvl="1"/>
            <a:r>
              <a:rPr lang="en-US" altLang="es-MX" sz="2400"/>
              <a:t>Hexadecimal:</a:t>
            </a:r>
            <a:br>
              <a:rPr lang="en-US" altLang="es-MX" sz="2400"/>
            </a:br>
            <a:r>
              <a:rPr lang="en-US" altLang="es-MX" sz="2400"/>
              <a:t>	</a:t>
            </a:r>
          </a:p>
          <a:p>
            <a:endParaRPr lang="en-US" altLang="es-MX" sz="2800"/>
          </a:p>
        </p:txBody>
      </p:sp>
      <p:graphicFrame>
        <p:nvGraphicFramePr>
          <p:cNvPr id="76849" name="Group 49">
            <a:extLst>
              <a:ext uri="{FF2B5EF4-FFF2-40B4-BE49-F238E27FC236}">
                <a16:creationId xmlns:a16="http://schemas.microsoft.com/office/drawing/2014/main" id="{67F9C063-EC7E-9AF3-5FFE-3EAFB49B93EE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974850" y="3470275"/>
          <a:ext cx="3813175" cy="415925"/>
        </p:xfrm>
        <a:graphic>
          <a:graphicData uri="http://schemas.openxmlformats.org/drawingml/2006/table">
            <a:tbl>
              <a:tblPr/>
              <a:tblGrid>
                <a:gridCol w="954088">
                  <a:extLst>
                    <a:ext uri="{9D8B030D-6E8A-4147-A177-3AD203B41FA5}">
                      <a16:colId xmlns:a16="http://schemas.microsoft.com/office/drawing/2014/main" val="104306144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59313880"/>
                    </a:ext>
                  </a:extLst>
                </a:gridCol>
                <a:gridCol w="954087">
                  <a:extLst>
                    <a:ext uri="{9D8B030D-6E8A-4147-A177-3AD203B41FA5}">
                      <a16:colId xmlns:a16="http://schemas.microsoft.com/office/drawing/2014/main" val="359352155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3021742589"/>
                    </a:ext>
                  </a:extLst>
                </a:gridCol>
              </a:tblGrid>
              <a:tr h="415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037820"/>
                  </a:ext>
                </a:extLst>
              </a:tr>
            </a:tbl>
          </a:graphicData>
        </a:graphic>
      </p:graphicFrame>
      <p:graphicFrame>
        <p:nvGraphicFramePr>
          <p:cNvPr id="76854" name="Group 54">
            <a:extLst>
              <a:ext uri="{FF2B5EF4-FFF2-40B4-BE49-F238E27FC236}">
                <a16:creationId xmlns:a16="http://schemas.microsoft.com/office/drawing/2014/main" id="{62F93ECC-2202-D43E-AE53-EAF5485CBBBE}"/>
              </a:ext>
            </a:extLst>
          </p:cNvPr>
          <p:cNvGraphicFramePr>
            <a:graphicFrameLocks noGrp="1"/>
          </p:cNvGraphicFramePr>
          <p:nvPr>
            <p:ph sz="quarter" idx="3"/>
          </p:nvPr>
        </p:nvGraphicFramePr>
        <p:xfrm>
          <a:off x="1974850" y="5754688"/>
          <a:ext cx="3813175" cy="396240"/>
        </p:xfrm>
        <a:graphic>
          <a:graphicData uri="http://schemas.openxmlformats.org/drawingml/2006/table">
            <a:tbl>
              <a:tblPr/>
              <a:tblGrid>
                <a:gridCol w="954088">
                  <a:extLst>
                    <a:ext uri="{9D8B030D-6E8A-4147-A177-3AD203B41FA5}">
                      <a16:colId xmlns:a16="http://schemas.microsoft.com/office/drawing/2014/main" val="1870456656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4205399392"/>
                    </a:ext>
                  </a:extLst>
                </a:gridCol>
                <a:gridCol w="954087">
                  <a:extLst>
                    <a:ext uri="{9D8B030D-6E8A-4147-A177-3AD203B41FA5}">
                      <a16:colId xmlns:a16="http://schemas.microsoft.com/office/drawing/2014/main" val="96042090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333468133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78267"/>
                  </a:ext>
                </a:extLst>
              </a:tr>
            </a:tbl>
          </a:graphicData>
        </a:graphic>
      </p:graphicFrame>
      <p:graphicFrame>
        <p:nvGraphicFramePr>
          <p:cNvPr id="76853" name="Group 53">
            <a:extLst>
              <a:ext uri="{FF2B5EF4-FFF2-40B4-BE49-F238E27FC236}">
                <a16:creationId xmlns:a16="http://schemas.microsoft.com/office/drawing/2014/main" id="{119AB3AC-E27C-BB6C-CC22-887B0E571FEA}"/>
              </a:ext>
            </a:extLst>
          </p:cNvPr>
          <p:cNvGraphicFramePr>
            <a:graphicFrameLocks noGrp="1"/>
          </p:cNvGraphicFramePr>
          <p:nvPr/>
        </p:nvGraphicFramePr>
        <p:xfrm>
          <a:off x="1295400" y="4419600"/>
          <a:ext cx="4038600" cy="381000"/>
        </p:xfrm>
        <a:graphic>
          <a:graphicData uri="http://schemas.openxmlformats.org/drawingml/2006/table">
            <a:tbl>
              <a:tblPr/>
              <a:tblGrid>
                <a:gridCol w="1009650">
                  <a:extLst>
                    <a:ext uri="{9D8B030D-6E8A-4147-A177-3AD203B41FA5}">
                      <a16:colId xmlns:a16="http://schemas.microsoft.com/office/drawing/2014/main" val="4109436924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829113956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373598758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1275556484"/>
                    </a:ext>
                  </a:extLst>
                </a:gridCol>
              </a:tblGrid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10000000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11111110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00001010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126285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73D86017-AC0B-FE5B-09DD-1CC143DB02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La dirección IP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70EAC00A-B247-BF6F-043D-EB1604135D0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485062" cy="4114800"/>
          </a:xfrm>
        </p:spPr>
        <p:txBody>
          <a:bodyPr/>
          <a:lstStyle/>
          <a:p>
            <a:r>
              <a:rPr lang="en-US" altLang="es-MX" sz="2000"/>
              <a:t>Estructura</a:t>
            </a:r>
          </a:p>
          <a:p>
            <a:pPr lvl="1"/>
            <a:r>
              <a:rPr lang="en-US" altLang="es-MX" sz="1800"/>
              <a:t>Un sólo número, dos informaciones:</a:t>
            </a:r>
          </a:p>
          <a:p>
            <a:pPr lvl="2"/>
            <a:r>
              <a:rPr lang="en-US" altLang="es-MX" sz="1600"/>
              <a:t>Dirección de la red (prefijo)</a:t>
            </a:r>
          </a:p>
          <a:p>
            <a:pPr lvl="2"/>
            <a:r>
              <a:rPr lang="en-US" altLang="es-MX" sz="1600"/>
              <a:t>Dirección del nodo dentro de esa red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 sz="2000"/>
          </a:p>
          <a:p>
            <a:pPr>
              <a:buFont typeface="Wingdings" panose="05000000000000000000" pitchFamily="2" charset="2"/>
              <a:buNone/>
            </a:pPr>
            <a:endParaRPr lang="en-US" altLang="es-MX" sz="2000"/>
          </a:p>
          <a:p>
            <a:pPr>
              <a:buFont typeface="Wingdings" panose="05000000000000000000" pitchFamily="2" charset="2"/>
              <a:buNone/>
            </a:pPr>
            <a:endParaRPr lang="en-US" altLang="es-MX" sz="2000"/>
          </a:p>
          <a:p>
            <a:pPr>
              <a:buFont typeface="Wingdings" panose="05000000000000000000" pitchFamily="2" charset="2"/>
              <a:buNone/>
            </a:pPr>
            <a:endParaRPr lang="en-US" altLang="es-MX" sz="2000"/>
          </a:p>
          <a:p>
            <a:r>
              <a:rPr lang="en-US" altLang="es-MX" sz="2000"/>
              <a:t>¿Dónde está la división?</a:t>
            </a:r>
          </a:p>
          <a:p>
            <a:pPr lvl="1"/>
            <a:r>
              <a:rPr lang="en-US" altLang="es-MX" sz="1800"/>
              <a:t>Al principio era implícito (clases)</a:t>
            </a:r>
          </a:p>
          <a:p>
            <a:pPr lvl="1"/>
            <a:r>
              <a:rPr lang="en-US" altLang="es-MX" sz="1800"/>
              <a:t>Luego más flexible (máscaras)</a:t>
            </a:r>
          </a:p>
        </p:txBody>
      </p:sp>
      <p:graphicFrame>
        <p:nvGraphicFramePr>
          <p:cNvPr id="79897" name="Group 25">
            <a:extLst>
              <a:ext uri="{FF2B5EF4-FFF2-40B4-BE49-F238E27FC236}">
                <a16:creationId xmlns:a16="http://schemas.microsoft.com/office/drawing/2014/main" id="{E8160A03-2668-FBB1-8BC6-E8B94AC87D39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2046288" y="3402013"/>
          <a:ext cx="3814762" cy="365760"/>
        </p:xfrm>
        <a:graphic>
          <a:graphicData uri="http://schemas.openxmlformats.org/drawingml/2006/table">
            <a:tbl>
              <a:tblPr/>
              <a:tblGrid>
                <a:gridCol w="954087">
                  <a:extLst>
                    <a:ext uri="{9D8B030D-6E8A-4147-A177-3AD203B41FA5}">
                      <a16:colId xmlns:a16="http://schemas.microsoft.com/office/drawing/2014/main" val="1801141758"/>
                    </a:ext>
                  </a:extLst>
                </a:gridCol>
                <a:gridCol w="954088">
                  <a:extLst>
                    <a:ext uri="{9D8B030D-6E8A-4147-A177-3AD203B41FA5}">
                      <a16:colId xmlns:a16="http://schemas.microsoft.com/office/drawing/2014/main" val="246268870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3382676665"/>
                    </a:ext>
                  </a:extLst>
                </a:gridCol>
                <a:gridCol w="954087">
                  <a:extLst>
                    <a:ext uri="{9D8B030D-6E8A-4147-A177-3AD203B41FA5}">
                      <a16:colId xmlns:a16="http://schemas.microsoft.com/office/drawing/2014/main" val="1991478365"/>
                    </a:ext>
                  </a:extLst>
                </a:gridCol>
              </a:tblGrid>
              <a:tr h="346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3845229"/>
                  </a:ext>
                </a:extLst>
              </a:tr>
            </a:tbl>
          </a:graphicData>
        </a:graphic>
      </p:graphicFrame>
      <p:sp>
        <p:nvSpPr>
          <p:cNvPr id="79893" name="Line 21">
            <a:extLst>
              <a:ext uri="{FF2B5EF4-FFF2-40B4-BE49-F238E27FC236}">
                <a16:creationId xmlns:a16="http://schemas.microsoft.com/office/drawing/2014/main" id="{64F69734-7467-76ED-9F92-DF9F1AE54E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38100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9894" name="Line 22">
            <a:extLst>
              <a:ext uri="{FF2B5EF4-FFF2-40B4-BE49-F238E27FC236}">
                <a16:creationId xmlns:a16="http://schemas.microsoft.com/office/drawing/2014/main" id="{3C6F88C3-C427-BCF4-40FF-D60C9D5E986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3810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9895" name="Text Box 23">
            <a:extLst>
              <a:ext uri="{FF2B5EF4-FFF2-40B4-BE49-F238E27FC236}">
                <a16:creationId xmlns:a16="http://schemas.microsoft.com/office/drawing/2014/main" id="{C92BDFE1-1994-B55D-0AE8-C3C2A5B71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810000"/>
            <a:ext cx="560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red</a:t>
            </a:r>
          </a:p>
        </p:txBody>
      </p:sp>
      <p:sp>
        <p:nvSpPr>
          <p:cNvPr id="79896" name="Text Box 24">
            <a:extLst>
              <a:ext uri="{FF2B5EF4-FFF2-40B4-BE49-F238E27FC236}">
                <a16:creationId xmlns:a16="http://schemas.microsoft.com/office/drawing/2014/main" id="{40672420-183C-9469-FFE6-BDF2B12F7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810000"/>
            <a:ext cx="7477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nodo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IPv4 vs IPv6: What's the Difference and Why Does It Matter?">
            <a:extLst>
              <a:ext uri="{FF2B5EF4-FFF2-40B4-BE49-F238E27FC236}">
                <a16:creationId xmlns:a16="http://schemas.microsoft.com/office/drawing/2014/main" id="{E0472E23-5D36-15C0-E10C-D3CE84582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6172200" cy="411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449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6" name="Picture 4">
            <a:extLst>
              <a:ext uri="{FF2B5EF4-FFF2-40B4-BE49-F238E27FC236}">
                <a16:creationId xmlns:a16="http://schemas.microsoft.com/office/drawing/2014/main" id="{F97B2B0C-A43C-C16A-664D-2BF030D6A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33600"/>
            <a:ext cx="8686800" cy="395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794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Cómo funciona un extensor WiFi y por qué es tan importante que compres uno">
            <a:extLst>
              <a:ext uri="{FF2B5EF4-FFF2-40B4-BE49-F238E27FC236}">
                <a16:creationId xmlns:a16="http://schemas.microsoft.com/office/drawing/2014/main" id="{6897771F-2643-919C-5ABE-58AC60BBB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8305800" cy="46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99BE9FA-0A64-F196-454D-78045B1ECDD8}"/>
              </a:ext>
            </a:extLst>
          </p:cNvPr>
          <p:cNvSpPr txBox="1"/>
          <p:nvPr/>
        </p:nvSpPr>
        <p:spPr>
          <a:xfrm>
            <a:off x="1828800" y="1371600"/>
            <a:ext cx="245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Como funciona el </a:t>
            </a:r>
            <a:r>
              <a:rPr lang="es-MX" dirty="0" err="1"/>
              <a:t>WiFi</a:t>
            </a:r>
            <a:endParaRPr lang="es-MX" dirty="0"/>
          </a:p>
        </p:txBody>
      </p:sp>
      <p:pic>
        <p:nvPicPr>
          <p:cNvPr id="157700" name="Picture 4" descr="Qué es el WiFi y cómo funciona: detalles de este tipo de conexión">
            <a:extLst>
              <a:ext uri="{FF2B5EF4-FFF2-40B4-BE49-F238E27FC236}">
                <a16:creationId xmlns:a16="http://schemas.microsoft.com/office/drawing/2014/main" id="{F63E940B-1EA7-9272-86DE-3BE46936A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57200"/>
            <a:ext cx="2514600" cy="155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975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2F566E23-6C72-DCD2-4245-BDE4EF64E5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 sz="4000"/>
              <a:t>Esquema de clases</a:t>
            </a:r>
            <a:br>
              <a:rPr lang="en-US" altLang="es-MX" sz="4000"/>
            </a:br>
            <a:r>
              <a:rPr lang="en-US" altLang="es-MX" sz="4000"/>
              <a:t>(Classful)</a:t>
            </a:r>
          </a:p>
        </p:txBody>
      </p:sp>
      <p:graphicFrame>
        <p:nvGraphicFramePr>
          <p:cNvPr id="82061" name="Group 141">
            <a:extLst>
              <a:ext uri="{FF2B5EF4-FFF2-40B4-BE49-F238E27FC236}">
                <a16:creationId xmlns:a16="http://schemas.microsoft.com/office/drawing/2014/main" id="{FD6EA06E-FFF6-31A2-8083-D404084177A9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182688" y="2017713"/>
          <a:ext cx="7772400" cy="2299335"/>
        </p:xfrm>
        <a:graphic>
          <a:graphicData uri="http://schemas.openxmlformats.org/drawingml/2006/table">
            <a:tbl>
              <a:tblPr/>
              <a:tblGrid>
                <a:gridCol w="769937">
                  <a:extLst>
                    <a:ext uri="{9D8B030D-6E8A-4147-A177-3AD203B41FA5}">
                      <a16:colId xmlns:a16="http://schemas.microsoft.com/office/drawing/2014/main" val="1127449297"/>
                    </a:ext>
                  </a:extLst>
                </a:gridCol>
                <a:gridCol w="1106488">
                  <a:extLst>
                    <a:ext uri="{9D8B030D-6E8A-4147-A177-3AD203B41FA5}">
                      <a16:colId xmlns:a16="http://schemas.microsoft.com/office/drawing/2014/main" val="4222965715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3962768764"/>
                    </a:ext>
                  </a:extLst>
                </a:gridCol>
                <a:gridCol w="3084512">
                  <a:extLst>
                    <a:ext uri="{9D8B030D-6E8A-4147-A177-3AD203B41FA5}">
                      <a16:colId xmlns:a16="http://schemas.microsoft.com/office/drawing/2014/main" val="2215307101"/>
                    </a:ext>
                  </a:extLst>
                </a:gridCol>
                <a:gridCol w="1249363">
                  <a:extLst>
                    <a:ext uri="{9D8B030D-6E8A-4147-A177-3AD203B41FA5}">
                      <a16:colId xmlns:a16="http://schemas.microsoft.com/office/drawing/2014/main" val="2402940837"/>
                    </a:ext>
                  </a:extLst>
                </a:gridCol>
              </a:tblGrid>
              <a:tr h="415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Clase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Formato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Primeros bits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Rango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Bits por nodo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322295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R.N.N.N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1.0.0.0 - 126.0.0.0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82456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R.R.N.N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128.1.0.0 - 191.254.0.0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05569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R.R.R.N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192.0.1.0 - 223.255.254.0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984324"/>
                  </a:ext>
                </a:extLst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n/a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224.0.0.0 - 239.255.255.255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n/a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343727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n/a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240.0.0.0 - 254.255.255.255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n/a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104355"/>
                  </a:ext>
                </a:extLst>
              </a:tr>
            </a:tbl>
          </a:graphicData>
        </a:graphic>
      </p:graphicFrame>
      <p:sp>
        <p:nvSpPr>
          <p:cNvPr id="82059" name="Rectangle 139">
            <a:extLst>
              <a:ext uri="{FF2B5EF4-FFF2-40B4-BE49-F238E27FC236}">
                <a16:creationId xmlns:a16="http://schemas.microsoft.com/office/drawing/2014/main" id="{D4CAD881-DBD3-7CCF-7A1C-94B218BA57C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114800"/>
            <a:ext cx="8229600" cy="2189163"/>
          </a:xfrm>
        </p:spPr>
        <p:txBody>
          <a:bodyPr/>
          <a:lstStyle/>
          <a:p>
            <a:r>
              <a:rPr lang="en-US" altLang="es-MX" sz="2000"/>
              <a:t>Los límites red-nodo en la dirección son arbitrarios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 sz="2000"/>
          </a:p>
          <a:p>
            <a:r>
              <a:rPr lang="en-US" altLang="es-MX" sz="2000"/>
              <a:t>¿Qué problema podemos prever?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B03319CD-1FF0-CDBA-F3E6-0015CB6B1C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Revisión de base binaria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4AE746A7-85BA-B9BE-1A84-23463E92B9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9325"/>
          </a:xfrm>
        </p:spPr>
        <p:txBody>
          <a:bodyPr/>
          <a:lstStyle/>
          <a:p>
            <a:pPr lvl="2"/>
            <a:r>
              <a:rPr lang="en-US" altLang="es-MX" sz="2000"/>
              <a:t>En base 10 decimos:</a:t>
            </a:r>
          </a:p>
          <a:p>
            <a:pPr lvl="3"/>
            <a:endParaRPr lang="en-US" altLang="es-MX" sz="1600"/>
          </a:p>
          <a:p>
            <a:pPr lvl="3"/>
            <a:r>
              <a:rPr lang="en-US" altLang="es-MX" sz="1600"/>
              <a:t>1234 = 1x10^3 + 2x10^2 + 3x10^1 + 4x10^0 = 1000+200+30+4</a:t>
            </a:r>
          </a:p>
          <a:p>
            <a:pPr lvl="3">
              <a:buFont typeface="Wingdings" panose="05000000000000000000" pitchFamily="2" charset="2"/>
              <a:buNone/>
            </a:pPr>
            <a:endParaRPr lang="en-US" altLang="es-MX" sz="1800"/>
          </a:p>
          <a:p>
            <a:pPr lvl="2"/>
            <a:r>
              <a:rPr lang="en-US" altLang="es-MX" sz="2000"/>
              <a:t>De la misma forma, en base 2:</a:t>
            </a:r>
          </a:p>
          <a:p>
            <a:pPr lvl="3">
              <a:buFont typeface="Wingdings" panose="05000000000000000000" pitchFamily="2" charset="2"/>
              <a:buNone/>
            </a:pPr>
            <a:endParaRPr lang="en-US" altLang="es-MX" sz="1600"/>
          </a:p>
          <a:p>
            <a:pPr lvl="3"/>
            <a:r>
              <a:rPr lang="en-US" altLang="es-MX" sz="1600"/>
              <a:t>1010 = 1x2^3 + 0x2^2 + 1x2^1 + 0x10^0 = 8+0+2+0 = 10 decimal</a:t>
            </a:r>
          </a:p>
          <a:p>
            <a:pPr lvl="3"/>
            <a:endParaRPr lang="en-US" altLang="es-MX" sz="1600"/>
          </a:p>
          <a:p>
            <a:pPr lvl="2"/>
            <a:r>
              <a:rPr lang="en-US" altLang="es-MX" sz="2000"/>
              <a:t>Suma lógica (AND):</a:t>
            </a:r>
          </a:p>
          <a:p>
            <a:pPr lvl="3"/>
            <a:r>
              <a:rPr lang="en-US" altLang="es-MX" sz="1800"/>
              <a:t>1 + 1 = 1</a:t>
            </a:r>
          </a:p>
          <a:p>
            <a:pPr lvl="3"/>
            <a:r>
              <a:rPr lang="en-US" altLang="es-MX" sz="1800"/>
              <a:t>1 + 0 = 0</a:t>
            </a:r>
          </a:p>
          <a:p>
            <a:pPr lvl="3"/>
            <a:r>
              <a:rPr lang="en-US" altLang="es-MX" sz="1800"/>
              <a:t>0 + 1 = 0</a:t>
            </a:r>
          </a:p>
          <a:p>
            <a:pPr lvl="3"/>
            <a:r>
              <a:rPr lang="en-US" altLang="es-MX" sz="1800"/>
              <a:t>0 + 0 = 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8D2493FF-5938-523B-7A07-16EAC389D0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Potencias de 2 en un byte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27AECAFC-4A40-534F-31BF-281C028F52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 sz="2800"/>
              <a:t>Conviene memorizar: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s-MX" sz="2800"/>
          </a:p>
          <a:p>
            <a:pPr lvl="1">
              <a:lnSpc>
                <a:spcPct val="90000"/>
              </a:lnSpc>
            </a:pPr>
            <a:r>
              <a:rPr lang="en-US" altLang="es-MX" sz="2400"/>
              <a:t>2^7 = 128		1000 0000</a:t>
            </a:r>
          </a:p>
          <a:p>
            <a:pPr lvl="1">
              <a:lnSpc>
                <a:spcPct val="90000"/>
              </a:lnSpc>
            </a:pPr>
            <a:r>
              <a:rPr lang="en-US" altLang="es-MX" sz="2400"/>
              <a:t>2^6 = 64		0100 0000</a:t>
            </a:r>
          </a:p>
          <a:p>
            <a:pPr lvl="1">
              <a:lnSpc>
                <a:spcPct val="90000"/>
              </a:lnSpc>
            </a:pPr>
            <a:r>
              <a:rPr lang="en-US" altLang="es-MX" sz="2400"/>
              <a:t>2^5 = 32		0010 0000</a:t>
            </a:r>
          </a:p>
          <a:p>
            <a:pPr lvl="1">
              <a:lnSpc>
                <a:spcPct val="90000"/>
              </a:lnSpc>
            </a:pPr>
            <a:r>
              <a:rPr lang="en-US" altLang="es-MX" sz="2400"/>
              <a:t>2^4 = 16		0001 0000</a:t>
            </a:r>
          </a:p>
          <a:p>
            <a:pPr lvl="1">
              <a:lnSpc>
                <a:spcPct val="90000"/>
              </a:lnSpc>
            </a:pPr>
            <a:r>
              <a:rPr lang="en-US" altLang="es-MX" sz="2400"/>
              <a:t>2^3 = 8		0000 1000</a:t>
            </a:r>
          </a:p>
          <a:p>
            <a:pPr lvl="1">
              <a:lnSpc>
                <a:spcPct val="90000"/>
              </a:lnSpc>
            </a:pPr>
            <a:r>
              <a:rPr lang="en-US" altLang="es-MX" sz="2400"/>
              <a:t>2^2 = 4		0000 0100</a:t>
            </a:r>
          </a:p>
          <a:p>
            <a:pPr lvl="1">
              <a:lnSpc>
                <a:spcPct val="90000"/>
              </a:lnSpc>
            </a:pPr>
            <a:r>
              <a:rPr lang="en-US" altLang="es-MX" sz="2400"/>
              <a:t>2^1 = 2		0000 0010</a:t>
            </a:r>
          </a:p>
          <a:p>
            <a:pPr lvl="1">
              <a:lnSpc>
                <a:spcPct val="90000"/>
              </a:lnSpc>
            </a:pPr>
            <a:r>
              <a:rPr lang="en-US" altLang="es-MX" sz="2400"/>
              <a:t>2^0 = 1		0000 0001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B14C55D-5263-4A20-F217-2E216BE1A0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Máscaras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5ADB2572-C34F-309A-92AC-FCD0A467F5E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340600" cy="4114800"/>
          </a:xfrm>
        </p:spPr>
        <p:txBody>
          <a:bodyPr/>
          <a:lstStyle/>
          <a:p>
            <a:r>
              <a:rPr lang="en-US" altLang="es-MX" sz="2400"/>
              <a:t>Solución: Otro número que especifique los límites</a:t>
            </a:r>
          </a:p>
          <a:p>
            <a:pPr lvl="1"/>
            <a:endParaRPr lang="en-US" altLang="es-MX" sz="2000"/>
          </a:p>
        </p:txBody>
      </p:sp>
      <p:graphicFrame>
        <p:nvGraphicFramePr>
          <p:cNvPr id="85052" name="Group 60">
            <a:extLst>
              <a:ext uri="{FF2B5EF4-FFF2-40B4-BE49-F238E27FC236}">
                <a16:creationId xmlns:a16="http://schemas.microsoft.com/office/drawing/2014/main" id="{D2A3D4C3-70D2-6EC7-D4E7-DDFCFD9382FA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614488" y="3402013"/>
          <a:ext cx="4173537" cy="304800"/>
        </p:xfrm>
        <a:graphic>
          <a:graphicData uri="http://schemas.openxmlformats.org/drawingml/2006/table">
            <a:tbl>
              <a:tblPr/>
              <a:tblGrid>
                <a:gridCol w="1042987">
                  <a:extLst>
                    <a:ext uri="{9D8B030D-6E8A-4147-A177-3AD203B41FA5}">
                      <a16:colId xmlns:a16="http://schemas.microsoft.com/office/drawing/2014/main" val="3756142551"/>
                    </a:ext>
                  </a:extLst>
                </a:gridCol>
                <a:gridCol w="1044575">
                  <a:extLst>
                    <a:ext uri="{9D8B030D-6E8A-4147-A177-3AD203B41FA5}">
                      <a16:colId xmlns:a16="http://schemas.microsoft.com/office/drawing/2014/main" val="3185200536"/>
                    </a:ext>
                  </a:extLst>
                </a:gridCol>
                <a:gridCol w="1042988">
                  <a:extLst>
                    <a:ext uri="{9D8B030D-6E8A-4147-A177-3AD203B41FA5}">
                      <a16:colId xmlns:a16="http://schemas.microsoft.com/office/drawing/2014/main" val="3974023514"/>
                    </a:ext>
                  </a:extLst>
                </a:gridCol>
                <a:gridCol w="1042987">
                  <a:extLst>
                    <a:ext uri="{9D8B030D-6E8A-4147-A177-3AD203B41FA5}">
                      <a16:colId xmlns:a16="http://schemas.microsoft.com/office/drawing/2014/main" val="2497510523"/>
                    </a:ext>
                  </a:extLst>
                </a:gridCol>
              </a:tblGrid>
              <a:tr h="27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10000000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11111110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00001010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8355191"/>
                  </a:ext>
                </a:extLst>
              </a:tr>
            </a:tbl>
          </a:graphicData>
        </a:graphic>
      </p:graphicFrame>
      <p:graphicFrame>
        <p:nvGraphicFramePr>
          <p:cNvPr id="85051" name="Group 59">
            <a:extLst>
              <a:ext uri="{FF2B5EF4-FFF2-40B4-BE49-F238E27FC236}">
                <a16:creationId xmlns:a16="http://schemas.microsoft.com/office/drawing/2014/main" id="{98F28C64-00ED-668E-F42C-45314F804928}"/>
              </a:ext>
            </a:extLst>
          </p:cNvPr>
          <p:cNvGraphicFramePr>
            <a:graphicFrameLocks noGrp="1"/>
          </p:cNvGraphicFramePr>
          <p:nvPr>
            <p:ph sz="quarter" idx="3"/>
          </p:nvPr>
        </p:nvGraphicFramePr>
        <p:xfrm>
          <a:off x="1614488" y="4302125"/>
          <a:ext cx="4173537" cy="304800"/>
        </p:xfrm>
        <a:graphic>
          <a:graphicData uri="http://schemas.openxmlformats.org/drawingml/2006/table">
            <a:tbl>
              <a:tblPr/>
              <a:tblGrid>
                <a:gridCol w="1042987">
                  <a:extLst>
                    <a:ext uri="{9D8B030D-6E8A-4147-A177-3AD203B41FA5}">
                      <a16:colId xmlns:a16="http://schemas.microsoft.com/office/drawing/2014/main" val="2624832644"/>
                    </a:ext>
                  </a:extLst>
                </a:gridCol>
                <a:gridCol w="1044575">
                  <a:extLst>
                    <a:ext uri="{9D8B030D-6E8A-4147-A177-3AD203B41FA5}">
                      <a16:colId xmlns:a16="http://schemas.microsoft.com/office/drawing/2014/main" val="652958667"/>
                    </a:ext>
                  </a:extLst>
                </a:gridCol>
                <a:gridCol w="1042988">
                  <a:extLst>
                    <a:ext uri="{9D8B030D-6E8A-4147-A177-3AD203B41FA5}">
                      <a16:colId xmlns:a16="http://schemas.microsoft.com/office/drawing/2014/main" val="1486845474"/>
                    </a:ext>
                  </a:extLst>
                </a:gridCol>
                <a:gridCol w="1042987">
                  <a:extLst>
                    <a:ext uri="{9D8B030D-6E8A-4147-A177-3AD203B41FA5}">
                      <a16:colId xmlns:a16="http://schemas.microsoft.com/office/drawing/2014/main" val="3432416930"/>
                    </a:ext>
                  </a:extLst>
                </a:gridCol>
              </a:tblGrid>
              <a:tr h="276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11111111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00000000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536022"/>
                  </a:ext>
                </a:extLst>
              </a:tr>
            </a:tbl>
          </a:graphicData>
        </a:graphic>
      </p:graphicFrame>
      <p:sp>
        <p:nvSpPr>
          <p:cNvPr id="85025" name="Text Box 33">
            <a:extLst>
              <a:ext uri="{FF2B5EF4-FFF2-40B4-BE49-F238E27FC236}">
                <a16:creationId xmlns:a16="http://schemas.microsoft.com/office/drawing/2014/main" id="{A2036DB6-A7DD-FCB2-ADCA-153103EEB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581400"/>
            <a:ext cx="687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AND</a:t>
            </a:r>
          </a:p>
        </p:txBody>
      </p:sp>
      <p:graphicFrame>
        <p:nvGraphicFramePr>
          <p:cNvPr id="85050" name="Group 58">
            <a:extLst>
              <a:ext uri="{FF2B5EF4-FFF2-40B4-BE49-F238E27FC236}">
                <a16:creationId xmlns:a16="http://schemas.microsoft.com/office/drawing/2014/main" id="{BA34265B-16BE-5266-CE03-91D2147D3940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5105400"/>
          <a:ext cx="4419600" cy="304800"/>
        </p:xfrm>
        <a:graphic>
          <a:graphicData uri="http://schemas.openxmlformats.org/drawingml/2006/table">
            <a:tbl>
              <a:tblPr/>
              <a:tblGrid>
                <a:gridCol w="1104900">
                  <a:extLst>
                    <a:ext uri="{9D8B030D-6E8A-4147-A177-3AD203B41FA5}">
                      <a16:colId xmlns:a16="http://schemas.microsoft.com/office/drawing/2014/main" val="1991585895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950607543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3442336406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1411498857"/>
                    </a:ext>
                  </a:extLst>
                </a:gridCol>
              </a:tblGrid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10000000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11111110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00000000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4214055"/>
                  </a:ext>
                </a:extLst>
              </a:tr>
            </a:tbl>
          </a:graphicData>
        </a:graphic>
      </p:graphicFrame>
      <p:sp>
        <p:nvSpPr>
          <p:cNvPr id="85038" name="Text Box 46">
            <a:extLst>
              <a:ext uri="{FF2B5EF4-FFF2-40B4-BE49-F238E27FC236}">
                <a16:creationId xmlns:a16="http://schemas.microsoft.com/office/drawing/2014/main" id="{E17B1027-8113-A5E1-3838-2BA6CF6B0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572000"/>
            <a:ext cx="371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=</a:t>
            </a:r>
          </a:p>
        </p:txBody>
      </p:sp>
      <p:sp>
        <p:nvSpPr>
          <p:cNvPr id="85041" name="Text Box 49">
            <a:extLst>
              <a:ext uri="{FF2B5EF4-FFF2-40B4-BE49-F238E27FC236}">
                <a16:creationId xmlns:a16="http://schemas.microsoft.com/office/drawing/2014/main" id="{C3BB5D35-EBE9-C2FE-09C0-2F7BF8C85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3079750"/>
            <a:ext cx="2038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128.223.254.10</a:t>
            </a:r>
          </a:p>
        </p:txBody>
      </p:sp>
      <p:sp>
        <p:nvSpPr>
          <p:cNvPr id="85042" name="Text Box 50">
            <a:extLst>
              <a:ext uri="{FF2B5EF4-FFF2-40B4-BE49-F238E27FC236}">
                <a16:creationId xmlns:a16="http://schemas.microsoft.com/office/drawing/2014/main" id="{67D61E5D-BA3E-B987-0912-873CE7F65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038600"/>
            <a:ext cx="1892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255.255.255.0</a:t>
            </a:r>
          </a:p>
        </p:txBody>
      </p:sp>
      <p:sp>
        <p:nvSpPr>
          <p:cNvPr id="85043" name="Text Box 51">
            <a:extLst>
              <a:ext uri="{FF2B5EF4-FFF2-40B4-BE49-F238E27FC236}">
                <a16:creationId xmlns:a16="http://schemas.microsoft.com/office/drawing/2014/main" id="{6E5AFD5B-E45F-EB4B-D7E8-9DB70DFF1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5105400"/>
            <a:ext cx="1892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128.223.254.0</a:t>
            </a:r>
          </a:p>
        </p:txBody>
      </p:sp>
      <p:sp>
        <p:nvSpPr>
          <p:cNvPr id="85044" name="Text Box 52">
            <a:extLst>
              <a:ext uri="{FF2B5EF4-FFF2-40B4-BE49-F238E27FC236}">
                <a16:creationId xmlns:a16="http://schemas.microsoft.com/office/drawing/2014/main" id="{209D9002-7860-12FC-3E57-033AA9E57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5822950"/>
            <a:ext cx="7740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Con esto se podían subdividir las redes A, B y C en subredes más</a:t>
            </a:r>
          </a:p>
          <a:p>
            <a:r>
              <a:rPr lang="en-US" altLang="es-MX">
                <a:latin typeface="Verdana" panose="020B0604030504040204" pitchFamily="34" charset="0"/>
              </a:rPr>
              <a:t>pequeñas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FFF44B2D-E293-F759-9CE8-0BBD0F41B5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Notación de prefijo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652FA92E-CABA-5FB7-225E-26B0D35EAC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 sz="2400"/>
              <a:t>La máscara también se puede especificar como la cantidad de bits a 1:</a:t>
            </a:r>
          </a:p>
          <a:p>
            <a:pPr lvl="1"/>
            <a:r>
              <a:rPr lang="en-US" altLang="es-MX" sz="2000"/>
              <a:t>255.255.255.0 tiene 24 bits a 1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2000"/>
          </a:p>
          <a:p>
            <a:r>
              <a:rPr lang="en-US" altLang="es-MX" sz="2400"/>
              <a:t>Se agrega a la dirección IP con “/”</a:t>
            </a:r>
          </a:p>
          <a:p>
            <a:pPr lvl="1"/>
            <a:r>
              <a:rPr lang="en-US" altLang="es-MX" sz="2000"/>
              <a:t>128.223.254.10/24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2000"/>
          </a:p>
          <a:p>
            <a:r>
              <a:rPr lang="en-US" altLang="es-MX" sz="2400"/>
              <a:t>Hoy día se utilizan indistintamente las dos notaciones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2000"/>
          </a:p>
          <a:p>
            <a:pPr>
              <a:buFont typeface="Wingdings" panose="05000000000000000000" pitchFamily="2" charset="2"/>
              <a:buNone/>
            </a:pPr>
            <a:endParaRPr lang="en-US" altLang="es-MX" sz="24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76E85925-50A5-D3CE-7099-E36D63C749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Direcciones especiales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F37C7ABD-11B6-0364-C70B-56C9E8F6F7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 sz="2400"/>
              <a:t>Todos los bits de nodo a 0: Representa la red</a:t>
            </a:r>
          </a:p>
          <a:p>
            <a:pPr lvl="1">
              <a:lnSpc>
                <a:spcPct val="90000"/>
              </a:lnSpc>
            </a:pPr>
            <a:r>
              <a:rPr lang="en-US" altLang="es-MX" sz="2000"/>
              <a:t>128.223.254.0/24</a:t>
            </a:r>
          </a:p>
          <a:p>
            <a:pPr lvl="1">
              <a:lnSpc>
                <a:spcPct val="90000"/>
              </a:lnSpc>
            </a:pPr>
            <a:endParaRPr lang="en-US" altLang="es-MX" sz="2000"/>
          </a:p>
          <a:p>
            <a:pPr>
              <a:lnSpc>
                <a:spcPct val="90000"/>
              </a:lnSpc>
            </a:pPr>
            <a:r>
              <a:rPr lang="en-US" altLang="es-MX" sz="2400"/>
              <a:t>Todos los bits a 1: Broadcast local o limitado</a:t>
            </a:r>
          </a:p>
          <a:p>
            <a:pPr lvl="1">
              <a:lnSpc>
                <a:spcPct val="90000"/>
              </a:lnSpc>
            </a:pPr>
            <a:r>
              <a:rPr lang="en-US" altLang="es-MX" sz="2000"/>
              <a:t>255.255.255.255</a:t>
            </a:r>
          </a:p>
          <a:p>
            <a:pPr>
              <a:lnSpc>
                <a:spcPct val="90000"/>
              </a:lnSpc>
            </a:pPr>
            <a:r>
              <a:rPr lang="en-US" altLang="es-MX" sz="2400"/>
              <a:t>Todos los bits de nodo a 1: Broadcast dirigido</a:t>
            </a:r>
          </a:p>
          <a:p>
            <a:pPr lvl="1">
              <a:lnSpc>
                <a:spcPct val="90000"/>
              </a:lnSpc>
            </a:pPr>
            <a:r>
              <a:rPr lang="en-US" altLang="es-MX" sz="2000"/>
              <a:t>128.223.254.255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s-MX" sz="2000"/>
          </a:p>
          <a:p>
            <a:pPr>
              <a:lnSpc>
                <a:spcPct val="90000"/>
              </a:lnSpc>
            </a:pPr>
            <a:r>
              <a:rPr lang="en-US" altLang="es-MX" sz="2400"/>
              <a:t>Direcciones Loopback:</a:t>
            </a:r>
          </a:p>
          <a:p>
            <a:pPr lvl="1">
              <a:lnSpc>
                <a:spcPct val="90000"/>
              </a:lnSpc>
            </a:pPr>
            <a:r>
              <a:rPr lang="en-US" altLang="es-MX" sz="2000"/>
              <a:t>127.0.0.0/8</a:t>
            </a:r>
          </a:p>
          <a:p>
            <a:pPr lvl="2">
              <a:lnSpc>
                <a:spcPct val="90000"/>
              </a:lnSpc>
            </a:pPr>
            <a:r>
              <a:rPr lang="en-US" altLang="es-MX" sz="1800"/>
              <a:t>Casi siempre se usa 127.0.0.1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88A04ECB-DB4C-8582-A304-03549D6CA1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Más direcciones Especiales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AAF28702-DAB6-40BE-D8A2-28F6D87583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Direcciones privadas (RFC 1918)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/>
          </a:p>
          <a:p>
            <a:pPr lvl="1"/>
            <a:r>
              <a:rPr lang="en-US" altLang="es-MX" sz="2000"/>
              <a:t>10.0.0.0 - 10.255.255.255 (10/8)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2000"/>
          </a:p>
          <a:p>
            <a:pPr lvl="1"/>
            <a:r>
              <a:rPr lang="en-US" altLang="es-MX" sz="2000"/>
              <a:t>172.16.0.0 - 172.31.255.255 (172.16/12) 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s-MX" sz="2000"/>
          </a:p>
          <a:p>
            <a:pPr lvl="1"/>
            <a:r>
              <a:rPr lang="en-US" altLang="es-MX" sz="2000"/>
              <a:t>192.168.0.0 - 192.168.255.255 (192.168/16) </a:t>
            </a:r>
          </a:p>
          <a:p>
            <a:endParaRPr lang="en-US" altLang="es-MX" sz="2400"/>
          </a:p>
          <a:p>
            <a:r>
              <a:rPr lang="en-US" altLang="es-MX" sz="2400"/>
              <a:t>¿Cuál es la necesidad?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8A6A6CDC-EA20-05EE-BFAB-4508DD1A59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 sz="4000"/>
              <a:t>Problemas con el esquema de clases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A03C8832-5B25-19EA-E318-96B85236FD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4013200"/>
          </a:xfrm>
        </p:spPr>
        <p:txBody>
          <a:bodyPr/>
          <a:lstStyle/>
          <a:p>
            <a:pPr marL="609600" indent="-609600"/>
            <a:r>
              <a:rPr lang="en-US" altLang="es-MX" sz="2400"/>
              <a:t>No muy flexible</a:t>
            </a:r>
          </a:p>
          <a:p>
            <a:pPr marL="609600" indent="-609600"/>
            <a:r>
              <a:rPr lang="en-US" altLang="es-MX" sz="2400"/>
              <a:t>Se perdían dos subredes en cada división</a:t>
            </a:r>
          </a:p>
          <a:p>
            <a:pPr marL="609600" indent="-609600"/>
            <a:r>
              <a:rPr lang="en-US" altLang="es-MX" sz="2400"/>
              <a:t>En los 90’s cambió el esquema (Classless):</a:t>
            </a:r>
          </a:p>
          <a:p>
            <a:pPr marL="990600" lvl="1" indent="-533400"/>
            <a:r>
              <a:rPr lang="en-US" altLang="es-MX" sz="2000"/>
              <a:t>¡Las viejas clases A, B, C no tienen significado ninguno en el Internet de hoy!</a:t>
            </a:r>
          </a:p>
          <a:p>
            <a:pPr marL="1371600" lvl="2" indent="-457200"/>
            <a:r>
              <a:rPr lang="en-US" altLang="es-MX" sz="1800"/>
              <a:t>CIDR (Classless Interdomain Routing):</a:t>
            </a:r>
          </a:p>
          <a:p>
            <a:pPr marL="1752600" lvl="3" indent="-381000"/>
            <a:r>
              <a:rPr lang="en-US" altLang="es-MX" sz="1600"/>
              <a:t>Los routers ya no consideran A,B,C como /8, /16, /24</a:t>
            </a:r>
          </a:p>
          <a:p>
            <a:pPr marL="1371600" lvl="2" indent="-457200"/>
            <a:r>
              <a:rPr lang="en-US" altLang="es-MX" sz="1800"/>
              <a:t>VLSM (Variable Length Subnet Masks)</a:t>
            </a:r>
          </a:p>
          <a:p>
            <a:pPr marL="1752600" lvl="3" indent="-381000"/>
            <a:r>
              <a:rPr lang="en-US" altLang="es-MX" sz="1600"/>
              <a:t>Los routers no asumen que todas las subredes son del mismo tamaño</a:t>
            </a:r>
          </a:p>
          <a:p>
            <a:pPr marL="609600" indent="-609600"/>
            <a:r>
              <a:rPr lang="en-US" altLang="es-MX" sz="2400"/>
              <a:t>¿Es 128.223.254.0/24 una clase C?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D80A5690-D2EE-6306-5040-F0F20AECC6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Subdividiendo una red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B7F0692F-C7B3-82D9-B419-503C1C963A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 sz="2400"/>
              <a:t>Nos debemos preguntar:</a:t>
            </a:r>
          </a:p>
          <a:p>
            <a:pPr lvl="1">
              <a:lnSpc>
                <a:spcPct val="90000"/>
              </a:lnSpc>
            </a:pPr>
            <a:r>
              <a:rPr lang="en-US" altLang="es-MX" sz="2000"/>
              <a:t>Cuántas subredes queremos</a:t>
            </a:r>
          </a:p>
          <a:p>
            <a:pPr lvl="1">
              <a:lnSpc>
                <a:spcPct val="90000"/>
              </a:lnSpc>
            </a:pPr>
            <a:r>
              <a:rPr lang="en-US" altLang="es-MX" sz="2000"/>
              <a:t>Cuántos nodos tendrá cada subred</a:t>
            </a:r>
          </a:p>
          <a:p>
            <a:pPr>
              <a:lnSpc>
                <a:spcPct val="90000"/>
              </a:lnSpc>
            </a:pPr>
            <a:r>
              <a:rPr lang="en-US" altLang="es-MX" sz="2400"/>
              <a:t>Calculando en la cabeza</a:t>
            </a:r>
          </a:p>
          <a:p>
            <a:pPr lvl="1">
              <a:lnSpc>
                <a:spcPct val="90000"/>
              </a:lnSpc>
            </a:pPr>
            <a:r>
              <a:rPr lang="en-US" altLang="es-MX" sz="2000"/>
              <a:t>Cada bit más de máscara es el doble de subredes y la mitad de nodos (o viceversa)</a:t>
            </a:r>
          </a:p>
          <a:p>
            <a:pPr lvl="1">
              <a:lnSpc>
                <a:spcPct val="90000"/>
              </a:lnSpc>
            </a:pPr>
            <a:r>
              <a:rPr lang="en-US" altLang="es-MX" sz="2000"/>
              <a:t>Cada subred se puede sub-dividir a su vez</a:t>
            </a:r>
          </a:p>
          <a:p>
            <a:pPr>
              <a:lnSpc>
                <a:spcPct val="90000"/>
              </a:lnSpc>
            </a:pPr>
            <a:r>
              <a:rPr lang="en-US" altLang="es-MX" sz="2400"/>
              <a:t>Ejercicio:</a:t>
            </a:r>
          </a:p>
          <a:p>
            <a:pPr lvl="1">
              <a:lnSpc>
                <a:spcPct val="90000"/>
              </a:lnSpc>
            </a:pPr>
            <a:r>
              <a:rPr lang="en-US" altLang="es-MX" sz="2000"/>
              <a:t>Nos asignan 192.168.1.0/24</a:t>
            </a:r>
          </a:p>
          <a:p>
            <a:pPr lvl="1">
              <a:lnSpc>
                <a:spcPct val="90000"/>
              </a:lnSpc>
            </a:pPr>
            <a:r>
              <a:rPr lang="en-US" altLang="es-MX" sz="2000"/>
              <a:t>Tenemos:</a:t>
            </a:r>
          </a:p>
          <a:p>
            <a:pPr lvl="2">
              <a:lnSpc>
                <a:spcPct val="90000"/>
              </a:lnSpc>
            </a:pPr>
            <a:r>
              <a:rPr lang="en-US" altLang="es-MX" sz="1800"/>
              <a:t>1 edificio con 121 nodos</a:t>
            </a:r>
          </a:p>
          <a:p>
            <a:pPr lvl="2">
              <a:lnSpc>
                <a:spcPct val="90000"/>
              </a:lnSpc>
            </a:pPr>
            <a:r>
              <a:rPr lang="en-US" altLang="es-MX" sz="1800"/>
              <a:t>1 edificio con 50 nodos</a:t>
            </a:r>
          </a:p>
          <a:p>
            <a:pPr lvl="2">
              <a:lnSpc>
                <a:spcPct val="90000"/>
              </a:lnSpc>
            </a:pPr>
            <a:r>
              <a:rPr lang="en-US" altLang="es-MX" sz="1800"/>
              <a:t>2 edificios con 25 nodos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AB15A651-C51A-D93B-6395-A3EAAB7CF9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Algunos Trucos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6A05CC5F-F5FD-19BA-1211-05AE5B0D6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255.255.255.192</a:t>
            </a:r>
          </a:p>
          <a:p>
            <a:pPr lvl="1"/>
            <a:r>
              <a:rPr lang="en-US" altLang="es-MX"/>
              <a:t>A qué prefijo corresponde?</a:t>
            </a:r>
          </a:p>
          <a:p>
            <a:pPr lvl="2"/>
            <a:r>
              <a:rPr lang="en-US" altLang="es-MX"/>
              <a:t>256 – 192 = 64 (hosts/subred)</a:t>
            </a:r>
          </a:p>
          <a:p>
            <a:pPr lvl="2"/>
            <a:r>
              <a:rPr lang="en-US" altLang="es-MX"/>
              <a:t>64 = 2</a:t>
            </a:r>
            <a:r>
              <a:rPr lang="en-US" altLang="es-MX" baseline="30000"/>
              <a:t>6</a:t>
            </a:r>
          </a:p>
          <a:p>
            <a:pPr lvl="2"/>
            <a:r>
              <a:rPr lang="en-US" altLang="es-MX"/>
              <a:t>Si tengo 6 bits de nodo, quedan 2 de red</a:t>
            </a:r>
          </a:p>
          <a:p>
            <a:pPr lvl="2">
              <a:buFont typeface="Wingdings" panose="05000000000000000000" pitchFamily="2" charset="2"/>
              <a:buNone/>
            </a:pPr>
            <a:endParaRPr lang="en-US" altLang="es-MX" sz="1400">
              <a:solidFill>
                <a:srgbClr val="FFFF00"/>
              </a:solidFill>
            </a:endParaRPr>
          </a:p>
          <a:p>
            <a:pPr lvl="2">
              <a:buFont typeface="Wingdings" panose="05000000000000000000" pitchFamily="2" charset="2"/>
              <a:buNone/>
            </a:pPr>
            <a:r>
              <a:rPr lang="en-US" altLang="es-MX" sz="1400">
                <a:solidFill>
                  <a:srgbClr val="FFFF00"/>
                </a:solidFill>
              </a:rPr>
              <a:t>11111111 11111111 11111111 11</a:t>
            </a:r>
            <a:r>
              <a:rPr lang="en-US" altLang="es-MX" sz="1400">
                <a:solidFill>
                  <a:srgbClr val="FF6600"/>
                </a:solidFill>
              </a:rPr>
              <a:t>000000</a:t>
            </a:r>
          </a:p>
          <a:p>
            <a:pPr lvl="2">
              <a:buFont typeface="Wingdings" panose="05000000000000000000" pitchFamily="2" charset="2"/>
              <a:buNone/>
            </a:pPr>
            <a:endParaRPr lang="en-US" altLang="es-MX" sz="1400">
              <a:solidFill>
                <a:srgbClr val="FF6600"/>
              </a:solidFill>
            </a:endParaRPr>
          </a:p>
          <a:p>
            <a:pPr lvl="2"/>
            <a:r>
              <a:rPr lang="en-US" altLang="es-MX"/>
              <a:t>3 x 8 = 24,  +2 = 26</a:t>
            </a:r>
          </a:p>
          <a:p>
            <a:pPr lvl="2"/>
            <a:r>
              <a:rPr lang="en-US" altLang="es-MX"/>
              <a:t>Prefijo es /26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6815D80A-44BA-ABAA-3AB9-1CCC3A011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Datagrama IP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9E8E0898-EE02-B56F-B5A0-35D8F54D96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Algunos campos interesantes	</a:t>
            </a:r>
          </a:p>
          <a:p>
            <a:pPr lvl="1"/>
            <a:r>
              <a:rPr lang="en-US" altLang="es-MX"/>
              <a:t>Type of Service (TOS)</a:t>
            </a:r>
          </a:p>
          <a:p>
            <a:pPr lvl="2"/>
            <a:r>
              <a:rPr lang="en-US" altLang="es-MX"/>
              <a:t>retardo, fiabilidad, velocidad (voz vs. datos)</a:t>
            </a:r>
          </a:p>
          <a:p>
            <a:pPr lvl="1"/>
            <a:r>
              <a:rPr lang="en-US" altLang="es-MX"/>
              <a:t>Identification, Flags, Fragment Offset</a:t>
            </a:r>
          </a:p>
          <a:p>
            <a:pPr lvl="1"/>
            <a:r>
              <a:rPr lang="en-US" altLang="es-MX"/>
              <a:t>TTL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07B6604F-6B99-7A80-1A57-C0F0ADED5E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Routers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597E6B82-1337-B66C-CF0D-824013F916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Dispositivos con interfaces en varias redes físicas</a:t>
            </a:r>
          </a:p>
          <a:p>
            <a:r>
              <a:rPr lang="en-US" altLang="es-MX"/>
              <a:t>Una dirección IP (y subred) por cada interfaz</a:t>
            </a:r>
          </a:p>
          <a:p>
            <a:r>
              <a:rPr lang="en-US" altLang="es-MX"/>
              <a:t>Deciden el trayecto de los paquetes basados en tablas de encaminamiento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B2243D2A-E748-021E-614D-EEAB8B1507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Envío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5EDCD180-49D3-AD9D-7E8A-FE272DDA53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En IP, distinguimos entre:</a:t>
            </a:r>
          </a:p>
          <a:p>
            <a:pPr lvl="1"/>
            <a:r>
              <a:rPr lang="en-US" altLang="es-MX"/>
              <a:t>Envío directo:</a:t>
            </a:r>
          </a:p>
          <a:p>
            <a:pPr lvl="2"/>
            <a:r>
              <a:rPr lang="en-US" altLang="es-MX"/>
              <a:t>La máquina envía a otra que está en su propia red física (Ej: mismo segmento Ethernet)</a:t>
            </a:r>
          </a:p>
          <a:p>
            <a:pPr lvl="1"/>
            <a:r>
              <a:rPr lang="en-US" altLang="es-MX"/>
              <a:t>Envío indirecto:</a:t>
            </a:r>
          </a:p>
          <a:p>
            <a:pPr lvl="2"/>
            <a:r>
              <a:rPr lang="en-US" altLang="es-MX"/>
              <a:t>El destino del paquete IP está fuera de la red física</a:t>
            </a:r>
          </a:p>
          <a:p>
            <a:pPr lvl="3"/>
            <a:r>
              <a:rPr lang="en-US" altLang="es-MX"/>
              <a:t>Requiere la presencia de un router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E0E60535-3A62-EEDF-45F5-DC0665194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Envío y Re-envío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E6052518-0E78-E370-E383-F768133D7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/>
              <a:t>Algoritmo de routing</a:t>
            </a:r>
          </a:p>
          <a:p>
            <a:pPr lvl="1">
              <a:lnSpc>
                <a:spcPct val="90000"/>
              </a:lnSpc>
            </a:pPr>
            <a:r>
              <a:rPr lang="en-US" altLang="es-MX"/>
              <a:t>Extraer la dirección IP de destino (D)</a:t>
            </a:r>
          </a:p>
          <a:p>
            <a:pPr lvl="1">
              <a:lnSpc>
                <a:spcPct val="90000"/>
              </a:lnSpc>
            </a:pPr>
            <a:r>
              <a:rPr lang="en-US" altLang="es-MX"/>
              <a:t>Si D encaja en alguna de las redes (R</a:t>
            </a:r>
            <a:r>
              <a:rPr lang="en-US" altLang="es-MX" baseline="-25000"/>
              <a:t>i</a:t>
            </a:r>
            <a:r>
              <a:rPr lang="en-US" altLang="es-MX"/>
              <a:t>) físicamente conectadas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Enviar directamente a D por la interfaz conectada a esa red</a:t>
            </a:r>
          </a:p>
          <a:p>
            <a:pPr lvl="3">
              <a:lnSpc>
                <a:spcPct val="90000"/>
              </a:lnSpc>
            </a:pPr>
            <a:r>
              <a:rPr lang="en-US" altLang="es-MX"/>
              <a:t>(Implica traducir la dirección IP a la física)</a:t>
            </a:r>
          </a:p>
          <a:p>
            <a:pPr lvl="1">
              <a:lnSpc>
                <a:spcPct val="90000"/>
              </a:lnSpc>
            </a:pPr>
            <a:r>
              <a:rPr lang="en-US" altLang="es-MX"/>
              <a:t>Sino, si la tabla contiene una ruta específica a D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Enviar el paquete al próximo salto especificado en la tabla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s-MX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F21CFCF1-9988-A26D-71EB-9E01C7A7C3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Envío y Re-envío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A156206F-6343-A167-F3E5-4DCCFE59A8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Algoritmo de Routing (Cont.)</a:t>
            </a:r>
          </a:p>
          <a:p>
            <a:pPr lvl="1"/>
            <a:r>
              <a:rPr lang="en-US" altLang="es-MX"/>
              <a:t>Sino, si la tabla contiene una ruta a la red R que contiene a D</a:t>
            </a:r>
          </a:p>
          <a:p>
            <a:pPr lvl="2"/>
            <a:r>
              <a:rPr lang="en-US" altLang="es-MX"/>
              <a:t>Enviar el paquete al próximo salto especificado en la tabla</a:t>
            </a:r>
          </a:p>
          <a:p>
            <a:pPr lvl="1"/>
            <a:r>
              <a:rPr lang="en-US" altLang="es-MX"/>
              <a:t>Sino, si la tabla contiene una ruta por defecto</a:t>
            </a:r>
          </a:p>
          <a:p>
            <a:pPr lvl="2"/>
            <a:r>
              <a:rPr lang="en-US" altLang="es-MX"/>
              <a:t>Enviar el paquete al router por defecto</a:t>
            </a:r>
          </a:p>
          <a:p>
            <a:pPr lvl="1"/>
            <a:r>
              <a:rPr lang="en-US" altLang="es-MX"/>
              <a:t>Sino, notificar un error de routing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D040A388-1F94-8B69-2732-082FF9DFC2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Routers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9B518783-6D1F-8601-4765-6568BE6D5A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Mecanismo de un router:</a:t>
            </a:r>
          </a:p>
          <a:p>
            <a:pPr lvl="1"/>
            <a:r>
              <a:rPr lang="en-US" altLang="es-MX"/>
              <a:t>Recibe un paquete en una interfaz</a:t>
            </a:r>
          </a:p>
          <a:p>
            <a:pPr lvl="1"/>
            <a:r>
              <a:rPr lang="en-US" altLang="es-MX"/>
              <a:t>Determina si el paquete está dirigido a él</a:t>
            </a:r>
          </a:p>
          <a:p>
            <a:pPr lvl="1"/>
            <a:r>
              <a:rPr lang="en-US" altLang="es-MX"/>
              <a:t>Decrementa el TTL</a:t>
            </a:r>
          </a:p>
          <a:p>
            <a:pPr lvl="1"/>
            <a:r>
              <a:rPr lang="en-US" altLang="es-MX"/>
              <a:t>Compara la dirección destino con la tabla de encaminamiento</a:t>
            </a:r>
          </a:p>
          <a:p>
            <a:pPr lvl="1"/>
            <a:r>
              <a:rPr lang="en-US" altLang="es-MX"/>
              <a:t>Envía el paquete al router del próximo salto (o a la máquina destino)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B66A5A9B-F9A3-EC6E-50DC-04C05FE082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Encaminamiento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32B48C26-3ABF-47CF-FD77-256491A235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Cada decisión es un salto en la dirección de destino</a:t>
            </a:r>
          </a:p>
          <a:p>
            <a:pPr lvl="1"/>
            <a:r>
              <a:rPr lang="en-US" altLang="es-MX"/>
              <a:t>El router no puede enviar a otro router que no esté en una de sus propias redes físicas</a:t>
            </a:r>
          </a:p>
          <a:p>
            <a:r>
              <a:rPr lang="en-US" altLang="es-MX"/>
              <a:t>Cada router tiene sus propias tablas</a:t>
            </a:r>
          </a:p>
          <a:p>
            <a:r>
              <a:rPr lang="en-US" altLang="es-MX"/>
              <a:t>Protocolos de routing: mantener estas tablas al día</a:t>
            </a:r>
          </a:p>
          <a:p>
            <a:pPr lvl="1"/>
            <a:endParaRPr lang="en-US" altLang="es-MX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EB656DB8-D888-75F6-EE69-EFF41B697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Tablas de Encaminamiento</a:t>
            </a:r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9823E4FB-348C-E1D1-41AB-35F683F445D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196137" cy="1730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 sz="2400"/>
              <a:t>Se compara la dirección IP </a:t>
            </a:r>
            <a:r>
              <a:rPr lang="en-US" altLang="es-MX" sz="2400" u="sng"/>
              <a:t>destino</a:t>
            </a:r>
            <a:r>
              <a:rPr lang="en-US" altLang="es-MX" sz="2400"/>
              <a:t> del paquete con las entradas en la tabla</a:t>
            </a:r>
          </a:p>
          <a:p>
            <a:pPr>
              <a:lnSpc>
                <a:spcPct val="90000"/>
              </a:lnSpc>
            </a:pPr>
            <a:r>
              <a:rPr lang="en-US" altLang="es-MX" sz="2400"/>
              <a:t>Determinar el </a:t>
            </a:r>
            <a:r>
              <a:rPr lang="en-US" altLang="es-MX" sz="2400" u="sng"/>
              <a:t>próximo salto</a:t>
            </a:r>
          </a:p>
          <a:p>
            <a:pPr lvl="1">
              <a:lnSpc>
                <a:spcPct val="90000"/>
              </a:lnSpc>
            </a:pPr>
            <a:r>
              <a:rPr lang="en-US" altLang="es-MX" sz="2000"/>
              <a:t>Se asume que está </a:t>
            </a:r>
            <a:r>
              <a:rPr lang="en-US" altLang="es-MX" sz="2000" u="sng"/>
              <a:t>físicamente</a:t>
            </a:r>
            <a:r>
              <a:rPr lang="en-US" altLang="es-MX" sz="2000"/>
              <a:t> conectado</a:t>
            </a:r>
          </a:p>
          <a:p>
            <a:pPr>
              <a:lnSpc>
                <a:spcPct val="90000"/>
              </a:lnSpc>
            </a:pPr>
            <a:r>
              <a:rPr lang="en-US" altLang="es-MX" sz="2400"/>
              <a:t>¿Qué es la regla del </a:t>
            </a:r>
            <a:r>
              <a:rPr lang="en-US" altLang="es-MX" sz="2400" i="1"/>
              <a:t>longest match</a:t>
            </a:r>
            <a:r>
              <a:rPr lang="en-US" altLang="es-MX" sz="2400"/>
              <a:t>?</a:t>
            </a:r>
          </a:p>
          <a:p>
            <a:pPr>
              <a:lnSpc>
                <a:spcPct val="90000"/>
              </a:lnSpc>
            </a:pPr>
            <a:endParaRPr lang="en-US" altLang="es-MX" sz="2400"/>
          </a:p>
        </p:txBody>
      </p:sp>
      <p:graphicFrame>
        <p:nvGraphicFramePr>
          <p:cNvPr id="133164" name="Group 44">
            <a:extLst>
              <a:ext uri="{FF2B5EF4-FFF2-40B4-BE49-F238E27FC236}">
                <a16:creationId xmlns:a16="http://schemas.microsoft.com/office/drawing/2014/main" id="{484BADF3-433A-01A9-639D-B906E40AFB37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2693988" y="4094163"/>
          <a:ext cx="4605337" cy="1097280"/>
        </p:xfrm>
        <a:graphic>
          <a:graphicData uri="http://schemas.openxmlformats.org/drawingml/2006/table">
            <a:tbl>
              <a:tblPr/>
              <a:tblGrid>
                <a:gridCol w="1547812">
                  <a:extLst>
                    <a:ext uri="{9D8B030D-6E8A-4147-A177-3AD203B41FA5}">
                      <a16:colId xmlns:a16="http://schemas.microsoft.com/office/drawing/2014/main" val="95829474"/>
                    </a:ext>
                  </a:extLst>
                </a:gridCol>
                <a:gridCol w="1546225">
                  <a:extLst>
                    <a:ext uri="{9D8B030D-6E8A-4147-A177-3AD203B41FA5}">
                      <a16:colId xmlns:a16="http://schemas.microsoft.com/office/drawing/2014/main" val="2129555594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3172498950"/>
                    </a:ext>
                  </a:extLst>
                </a:gridCol>
              </a:tblGrid>
              <a:tr h="219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Máscara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Gateway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5014141"/>
                  </a:ext>
                </a:extLst>
              </a:tr>
              <a:tr h="217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ahoma" panose="020B0604030504040204" pitchFamily="34" charset="0"/>
                        </a:rPr>
                        <a:t>192.168.5.0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ahoma" panose="020B0604030504040204" pitchFamily="34" charset="0"/>
                        </a:rPr>
                        <a:t>255.255.255.0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ahoma" panose="020B0604030504040204" pitchFamily="34" charset="0"/>
                        </a:rPr>
                        <a:t>192.168.1.1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0815662"/>
                  </a:ext>
                </a:extLst>
              </a:tr>
              <a:tr h="219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ahoma" panose="020B0604030504040204" pitchFamily="34" charset="0"/>
                        </a:rPr>
                        <a:t>192.168.5.0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ahoma" panose="020B0604030504040204" pitchFamily="34" charset="0"/>
                        </a:rPr>
                        <a:t>255.255.255.192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ahoma" panose="020B0604030504040204" pitchFamily="34" charset="0"/>
                        </a:rPr>
                        <a:t>192.168.1.2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9396772"/>
                  </a:ext>
                </a:extLst>
              </a:tr>
              <a:tr h="247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0.0.0.0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0.0.0.0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192.168.0.1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2405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8" name="Rectangle 10">
            <a:extLst>
              <a:ext uri="{FF2B5EF4-FFF2-40B4-BE49-F238E27FC236}">
                <a16:creationId xmlns:a16="http://schemas.microsoft.com/office/drawing/2014/main" id="{2DEEA3B3-5944-4E87-C69A-9604A29B7E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Tablas de Encaminamiento</a:t>
            </a:r>
          </a:p>
        </p:txBody>
      </p:sp>
      <p:sp>
        <p:nvSpPr>
          <p:cNvPr id="135179" name="Rectangle 11">
            <a:extLst>
              <a:ext uri="{FF2B5EF4-FFF2-40B4-BE49-F238E27FC236}">
                <a16:creationId xmlns:a16="http://schemas.microsoft.com/office/drawing/2014/main" id="{CCC78096-6345-6A61-538A-8ACBB34295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# netstat -nr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Kernel IP routing table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Destination     Gateway         Genmask         Flags   MSS Window  irtt Iface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128.223.60.0    0.0.0.0         255.255.254.0   U         0 0          0 eth0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127.0.0.0       0.0.0.0         255.0.0.0       U         0 0          0 lo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0.0.0.0         128.223.60.1    0.0.0.0         UG        0 0          0 eth0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6ADC00E7-6F64-84D6-AEDD-6ED93AD670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Routers y Encapsulación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2B2198E8-005A-338F-5AC3-9D0ADA2196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s-MX" sz="2800"/>
              <a:t>Recibe una trama de capa 2</a:t>
            </a:r>
          </a:p>
          <a:p>
            <a:pPr marL="533400" indent="-5334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s-MX" sz="2800"/>
              <a:t>Saca el paquete IP de ella</a:t>
            </a:r>
          </a:p>
          <a:p>
            <a:pPr marL="533400" indent="-5334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s-MX" sz="2800"/>
              <a:t>Revisa el contenido del paquete IP</a:t>
            </a:r>
          </a:p>
          <a:p>
            <a:pPr marL="533400" indent="-5334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s-MX" sz="2800"/>
              <a:t>Determina la interfaz siguiente</a:t>
            </a:r>
          </a:p>
          <a:p>
            <a:pPr marL="533400" indent="-5334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s-MX" sz="2800"/>
              <a:t>Encapsula el paquete dentro de una trama del tipo correspondiente	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altLang="es-MX" sz="2400"/>
              <a:t>Las redes de entrada y salida pueden ser completamente diferentes:</a:t>
            </a:r>
          </a:p>
          <a:p>
            <a:pPr marL="1295400" lvl="2" indent="-381000">
              <a:lnSpc>
                <a:spcPct val="90000"/>
              </a:lnSpc>
            </a:pPr>
            <a:r>
              <a:rPr lang="en-US" altLang="es-MX" sz="2000"/>
              <a:t>Ejemplos:  </a:t>
            </a:r>
          </a:p>
          <a:p>
            <a:pPr marL="1714500" lvl="3" indent="-342900">
              <a:lnSpc>
                <a:spcPct val="90000"/>
              </a:lnSpc>
            </a:pPr>
            <a:r>
              <a:rPr lang="en-US" altLang="es-MX" sz="1800"/>
              <a:t>De Ethernet a PPP</a:t>
            </a:r>
          </a:p>
          <a:p>
            <a:pPr marL="1714500" lvl="3" indent="-342900">
              <a:lnSpc>
                <a:spcPct val="90000"/>
              </a:lnSpc>
            </a:pPr>
            <a:r>
              <a:rPr lang="en-US" altLang="es-MX" sz="1800"/>
              <a:t>De Frame Relay a Ethernet</a:t>
            </a:r>
          </a:p>
          <a:p>
            <a:pPr marL="1295400" lvl="2" indent="-381000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s-MX" sz="20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DFE68258-79FC-5188-BFCA-00CA4ABB0D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Fragmentación</a:t>
            </a: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9282F88F-4ECD-6AF0-47CA-4F9ACC324D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1176337"/>
          </a:xfrm>
        </p:spPr>
        <p:txBody>
          <a:bodyPr/>
          <a:lstStyle/>
          <a:p>
            <a:r>
              <a:rPr lang="en-US" altLang="es-MX"/>
              <a:t>Diferentes MTU en cada salto</a:t>
            </a:r>
          </a:p>
        </p:txBody>
      </p:sp>
      <p:pic>
        <p:nvPicPr>
          <p:cNvPr id="125957" name="Picture 5" descr="Figure 1.7">
            <a:extLst>
              <a:ext uri="{FF2B5EF4-FFF2-40B4-BE49-F238E27FC236}">
                <a16:creationId xmlns:a16="http://schemas.microsoft.com/office/drawing/2014/main" id="{F109C994-3132-0B02-068B-D28448ECD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819400"/>
            <a:ext cx="4791075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3B2512DF-F415-E8AE-D869-6E26EBEC93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Traducción de direcciones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10697C02-3944-3570-F70D-F4A2595D6B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/>
              <a:t>Problema: Diferentes direcciones en capas de enlace y de red</a:t>
            </a:r>
          </a:p>
          <a:p>
            <a:pPr lvl="1">
              <a:lnSpc>
                <a:spcPct val="90000"/>
              </a:lnSpc>
            </a:pPr>
            <a:r>
              <a:rPr lang="en-US" altLang="es-MX"/>
              <a:t>Caso Ethernet: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Tengo este paquete IP para reenviar.  ¿Qué dirección Ethernet tengo que poner en mi nueva trama?</a:t>
            </a:r>
          </a:p>
          <a:p>
            <a:pPr lvl="1">
              <a:lnSpc>
                <a:spcPct val="90000"/>
              </a:lnSpc>
            </a:pPr>
            <a:r>
              <a:rPr lang="en-US" altLang="es-MX"/>
              <a:t>Tres tipos de soluciones: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Derivar una de otra con cierta operación matemática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Incluir una dentro de la otra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Mantener una tabla dinámica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s-MX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D9858F99-A2EB-4565-C8A0-557B6AD01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ARP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A62D009C-370A-F5BE-361F-15495258DA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s-MX" sz="2000"/>
              <a:t>Mantiene tablas dinámicas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800"/>
              <a:t>Microsoft Windows XP [Version 5.1.2600]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800"/>
              <a:t>(C) Copyright 1985-2001 Microsoft Corp.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s-MX" sz="800"/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800"/>
              <a:t>C:\&gt;arp -a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s-MX" sz="800"/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800"/>
              <a:t>Interface: 128.223.219.14 --- 0x2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800"/>
              <a:t>  Internet Address      Physical Address      Type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800"/>
              <a:t>  128.223.216.1         00-04-75-71-e5-64     dynamic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800"/>
              <a:t>  128.223.216.24        00-04-23-62-14-4f     dynamic</a:t>
            </a:r>
          </a:p>
          <a:p>
            <a:pPr>
              <a:lnSpc>
                <a:spcPct val="80000"/>
              </a:lnSpc>
            </a:pPr>
            <a:r>
              <a:rPr lang="en-US" altLang="es-MX" sz="2000"/>
              <a:t>Las entradas tienen un tiempo de vida limitado (¿Por qué?)</a:t>
            </a:r>
          </a:p>
          <a:p>
            <a:pPr>
              <a:lnSpc>
                <a:spcPct val="80000"/>
              </a:lnSpc>
            </a:pPr>
            <a:r>
              <a:rPr lang="en-US" altLang="es-MX" sz="2000"/>
              <a:t>Mecanismo:</a:t>
            </a:r>
          </a:p>
          <a:p>
            <a:pPr lvl="1">
              <a:lnSpc>
                <a:spcPct val="80000"/>
              </a:lnSpc>
            </a:pPr>
            <a:r>
              <a:rPr lang="en-US" altLang="es-MX" sz="1800"/>
              <a:t>A quiere enviar a B</a:t>
            </a:r>
          </a:p>
          <a:p>
            <a:pPr lvl="1">
              <a:lnSpc>
                <a:spcPct val="80000"/>
              </a:lnSpc>
            </a:pPr>
            <a:r>
              <a:rPr lang="en-US" altLang="es-MX" sz="1800"/>
              <a:t>Primero busca la IP de B en su tabla</a:t>
            </a:r>
          </a:p>
          <a:p>
            <a:pPr lvl="1">
              <a:lnSpc>
                <a:spcPct val="80000"/>
              </a:lnSpc>
            </a:pPr>
            <a:r>
              <a:rPr lang="en-US" altLang="es-MX" sz="1800"/>
              <a:t>Si no la tiene, pregunta</a:t>
            </a:r>
          </a:p>
          <a:p>
            <a:pPr lvl="2">
              <a:lnSpc>
                <a:spcPct val="80000"/>
              </a:lnSpc>
            </a:pPr>
            <a:r>
              <a:rPr lang="en-US" altLang="es-MX" sz="1600"/>
              <a:t>A: ¿Quién tiene 192.168.0.1?</a:t>
            </a:r>
          </a:p>
          <a:p>
            <a:pPr lvl="1">
              <a:lnSpc>
                <a:spcPct val="80000"/>
              </a:lnSpc>
            </a:pPr>
            <a:r>
              <a:rPr lang="en-US" altLang="es-MX" sz="1800"/>
              <a:t>Envía una trama a toda la red:</a:t>
            </a:r>
          </a:p>
          <a:p>
            <a:pPr lvl="2">
              <a:lnSpc>
                <a:spcPct val="80000"/>
              </a:lnSpc>
            </a:pPr>
            <a:r>
              <a:rPr lang="en-US" altLang="es-MX" sz="1400"/>
              <a:t>Utiliza </a:t>
            </a:r>
            <a:r>
              <a:rPr lang="en-US" altLang="es-MX" sz="1000" i="1"/>
              <a:t>FF:FF:FF:FF:FF:FF (todos los bits a 1)</a:t>
            </a:r>
          </a:p>
          <a:p>
            <a:pPr lvl="2">
              <a:lnSpc>
                <a:spcPct val="80000"/>
              </a:lnSpc>
            </a:pPr>
            <a:r>
              <a:rPr lang="en-US" altLang="es-MX" sz="1400"/>
              <a:t>Todos reciben la trama.  Sólo el B responde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48EE27C0-D5ED-8EF8-2FEC-4ADDFB1AC5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ARP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FC30FEB1-B867-41B7-0EC0-074747E078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Algunas mejoras de eficiencia:</a:t>
            </a:r>
          </a:p>
          <a:p>
            <a:pPr lvl="1"/>
            <a:r>
              <a:rPr lang="en-US" altLang="es-MX" sz="2400"/>
              <a:t>A quiere saber la MAC de B</a:t>
            </a:r>
          </a:p>
          <a:p>
            <a:pPr lvl="1"/>
            <a:r>
              <a:rPr lang="en-US" altLang="es-MX" sz="2400"/>
              <a:t>B recibe la trama.  Toma las direcciones MAC e IP de A y las incluye en su tabla</a:t>
            </a:r>
          </a:p>
          <a:p>
            <a:pPr lvl="1"/>
            <a:r>
              <a:rPr lang="en-US" altLang="es-MX" sz="2400"/>
              <a:t>Luego B responde a A</a:t>
            </a:r>
          </a:p>
          <a:p>
            <a:pPr lvl="1"/>
            <a:r>
              <a:rPr lang="en-US" altLang="es-MX" sz="2400"/>
              <a:t>Como la petición es broadcast, en principio todos los demás pueden incluir a A en su tabla.</a:t>
            </a:r>
          </a:p>
          <a:p>
            <a:r>
              <a:rPr lang="en-US" altLang="es-MX" sz="2800"/>
              <a:t>Pregunta: El paquete ARP viaja dentro de una trama Ethernet o un paquete IP?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103B904F-FB13-2001-C666-A7BB1E66DE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Dominios de Tráfico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75DFE38B-FAC1-6B57-3B74-E7AFCAFE5B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Dominio de colisión</a:t>
            </a:r>
          </a:p>
          <a:p>
            <a:r>
              <a:rPr lang="en-US" altLang="es-MX"/>
              <a:t>Dominio de broadcast</a:t>
            </a:r>
          </a:p>
          <a:p>
            <a:r>
              <a:rPr lang="en-US" altLang="es-MX"/>
              <a:t>Diferencias</a:t>
            </a:r>
          </a:p>
          <a:p>
            <a:pPr lvl="1"/>
            <a:r>
              <a:rPr lang="en-US" altLang="es-MX"/>
              <a:t>Switches vs. Hubs</a:t>
            </a:r>
          </a:p>
          <a:p>
            <a:pPr lvl="1"/>
            <a:r>
              <a:rPr lang="en-US" altLang="es-MX"/>
              <a:t>Routers vs. switches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33" name="Oval 37">
            <a:extLst>
              <a:ext uri="{FF2B5EF4-FFF2-40B4-BE49-F238E27FC236}">
                <a16:creationId xmlns:a16="http://schemas.microsoft.com/office/drawing/2014/main" id="{39DD6A9B-FD97-8D7A-09DA-FFA619356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895600"/>
            <a:ext cx="3581400" cy="3581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MX" altLang="es-MX">
              <a:latin typeface="Verdana" panose="020B0604030504040204" pitchFamily="34" charset="0"/>
            </a:endParaRPr>
          </a:p>
        </p:txBody>
      </p:sp>
      <p:sp>
        <p:nvSpPr>
          <p:cNvPr id="106531" name="Oval 35">
            <a:extLst>
              <a:ext uri="{FF2B5EF4-FFF2-40B4-BE49-F238E27FC236}">
                <a16:creationId xmlns:a16="http://schemas.microsoft.com/office/drawing/2014/main" id="{06CDCC8C-81C9-1641-687F-0D32CF1A8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733800"/>
            <a:ext cx="1828800" cy="18288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EBD03F04-F9C1-D451-AE9E-C921E45783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Dominios de tráfico</a:t>
            </a:r>
          </a:p>
        </p:txBody>
      </p:sp>
      <p:sp>
        <p:nvSpPr>
          <p:cNvPr id="106500" name="Rectangle 4">
            <a:extLst>
              <a:ext uri="{FF2B5EF4-FFF2-40B4-BE49-F238E27FC236}">
                <a16:creationId xmlns:a16="http://schemas.microsoft.com/office/drawing/2014/main" id="{46DA2EC4-47F7-D114-0C10-7A0BEAD68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057400"/>
            <a:ext cx="914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s-MX">
                <a:latin typeface="Verdana" panose="020B0604030504040204" pitchFamily="34" charset="0"/>
              </a:rPr>
              <a:t>Router</a:t>
            </a:r>
          </a:p>
        </p:txBody>
      </p:sp>
      <p:grpSp>
        <p:nvGrpSpPr>
          <p:cNvPr id="106515" name="Group 19">
            <a:extLst>
              <a:ext uri="{FF2B5EF4-FFF2-40B4-BE49-F238E27FC236}">
                <a16:creationId xmlns:a16="http://schemas.microsoft.com/office/drawing/2014/main" id="{F0C30C1F-5075-3F89-216E-2A68DF964453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3124200"/>
            <a:ext cx="2763838" cy="2076450"/>
            <a:chOff x="816" y="1968"/>
            <a:chExt cx="1741" cy="1308"/>
          </a:xfrm>
        </p:grpSpPr>
        <p:sp>
          <p:nvSpPr>
            <p:cNvPr id="106501" name="Rectangle 5">
              <a:extLst>
                <a:ext uri="{FF2B5EF4-FFF2-40B4-BE49-F238E27FC236}">
                  <a16:creationId xmlns:a16="http://schemas.microsoft.com/office/drawing/2014/main" id="{CBCD4301-20E3-ACE1-C604-067671A55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1968"/>
              <a:ext cx="480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>
                  <a:latin typeface="Verdana" panose="020B0604030504040204" pitchFamily="34" charset="0"/>
                </a:rPr>
                <a:t>Switch</a:t>
              </a:r>
            </a:p>
          </p:txBody>
        </p:sp>
        <p:sp>
          <p:nvSpPr>
            <p:cNvPr id="106502" name="Rectangle 6">
              <a:extLst>
                <a:ext uri="{FF2B5EF4-FFF2-40B4-BE49-F238E27FC236}">
                  <a16:creationId xmlns:a16="http://schemas.microsoft.com/office/drawing/2014/main" id="{E6E13E0D-B0E2-5F6C-2C1F-9560B1565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448"/>
              <a:ext cx="38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>
                  <a:latin typeface="Verdana" panose="020B0604030504040204" pitchFamily="34" charset="0"/>
                </a:rPr>
                <a:t>Hub</a:t>
              </a:r>
            </a:p>
          </p:txBody>
        </p:sp>
        <p:sp>
          <p:nvSpPr>
            <p:cNvPr id="106503" name="Rectangle 7">
              <a:extLst>
                <a:ext uri="{FF2B5EF4-FFF2-40B4-BE49-F238E27FC236}">
                  <a16:creationId xmlns:a16="http://schemas.microsoft.com/office/drawing/2014/main" id="{497BF3E7-962A-2C88-40F0-7A2F18190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2448"/>
              <a:ext cx="38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>
                  <a:latin typeface="Verdana" panose="020B0604030504040204" pitchFamily="34" charset="0"/>
                </a:rPr>
                <a:t>Hub</a:t>
              </a:r>
            </a:p>
          </p:txBody>
        </p:sp>
        <p:sp>
          <p:nvSpPr>
            <p:cNvPr id="106504" name="computr1">
              <a:extLst>
                <a:ext uri="{FF2B5EF4-FFF2-40B4-BE49-F238E27FC236}">
                  <a16:creationId xmlns:a16="http://schemas.microsoft.com/office/drawing/2014/main" id="{569E295B-3F35-21A5-3542-644FF7F19A3E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816" y="2928"/>
              <a:ext cx="349" cy="348"/>
            </a:xfrm>
            <a:custGeom>
              <a:avLst/>
              <a:gdLst>
                <a:gd name="T0" fmla="*/ 19535 w 21600"/>
                <a:gd name="T1" fmla="*/ 0 h 21600"/>
                <a:gd name="T2" fmla="*/ 10800 w 21600"/>
                <a:gd name="T3" fmla="*/ 0 h 21600"/>
                <a:gd name="T4" fmla="*/ 2065 w 21600"/>
                <a:gd name="T5" fmla="*/ 0 h 21600"/>
                <a:gd name="T6" fmla="*/ 0 w 21600"/>
                <a:gd name="T7" fmla="*/ 15388 h 21600"/>
                <a:gd name="T8" fmla="*/ 0 w 21600"/>
                <a:gd name="T9" fmla="*/ 21600 h 21600"/>
                <a:gd name="T10" fmla="*/ 10800 w 21600"/>
                <a:gd name="T11" fmla="*/ 21600 h 21600"/>
                <a:gd name="T12" fmla="*/ 21600 w 21600"/>
                <a:gd name="T13" fmla="*/ 21600 h 21600"/>
                <a:gd name="T14" fmla="*/ 21600 w 21600"/>
                <a:gd name="T15" fmla="*/ 15388 h 21600"/>
                <a:gd name="T16" fmla="*/ 19535 w 21600"/>
                <a:gd name="T17" fmla="*/ 13553 h 21600"/>
                <a:gd name="T18" fmla="*/ 2065 w 21600"/>
                <a:gd name="T19" fmla="*/ 13553 h 21600"/>
                <a:gd name="T20" fmla="*/ 2065 w 21600"/>
                <a:gd name="T21" fmla="*/ 6776 h 21600"/>
                <a:gd name="T22" fmla="*/ 19535 w 21600"/>
                <a:gd name="T23" fmla="*/ 6776 h 21600"/>
                <a:gd name="T24" fmla="*/ 0 w 21600"/>
                <a:gd name="T25" fmla="*/ 18494 h 21600"/>
                <a:gd name="T26" fmla="*/ 21600 w 21600"/>
                <a:gd name="T27" fmla="*/ 18494 h 21600"/>
                <a:gd name="T28" fmla="*/ 4923 w 21600"/>
                <a:gd name="T29" fmla="*/ 2541 h 21600"/>
                <a:gd name="T30" fmla="*/ 16756 w 21600"/>
                <a:gd name="T31" fmla="*/ 111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35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05" name="computr1">
              <a:extLst>
                <a:ext uri="{FF2B5EF4-FFF2-40B4-BE49-F238E27FC236}">
                  <a16:creationId xmlns:a16="http://schemas.microsoft.com/office/drawing/2014/main" id="{D082858A-AFD7-14C1-2ABA-1FFB1114C025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200" y="2928"/>
              <a:ext cx="349" cy="348"/>
            </a:xfrm>
            <a:custGeom>
              <a:avLst/>
              <a:gdLst>
                <a:gd name="T0" fmla="*/ 19535 w 21600"/>
                <a:gd name="T1" fmla="*/ 0 h 21600"/>
                <a:gd name="T2" fmla="*/ 10800 w 21600"/>
                <a:gd name="T3" fmla="*/ 0 h 21600"/>
                <a:gd name="T4" fmla="*/ 2065 w 21600"/>
                <a:gd name="T5" fmla="*/ 0 h 21600"/>
                <a:gd name="T6" fmla="*/ 0 w 21600"/>
                <a:gd name="T7" fmla="*/ 15388 h 21600"/>
                <a:gd name="T8" fmla="*/ 0 w 21600"/>
                <a:gd name="T9" fmla="*/ 21600 h 21600"/>
                <a:gd name="T10" fmla="*/ 10800 w 21600"/>
                <a:gd name="T11" fmla="*/ 21600 h 21600"/>
                <a:gd name="T12" fmla="*/ 21600 w 21600"/>
                <a:gd name="T13" fmla="*/ 21600 h 21600"/>
                <a:gd name="T14" fmla="*/ 21600 w 21600"/>
                <a:gd name="T15" fmla="*/ 15388 h 21600"/>
                <a:gd name="T16" fmla="*/ 19535 w 21600"/>
                <a:gd name="T17" fmla="*/ 13553 h 21600"/>
                <a:gd name="T18" fmla="*/ 2065 w 21600"/>
                <a:gd name="T19" fmla="*/ 13553 h 21600"/>
                <a:gd name="T20" fmla="*/ 2065 w 21600"/>
                <a:gd name="T21" fmla="*/ 6776 h 21600"/>
                <a:gd name="T22" fmla="*/ 19535 w 21600"/>
                <a:gd name="T23" fmla="*/ 6776 h 21600"/>
                <a:gd name="T24" fmla="*/ 0 w 21600"/>
                <a:gd name="T25" fmla="*/ 18494 h 21600"/>
                <a:gd name="T26" fmla="*/ 21600 w 21600"/>
                <a:gd name="T27" fmla="*/ 18494 h 21600"/>
                <a:gd name="T28" fmla="*/ 4923 w 21600"/>
                <a:gd name="T29" fmla="*/ 2541 h 21600"/>
                <a:gd name="T30" fmla="*/ 16756 w 21600"/>
                <a:gd name="T31" fmla="*/ 111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35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06" name="computr1">
              <a:extLst>
                <a:ext uri="{FF2B5EF4-FFF2-40B4-BE49-F238E27FC236}">
                  <a16:creationId xmlns:a16="http://schemas.microsoft.com/office/drawing/2014/main" id="{9B7712BC-3F55-44FA-4D57-C22A5ED62F64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208" y="2928"/>
              <a:ext cx="349" cy="348"/>
            </a:xfrm>
            <a:custGeom>
              <a:avLst/>
              <a:gdLst>
                <a:gd name="T0" fmla="*/ 19535 w 21600"/>
                <a:gd name="T1" fmla="*/ 0 h 21600"/>
                <a:gd name="T2" fmla="*/ 10800 w 21600"/>
                <a:gd name="T3" fmla="*/ 0 h 21600"/>
                <a:gd name="T4" fmla="*/ 2065 w 21600"/>
                <a:gd name="T5" fmla="*/ 0 h 21600"/>
                <a:gd name="T6" fmla="*/ 0 w 21600"/>
                <a:gd name="T7" fmla="*/ 15388 h 21600"/>
                <a:gd name="T8" fmla="*/ 0 w 21600"/>
                <a:gd name="T9" fmla="*/ 21600 h 21600"/>
                <a:gd name="T10" fmla="*/ 10800 w 21600"/>
                <a:gd name="T11" fmla="*/ 21600 h 21600"/>
                <a:gd name="T12" fmla="*/ 21600 w 21600"/>
                <a:gd name="T13" fmla="*/ 21600 h 21600"/>
                <a:gd name="T14" fmla="*/ 21600 w 21600"/>
                <a:gd name="T15" fmla="*/ 15388 h 21600"/>
                <a:gd name="T16" fmla="*/ 19535 w 21600"/>
                <a:gd name="T17" fmla="*/ 13553 h 21600"/>
                <a:gd name="T18" fmla="*/ 2065 w 21600"/>
                <a:gd name="T19" fmla="*/ 13553 h 21600"/>
                <a:gd name="T20" fmla="*/ 2065 w 21600"/>
                <a:gd name="T21" fmla="*/ 6776 h 21600"/>
                <a:gd name="T22" fmla="*/ 19535 w 21600"/>
                <a:gd name="T23" fmla="*/ 6776 h 21600"/>
                <a:gd name="T24" fmla="*/ 0 w 21600"/>
                <a:gd name="T25" fmla="*/ 18494 h 21600"/>
                <a:gd name="T26" fmla="*/ 21600 w 21600"/>
                <a:gd name="T27" fmla="*/ 18494 h 21600"/>
                <a:gd name="T28" fmla="*/ 4923 w 21600"/>
                <a:gd name="T29" fmla="*/ 2541 h 21600"/>
                <a:gd name="T30" fmla="*/ 16756 w 21600"/>
                <a:gd name="T31" fmla="*/ 111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35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07" name="computr1">
              <a:extLst>
                <a:ext uri="{FF2B5EF4-FFF2-40B4-BE49-F238E27FC236}">
                  <a16:creationId xmlns:a16="http://schemas.microsoft.com/office/drawing/2014/main" id="{04740703-0A1B-6F9B-6649-33D8F446A326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776" y="2928"/>
              <a:ext cx="349" cy="348"/>
            </a:xfrm>
            <a:custGeom>
              <a:avLst/>
              <a:gdLst>
                <a:gd name="T0" fmla="*/ 19535 w 21600"/>
                <a:gd name="T1" fmla="*/ 0 h 21600"/>
                <a:gd name="T2" fmla="*/ 10800 w 21600"/>
                <a:gd name="T3" fmla="*/ 0 h 21600"/>
                <a:gd name="T4" fmla="*/ 2065 w 21600"/>
                <a:gd name="T5" fmla="*/ 0 h 21600"/>
                <a:gd name="T6" fmla="*/ 0 w 21600"/>
                <a:gd name="T7" fmla="*/ 15388 h 21600"/>
                <a:gd name="T8" fmla="*/ 0 w 21600"/>
                <a:gd name="T9" fmla="*/ 21600 h 21600"/>
                <a:gd name="T10" fmla="*/ 10800 w 21600"/>
                <a:gd name="T11" fmla="*/ 21600 h 21600"/>
                <a:gd name="T12" fmla="*/ 21600 w 21600"/>
                <a:gd name="T13" fmla="*/ 21600 h 21600"/>
                <a:gd name="T14" fmla="*/ 21600 w 21600"/>
                <a:gd name="T15" fmla="*/ 15388 h 21600"/>
                <a:gd name="T16" fmla="*/ 19535 w 21600"/>
                <a:gd name="T17" fmla="*/ 13553 h 21600"/>
                <a:gd name="T18" fmla="*/ 2065 w 21600"/>
                <a:gd name="T19" fmla="*/ 13553 h 21600"/>
                <a:gd name="T20" fmla="*/ 2065 w 21600"/>
                <a:gd name="T21" fmla="*/ 6776 h 21600"/>
                <a:gd name="T22" fmla="*/ 19535 w 21600"/>
                <a:gd name="T23" fmla="*/ 6776 h 21600"/>
                <a:gd name="T24" fmla="*/ 0 w 21600"/>
                <a:gd name="T25" fmla="*/ 18494 h 21600"/>
                <a:gd name="T26" fmla="*/ 21600 w 21600"/>
                <a:gd name="T27" fmla="*/ 18494 h 21600"/>
                <a:gd name="T28" fmla="*/ 4923 w 21600"/>
                <a:gd name="T29" fmla="*/ 2541 h 21600"/>
                <a:gd name="T30" fmla="*/ 16756 w 21600"/>
                <a:gd name="T31" fmla="*/ 111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35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08" name="Line 12">
              <a:extLst>
                <a:ext uri="{FF2B5EF4-FFF2-40B4-BE49-F238E27FC236}">
                  <a16:creationId xmlns:a16="http://schemas.microsoft.com/office/drawing/2014/main" id="{66A20A29-CCBF-5C34-D653-3C663A0C6B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8" y="2640"/>
              <a:ext cx="19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09" name="Line 13">
              <a:extLst>
                <a:ext uri="{FF2B5EF4-FFF2-40B4-BE49-F238E27FC236}">
                  <a16:creationId xmlns:a16="http://schemas.microsoft.com/office/drawing/2014/main" id="{DE1F8BEC-B6CF-90EC-4C84-2ACF7A415A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296" y="2640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10" name="Line 14">
              <a:extLst>
                <a:ext uri="{FF2B5EF4-FFF2-40B4-BE49-F238E27FC236}">
                  <a16:creationId xmlns:a16="http://schemas.microsoft.com/office/drawing/2014/main" id="{0942B24A-F2EE-7802-8F6A-C6B4D2C033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2640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11" name="Line 15">
              <a:extLst>
                <a:ext uri="{FF2B5EF4-FFF2-40B4-BE49-F238E27FC236}">
                  <a16:creationId xmlns:a16="http://schemas.microsoft.com/office/drawing/2014/main" id="{2B4C5D47-948B-A051-9BBE-6A91CE5091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56" y="2640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12" name="Line 16">
              <a:extLst>
                <a:ext uri="{FF2B5EF4-FFF2-40B4-BE49-F238E27FC236}">
                  <a16:creationId xmlns:a16="http://schemas.microsoft.com/office/drawing/2014/main" id="{A78E43D4-0528-9406-31EF-7D3996BF2E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6" y="2160"/>
              <a:ext cx="24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13" name="Line 17">
              <a:extLst>
                <a:ext uri="{FF2B5EF4-FFF2-40B4-BE49-F238E27FC236}">
                  <a16:creationId xmlns:a16="http://schemas.microsoft.com/office/drawing/2014/main" id="{A6B85ABB-8ECF-B6ED-32F1-E26A0AD32E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2160"/>
              <a:ext cx="33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6514" name="Line 18">
            <a:extLst>
              <a:ext uri="{FF2B5EF4-FFF2-40B4-BE49-F238E27FC236}">
                <a16:creationId xmlns:a16="http://schemas.microsoft.com/office/drawing/2014/main" id="{5F218618-3DB6-51FF-0E3A-D8F6A9CA10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2438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grpSp>
        <p:nvGrpSpPr>
          <p:cNvPr id="106516" name="Group 20">
            <a:extLst>
              <a:ext uri="{FF2B5EF4-FFF2-40B4-BE49-F238E27FC236}">
                <a16:creationId xmlns:a16="http://schemas.microsoft.com/office/drawing/2014/main" id="{070FAE53-7A76-E2EF-C976-274B2AD0A321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3124200"/>
            <a:ext cx="2763838" cy="2076450"/>
            <a:chOff x="816" y="1968"/>
            <a:chExt cx="1741" cy="1308"/>
          </a:xfrm>
        </p:grpSpPr>
        <p:sp>
          <p:nvSpPr>
            <p:cNvPr id="106517" name="Rectangle 21">
              <a:extLst>
                <a:ext uri="{FF2B5EF4-FFF2-40B4-BE49-F238E27FC236}">
                  <a16:creationId xmlns:a16="http://schemas.microsoft.com/office/drawing/2014/main" id="{48F7C354-B775-BF5B-9CE2-B192A95F6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1968"/>
              <a:ext cx="480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>
                  <a:latin typeface="Verdana" panose="020B0604030504040204" pitchFamily="34" charset="0"/>
                </a:rPr>
                <a:t>Switch</a:t>
              </a:r>
            </a:p>
          </p:txBody>
        </p:sp>
        <p:sp>
          <p:nvSpPr>
            <p:cNvPr id="106518" name="Rectangle 22">
              <a:extLst>
                <a:ext uri="{FF2B5EF4-FFF2-40B4-BE49-F238E27FC236}">
                  <a16:creationId xmlns:a16="http://schemas.microsoft.com/office/drawing/2014/main" id="{A215DBE6-0F34-C09F-894E-76D6A767D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448"/>
              <a:ext cx="38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>
                  <a:latin typeface="Verdana" panose="020B0604030504040204" pitchFamily="34" charset="0"/>
                </a:rPr>
                <a:t>Hub</a:t>
              </a:r>
            </a:p>
          </p:txBody>
        </p:sp>
        <p:sp>
          <p:nvSpPr>
            <p:cNvPr id="106519" name="Rectangle 23">
              <a:extLst>
                <a:ext uri="{FF2B5EF4-FFF2-40B4-BE49-F238E27FC236}">
                  <a16:creationId xmlns:a16="http://schemas.microsoft.com/office/drawing/2014/main" id="{0A0A71F5-8CDD-1E6C-B69C-E32279548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2448"/>
              <a:ext cx="38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s-MX">
                  <a:latin typeface="Verdana" panose="020B0604030504040204" pitchFamily="34" charset="0"/>
                </a:rPr>
                <a:t>Hub</a:t>
              </a:r>
            </a:p>
          </p:txBody>
        </p:sp>
        <p:sp>
          <p:nvSpPr>
            <p:cNvPr id="106520" name="computr1">
              <a:extLst>
                <a:ext uri="{FF2B5EF4-FFF2-40B4-BE49-F238E27FC236}">
                  <a16:creationId xmlns:a16="http://schemas.microsoft.com/office/drawing/2014/main" id="{C578D209-CBB2-39DA-8085-834894647E2A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816" y="2928"/>
              <a:ext cx="349" cy="348"/>
            </a:xfrm>
            <a:custGeom>
              <a:avLst/>
              <a:gdLst>
                <a:gd name="T0" fmla="*/ 19535 w 21600"/>
                <a:gd name="T1" fmla="*/ 0 h 21600"/>
                <a:gd name="T2" fmla="*/ 10800 w 21600"/>
                <a:gd name="T3" fmla="*/ 0 h 21600"/>
                <a:gd name="T4" fmla="*/ 2065 w 21600"/>
                <a:gd name="T5" fmla="*/ 0 h 21600"/>
                <a:gd name="T6" fmla="*/ 0 w 21600"/>
                <a:gd name="T7" fmla="*/ 15388 h 21600"/>
                <a:gd name="T8" fmla="*/ 0 w 21600"/>
                <a:gd name="T9" fmla="*/ 21600 h 21600"/>
                <a:gd name="T10" fmla="*/ 10800 w 21600"/>
                <a:gd name="T11" fmla="*/ 21600 h 21600"/>
                <a:gd name="T12" fmla="*/ 21600 w 21600"/>
                <a:gd name="T13" fmla="*/ 21600 h 21600"/>
                <a:gd name="T14" fmla="*/ 21600 w 21600"/>
                <a:gd name="T15" fmla="*/ 15388 h 21600"/>
                <a:gd name="T16" fmla="*/ 19535 w 21600"/>
                <a:gd name="T17" fmla="*/ 13553 h 21600"/>
                <a:gd name="T18" fmla="*/ 2065 w 21600"/>
                <a:gd name="T19" fmla="*/ 13553 h 21600"/>
                <a:gd name="T20" fmla="*/ 2065 w 21600"/>
                <a:gd name="T21" fmla="*/ 6776 h 21600"/>
                <a:gd name="T22" fmla="*/ 19535 w 21600"/>
                <a:gd name="T23" fmla="*/ 6776 h 21600"/>
                <a:gd name="T24" fmla="*/ 0 w 21600"/>
                <a:gd name="T25" fmla="*/ 18494 h 21600"/>
                <a:gd name="T26" fmla="*/ 21600 w 21600"/>
                <a:gd name="T27" fmla="*/ 18494 h 21600"/>
                <a:gd name="T28" fmla="*/ 4923 w 21600"/>
                <a:gd name="T29" fmla="*/ 2541 h 21600"/>
                <a:gd name="T30" fmla="*/ 16756 w 21600"/>
                <a:gd name="T31" fmla="*/ 111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35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21" name="computr1">
              <a:extLst>
                <a:ext uri="{FF2B5EF4-FFF2-40B4-BE49-F238E27FC236}">
                  <a16:creationId xmlns:a16="http://schemas.microsoft.com/office/drawing/2014/main" id="{D0B14736-52D9-CC3A-66A3-4B764AC3963A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200" y="2928"/>
              <a:ext cx="349" cy="348"/>
            </a:xfrm>
            <a:custGeom>
              <a:avLst/>
              <a:gdLst>
                <a:gd name="T0" fmla="*/ 19535 w 21600"/>
                <a:gd name="T1" fmla="*/ 0 h 21600"/>
                <a:gd name="T2" fmla="*/ 10800 w 21600"/>
                <a:gd name="T3" fmla="*/ 0 h 21600"/>
                <a:gd name="T4" fmla="*/ 2065 w 21600"/>
                <a:gd name="T5" fmla="*/ 0 h 21600"/>
                <a:gd name="T6" fmla="*/ 0 w 21600"/>
                <a:gd name="T7" fmla="*/ 15388 h 21600"/>
                <a:gd name="T8" fmla="*/ 0 w 21600"/>
                <a:gd name="T9" fmla="*/ 21600 h 21600"/>
                <a:gd name="T10" fmla="*/ 10800 w 21600"/>
                <a:gd name="T11" fmla="*/ 21600 h 21600"/>
                <a:gd name="T12" fmla="*/ 21600 w 21600"/>
                <a:gd name="T13" fmla="*/ 21600 h 21600"/>
                <a:gd name="T14" fmla="*/ 21600 w 21600"/>
                <a:gd name="T15" fmla="*/ 15388 h 21600"/>
                <a:gd name="T16" fmla="*/ 19535 w 21600"/>
                <a:gd name="T17" fmla="*/ 13553 h 21600"/>
                <a:gd name="T18" fmla="*/ 2065 w 21600"/>
                <a:gd name="T19" fmla="*/ 13553 h 21600"/>
                <a:gd name="T20" fmla="*/ 2065 w 21600"/>
                <a:gd name="T21" fmla="*/ 6776 h 21600"/>
                <a:gd name="T22" fmla="*/ 19535 w 21600"/>
                <a:gd name="T23" fmla="*/ 6776 h 21600"/>
                <a:gd name="T24" fmla="*/ 0 w 21600"/>
                <a:gd name="T25" fmla="*/ 18494 h 21600"/>
                <a:gd name="T26" fmla="*/ 21600 w 21600"/>
                <a:gd name="T27" fmla="*/ 18494 h 21600"/>
                <a:gd name="T28" fmla="*/ 4923 w 21600"/>
                <a:gd name="T29" fmla="*/ 2541 h 21600"/>
                <a:gd name="T30" fmla="*/ 16756 w 21600"/>
                <a:gd name="T31" fmla="*/ 111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35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22" name="computr1">
              <a:extLst>
                <a:ext uri="{FF2B5EF4-FFF2-40B4-BE49-F238E27FC236}">
                  <a16:creationId xmlns:a16="http://schemas.microsoft.com/office/drawing/2014/main" id="{832ADDFB-2B44-0354-537F-6C0982E0687F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208" y="2928"/>
              <a:ext cx="349" cy="348"/>
            </a:xfrm>
            <a:custGeom>
              <a:avLst/>
              <a:gdLst>
                <a:gd name="T0" fmla="*/ 19535 w 21600"/>
                <a:gd name="T1" fmla="*/ 0 h 21600"/>
                <a:gd name="T2" fmla="*/ 10800 w 21600"/>
                <a:gd name="T3" fmla="*/ 0 h 21600"/>
                <a:gd name="T4" fmla="*/ 2065 w 21600"/>
                <a:gd name="T5" fmla="*/ 0 h 21600"/>
                <a:gd name="T6" fmla="*/ 0 w 21600"/>
                <a:gd name="T7" fmla="*/ 15388 h 21600"/>
                <a:gd name="T8" fmla="*/ 0 w 21600"/>
                <a:gd name="T9" fmla="*/ 21600 h 21600"/>
                <a:gd name="T10" fmla="*/ 10800 w 21600"/>
                <a:gd name="T11" fmla="*/ 21600 h 21600"/>
                <a:gd name="T12" fmla="*/ 21600 w 21600"/>
                <a:gd name="T13" fmla="*/ 21600 h 21600"/>
                <a:gd name="T14" fmla="*/ 21600 w 21600"/>
                <a:gd name="T15" fmla="*/ 15388 h 21600"/>
                <a:gd name="T16" fmla="*/ 19535 w 21600"/>
                <a:gd name="T17" fmla="*/ 13553 h 21600"/>
                <a:gd name="T18" fmla="*/ 2065 w 21600"/>
                <a:gd name="T19" fmla="*/ 13553 h 21600"/>
                <a:gd name="T20" fmla="*/ 2065 w 21600"/>
                <a:gd name="T21" fmla="*/ 6776 h 21600"/>
                <a:gd name="T22" fmla="*/ 19535 w 21600"/>
                <a:gd name="T23" fmla="*/ 6776 h 21600"/>
                <a:gd name="T24" fmla="*/ 0 w 21600"/>
                <a:gd name="T25" fmla="*/ 18494 h 21600"/>
                <a:gd name="T26" fmla="*/ 21600 w 21600"/>
                <a:gd name="T27" fmla="*/ 18494 h 21600"/>
                <a:gd name="T28" fmla="*/ 4923 w 21600"/>
                <a:gd name="T29" fmla="*/ 2541 h 21600"/>
                <a:gd name="T30" fmla="*/ 16756 w 21600"/>
                <a:gd name="T31" fmla="*/ 111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35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23" name="computr1">
              <a:extLst>
                <a:ext uri="{FF2B5EF4-FFF2-40B4-BE49-F238E27FC236}">
                  <a16:creationId xmlns:a16="http://schemas.microsoft.com/office/drawing/2014/main" id="{DCF5D966-9C0C-C022-347C-297951049AAE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776" y="2928"/>
              <a:ext cx="349" cy="348"/>
            </a:xfrm>
            <a:custGeom>
              <a:avLst/>
              <a:gdLst>
                <a:gd name="T0" fmla="*/ 19535 w 21600"/>
                <a:gd name="T1" fmla="*/ 0 h 21600"/>
                <a:gd name="T2" fmla="*/ 10800 w 21600"/>
                <a:gd name="T3" fmla="*/ 0 h 21600"/>
                <a:gd name="T4" fmla="*/ 2065 w 21600"/>
                <a:gd name="T5" fmla="*/ 0 h 21600"/>
                <a:gd name="T6" fmla="*/ 0 w 21600"/>
                <a:gd name="T7" fmla="*/ 15388 h 21600"/>
                <a:gd name="T8" fmla="*/ 0 w 21600"/>
                <a:gd name="T9" fmla="*/ 21600 h 21600"/>
                <a:gd name="T10" fmla="*/ 10800 w 21600"/>
                <a:gd name="T11" fmla="*/ 21600 h 21600"/>
                <a:gd name="T12" fmla="*/ 21600 w 21600"/>
                <a:gd name="T13" fmla="*/ 21600 h 21600"/>
                <a:gd name="T14" fmla="*/ 21600 w 21600"/>
                <a:gd name="T15" fmla="*/ 15388 h 21600"/>
                <a:gd name="T16" fmla="*/ 19535 w 21600"/>
                <a:gd name="T17" fmla="*/ 13553 h 21600"/>
                <a:gd name="T18" fmla="*/ 2065 w 21600"/>
                <a:gd name="T19" fmla="*/ 13553 h 21600"/>
                <a:gd name="T20" fmla="*/ 2065 w 21600"/>
                <a:gd name="T21" fmla="*/ 6776 h 21600"/>
                <a:gd name="T22" fmla="*/ 19535 w 21600"/>
                <a:gd name="T23" fmla="*/ 6776 h 21600"/>
                <a:gd name="T24" fmla="*/ 0 w 21600"/>
                <a:gd name="T25" fmla="*/ 18494 h 21600"/>
                <a:gd name="T26" fmla="*/ 21600 w 21600"/>
                <a:gd name="T27" fmla="*/ 18494 h 21600"/>
                <a:gd name="T28" fmla="*/ 4923 w 21600"/>
                <a:gd name="T29" fmla="*/ 2541 h 21600"/>
                <a:gd name="T30" fmla="*/ 16756 w 21600"/>
                <a:gd name="T31" fmla="*/ 111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35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24" name="Line 28">
              <a:extLst>
                <a:ext uri="{FF2B5EF4-FFF2-40B4-BE49-F238E27FC236}">
                  <a16:creationId xmlns:a16="http://schemas.microsoft.com/office/drawing/2014/main" id="{DE4EB312-9165-B754-5D6B-F2746A8002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8" y="2640"/>
              <a:ext cx="19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25" name="Line 29">
              <a:extLst>
                <a:ext uri="{FF2B5EF4-FFF2-40B4-BE49-F238E27FC236}">
                  <a16:creationId xmlns:a16="http://schemas.microsoft.com/office/drawing/2014/main" id="{54136FEA-E1C8-75FB-1FC1-06071D2762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296" y="2640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26" name="Line 30">
              <a:extLst>
                <a:ext uri="{FF2B5EF4-FFF2-40B4-BE49-F238E27FC236}">
                  <a16:creationId xmlns:a16="http://schemas.microsoft.com/office/drawing/2014/main" id="{249A5315-F38F-F93C-9E01-A214D572A2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2640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27" name="Line 31">
              <a:extLst>
                <a:ext uri="{FF2B5EF4-FFF2-40B4-BE49-F238E27FC236}">
                  <a16:creationId xmlns:a16="http://schemas.microsoft.com/office/drawing/2014/main" id="{50C06359-6DDD-5677-C2CA-8997FB44FC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56" y="2640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28" name="Line 32">
              <a:extLst>
                <a:ext uri="{FF2B5EF4-FFF2-40B4-BE49-F238E27FC236}">
                  <a16:creationId xmlns:a16="http://schemas.microsoft.com/office/drawing/2014/main" id="{2EBCC4E6-DE7B-3B9D-2051-8E7F693B59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6" y="2160"/>
              <a:ext cx="24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6529" name="Line 33">
              <a:extLst>
                <a:ext uri="{FF2B5EF4-FFF2-40B4-BE49-F238E27FC236}">
                  <a16:creationId xmlns:a16="http://schemas.microsoft.com/office/drawing/2014/main" id="{A27DF6F4-CE6C-65E1-D483-88749C62BE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2160"/>
              <a:ext cx="33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06530" name="Line 34">
            <a:extLst>
              <a:ext uri="{FF2B5EF4-FFF2-40B4-BE49-F238E27FC236}">
                <a16:creationId xmlns:a16="http://schemas.microsoft.com/office/drawing/2014/main" id="{B6C3FE58-5369-B3E1-B9DB-9299F13E81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24384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06535" name="Text Box 39">
            <a:extLst>
              <a:ext uri="{FF2B5EF4-FFF2-40B4-BE49-F238E27FC236}">
                <a16:creationId xmlns:a16="http://schemas.microsoft.com/office/drawing/2014/main" id="{27E4386B-A4DA-57B7-F504-CA12A4807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638800"/>
            <a:ext cx="14906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Dominio de</a:t>
            </a:r>
          </a:p>
          <a:p>
            <a:r>
              <a:rPr lang="en-US" altLang="es-MX">
                <a:latin typeface="Verdana" panose="020B0604030504040204" pitchFamily="34" charset="0"/>
              </a:rPr>
              <a:t>broadcast</a:t>
            </a:r>
          </a:p>
        </p:txBody>
      </p:sp>
      <p:sp>
        <p:nvSpPr>
          <p:cNvPr id="106536" name="Line 40">
            <a:extLst>
              <a:ext uri="{FF2B5EF4-FFF2-40B4-BE49-F238E27FC236}">
                <a16:creationId xmlns:a16="http://schemas.microsoft.com/office/drawing/2014/main" id="{9DB71F0A-AECE-83D3-F102-C9492BCF5CD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14800" y="5257800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06537" name="Text Box 41">
            <a:extLst>
              <a:ext uri="{FF2B5EF4-FFF2-40B4-BE49-F238E27FC236}">
                <a16:creationId xmlns:a16="http://schemas.microsoft.com/office/drawing/2014/main" id="{F69A70C9-DF69-9E48-6208-9C1393B23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5715000"/>
            <a:ext cx="14906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latin typeface="Verdana" panose="020B0604030504040204" pitchFamily="34" charset="0"/>
              </a:rPr>
              <a:t>Dominio de</a:t>
            </a:r>
          </a:p>
          <a:p>
            <a:r>
              <a:rPr lang="en-US" altLang="es-MX">
                <a:latin typeface="Verdana" panose="020B0604030504040204" pitchFamily="34" charset="0"/>
              </a:rPr>
              <a:t>colisión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C88A61C7-0532-155C-BF18-5D6939570E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Ventajas de las subredes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B6BABD6B-2E6C-FB1B-8CDA-B12D6BBBCB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Escalabilidad, eficiencia</a:t>
            </a:r>
          </a:p>
          <a:p>
            <a:pPr lvl="1"/>
            <a:r>
              <a:rPr lang="en-US" altLang="es-MX"/>
              <a:t>Reducir los dominios de broadcast</a:t>
            </a:r>
          </a:p>
          <a:p>
            <a:pPr lvl="2"/>
            <a:r>
              <a:rPr lang="en-US" altLang="es-MX"/>
              <a:t>Menos uso de CPU</a:t>
            </a:r>
          </a:p>
          <a:p>
            <a:pPr lvl="2"/>
            <a:r>
              <a:rPr lang="en-US" altLang="es-MX"/>
              <a:t>Más espacio para tráfico legítimo -&gt; más velocidad</a:t>
            </a:r>
          </a:p>
          <a:p>
            <a:r>
              <a:rPr lang="en-US" altLang="es-MX"/>
              <a:t>Facilitar la gestión</a:t>
            </a:r>
          </a:p>
          <a:p>
            <a:pPr lvl="2"/>
            <a:r>
              <a:rPr lang="en-US" altLang="es-MX"/>
              <a:t>Ingeniería de tráfico</a:t>
            </a:r>
          </a:p>
          <a:p>
            <a:pPr lvl="3"/>
            <a:r>
              <a:rPr lang="en-US" altLang="es-MX"/>
              <a:t>Implementación de políticas</a:t>
            </a:r>
          </a:p>
          <a:p>
            <a:pPr lvl="2"/>
            <a:r>
              <a:rPr lang="en-US" altLang="es-MX"/>
              <a:t>Seguridad</a:t>
            </a:r>
          </a:p>
          <a:p>
            <a:pPr lvl="3"/>
            <a:r>
              <a:rPr lang="en-US" altLang="es-MX"/>
              <a:t>Filtros de paquetes</a:t>
            </a:r>
          </a:p>
          <a:p>
            <a:endParaRPr lang="en-US" altLang="es-MX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C7DC432A-55A1-AC6D-400F-5597E0B0E6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UDP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A3A889D6-B79E-1445-C55B-BF6D1BEF1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/>
              <a:t>User Datagram Protocol</a:t>
            </a:r>
          </a:p>
          <a:p>
            <a:pPr lvl="1">
              <a:lnSpc>
                <a:spcPct val="90000"/>
              </a:lnSpc>
            </a:pPr>
            <a:r>
              <a:rPr lang="en-US" altLang="es-MX"/>
              <a:t>Multiplexión de aplicaciones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Una dirección IP identifica una máquina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Los sistemas operativos son multitarea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Un puerto para cada servicio</a:t>
            </a:r>
          </a:p>
          <a:p>
            <a:pPr>
              <a:lnSpc>
                <a:spcPct val="90000"/>
              </a:lnSpc>
            </a:pPr>
            <a:r>
              <a:rPr lang="en-US" altLang="es-MX"/>
              <a:t>Servicio no orientado a conexión</a:t>
            </a:r>
          </a:p>
          <a:p>
            <a:pPr lvl="1">
              <a:lnSpc>
                <a:spcPct val="90000"/>
              </a:lnSpc>
            </a:pPr>
            <a:r>
              <a:rPr lang="en-US" altLang="es-MX"/>
              <a:t>No ofrece ninguna garantía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Sin acuses de recibo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Sin re-transmisión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Sin control de flujo</a:t>
            </a:r>
          </a:p>
          <a:p>
            <a:pPr lvl="2">
              <a:lnSpc>
                <a:spcPct val="90000"/>
              </a:lnSpc>
            </a:pPr>
            <a:endParaRPr lang="en-US" altLang="es-MX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D184DB70-2A42-2807-14E5-56D1C4A2BD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UDP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229CE437-412B-6B94-DA9C-7B16C2D4A1D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340600" cy="4114800"/>
          </a:xfrm>
        </p:spPr>
        <p:txBody>
          <a:bodyPr/>
          <a:lstStyle/>
          <a:p>
            <a:r>
              <a:rPr lang="en-US" altLang="es-MX" sz="2800"/>
              <a:t>Formato de UDP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 sz="2800"/>
          </a:p>
        </p:txBody>
      </p:sp>
      <p:graphicFrame>
        <p:nvGraphicFramePr>
          <p:cNvPr id="114743" name="Group 55">
            <a:extLst>
              <a:ext uri="{FF2B5EF4-FFF2-40B4-BE49-F238E27FC236}">
                <a16:creationId xmlns:a16="http://schemas.microsoft.com/office/drawing/2014/main" id="{C7C812C6-101F-ABBE-D172-52D930DC6ABC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685925" y="3124200"/>
          <a:ext cx="6189663" cy="2074228"/>
        </p:xfrm>
        <a:graphic>
          <a:graphicData uri="http://schemas.openxmlformats.org/drawingml/2006/table">
            <a:tbl>
              <a:tblPr/>
              <a:tblGrid>
                <a:gridCol w="3095625">
                  <a:extLst>
                    <a:ext uri="{9D8B030D-6E8A-4147-A177-3AD203B41FA5}">
                      <a16:colId xmlns:a16="http://schemas.microsoft.com/office/drawing/2014/main" val="3530089448"/>
                    </a:ext>
                  </a:extLst>
                </a:gridCol>
                <a:gridCol w="3094038">
                  <a:extLst>
                    <a:ext uri="{9D8B030D-6E8A-4147-A177-3AD203B41FA5}">
                      <a16:colId xmlns:a16="http://schemas.microsoft.com/office/drawing/2014/main" val="2641390483"/>
                    </a:ext>
                  </a:extLst>
                </a:gridCol>
              </a:tblGrid>
              <a:tr h="568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Puerto Origen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Puerto Destino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159579"/>
                  </a:ext>
                </a:extLst>
              </a:tr>
              <a:tr h="539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Longitud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Checksum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8321239"/>
                  </a:ext>
                </a:extLst>
              </a:tr>
              <a:tr h="569913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Datos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698294"/>
                  </a:ext>
                </a:extLst>
              </a:tr>
              <a:tr h="180975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22106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A765887A-66B0-D9A9-D379-106DD09C92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TCP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F485221B-9AA3-E25D-ABA4-A56FB8D6A6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/>
              <a:t>Transmission Control Protocol</a:t>
            </a:r>
          </a:p>
          <a:p>
            <a:pPr lvl="1">
              <a:lnSpc>
                <a:spcPct val="90000"/>
              </a:lnSpc>
            </a:pPr>
            <a:r>
              <a:rPr lang="en-US" altLang="es-MX"/>
              <a:t>Orientado a conexión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Hay un acuerdo previo entre origen y destino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Hay un diálogo que va ajustando parámetros constantemente</a:t>
            </a:r>
          </a:p>
          <a:p>
            <a:pPr lvl="1">
              <a:lnSpc>
                <a:spcPct val="90000"/>
              </a:lnSpc>
            </a:pPr>
            <a:r>
              <a:rPr lang="en-US" altLang="es-MX"/>
              <a:t>Servicios: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Fiabilidad</a:t>
            </a:r>
          </a:p>
          <a:p>
            <a:pPr lvl="3">
              <a:lnSpc>
                <a:spcPct val="90000"/>
              </a:lnSpc>
            </a:pPr>
            <a:r>
              <a:rPr lang="en-US" altLang="es-MX"/>
              <a:t>Paquetes perdidos, duplicados, desordenados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Control de flujo</a:t>
            </a:r>
          </a:p>
          <a:p>
            <a:pPr lvl="2">
              <a:lnSpc>
                <a:spcPct val="90000"/>
              </a:lnSpc>
            </a:pPr>
            <a:r>
              <a:rPr lang="en-US" altLang="es-MX"/>
              <a:t>Multiplexión de aplicaciones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0D8E5ED7-E1A1-3422-8CC4-2ECD95C66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TCP: Conceptos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52E09449-5B20-C590-9604-065309D851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 sz="2800"/>
              <a:t>PAR: Positive Acknowledgment with Retransmission</a:t>
            </a:r>
          </a:p>
          <a:p>
            <a:pPr lvl="1">
              <a:lnSpc>
                <a:spcPct val="90000"/>
              </a:lnSpc>
            </a:pPr>
            <a:r>
              <a:rPr lang="en-US" altLang="es-MX" sz="2400"/>
              <a:t>Envío un segmento e inicio un timer</a:t>
            </a:r>
          </a:p>
          <a:p>
            <a:pPr lvl="1">
              <a:lnSpc>
                <a:spcPct val="90000"/>
              </a:lnSpc>
            </a:pPr>
            <a:r>
              <a:rPr lang="en-US" altLang="es-MX" sz="2400"/>
              <a:t>Espero una confirmación antes de enviar el siguiente</a:t>
            </a:r>
          </a:p>
          <a:p>
            <a:pPr lvl="1">
              <a:lnSpc>
                <a:spcPct val="90000"/>
              </a:lnSpc>
            </a:pPr>
            <a:r>
              <a:rPr lang="en-US" altLang="es-MX" sz="2400"/>
              <a:t>Envío el mismo segmento de nuevo si el tiempo expira sin recibir confirmación </a:t>
            </a:r>
          </a:p>
          <a:p>
            <a:pPr>
              <a:lnSpc>
                <a:spcPct val="90000"/>
              </a:lnSpc>
            </a:pPr>
            <a:r>
              <a:rPr lang="en-US" altLang="es-MX" sz="2800"/>
              <a:t>¿Segmentos duplicados?  ¿Cómo?</a:t>
            </a:r>
          </a:p>
          <a:p>
            <a:pPr lvl="1">
              <a:lnSpc>
                <a:spcPct val="90000"/>
              </a:lnSpc>
            </a:pPr>
            <a:r>
              <a:rPr lang="en-US" altLang="es-MX" sz="2400"/>
              <a:t>Un retraso en la red produce una retransmisión y el mismo segmento llega dos veces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67475C50-58A1-DA2A-9C84-CDD8E09215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TCP: Ventana deslizante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93AA0E24-C7D1-3727-320D-007132D6B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229600" cy="26670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es-MX" sz="2400"/>
              <a:t>Esperar confirmación por cada paquete no es muy eficiente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altLang="es-MX" sz="2000"/>
              <a:t>Tamaño de ventana = 1</a:t>
            </a:r>
          </a:p>
          <a:p>
            <a:pPr marL="990600" lvl="1" indent="-533400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s-MX" sz="2000"/>
          </a:p>
          <a:p>
            <a:pPr marL="609600" indent="-609600">
              <a:lnSpc>
                <a:spcPct val="90000"/>
              </a:lnSpc>
            </a:pPr>
            <a:r>
              <a:rPr lang="en-US" altLang="es-MX" sz="2400"/>
              <a:t>Provee control de la congestión y control de flujo (¿cuál es la diferencia?)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altLang="es-MX" sz="2000"/>
              <a:t>El tamaño de la ventana se ajusta dinámicamente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s-MX" sz="2400"/>
          </a:p>
          <a:p>
            <a:pPr marL="990600" lvl="1" indent="-533400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s-MX" sz="2000"/>
          </a:p>
          <a:p>
            <a:pPr marL="990600" lvl="1" indent="-533400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s-MX" sz="2000"/>
          </a:p>
        </p:txBody>
      </p:sp>
      <p:grpSp>
        <p:nvGrpSpPr>
          <p:cNvPr id="123914" name="Group 10">
            <a:extLst>
              <a:ext uri="{FF2B5EF4-FFF2-40B4-BE49-F238E27FC236}">
                <a16:creationId xmlns:a16="http://schemas.microsoft.com/office/drawing/2014/main" id="{7C8D49BE-1EBF-B6F1-118D-AB58F8C4E5EF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4876800"/>
            <a:ext cx="3160713" cy="1219200"/>
            <a:chOff x="950" y="1968"/>
            <a:chExt cx="1991" cy="768"/>
          </a:xfrm>
        </p:grpSpPr>
        <p:sp>
          <p:nvSpPr>
            <p:cNvPr id="123910" name="Rectangle 6">
              <a:extLst>
                <a:ext uri="{FF2B5EF4-FFF2-40B4-BE49-F238E27FC236}">
                  <a16:creationId xmlns:a16="http://schemas.microsoft.com/office/drawing/2014/main" id="{DBEE1C3D-D9A0-263C-14E4-8CC438511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1968"/>
              <a:ext cx="100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23909" name="Text Box 5">
              <a:extLst>
                <a:ext uri="{FF2B5EF4-FFF2-40B4-BE49-F238E27FC236}">
                  <a16:creationId xmlns:a16="http://schemas.microsoft.com/office/drawing/2014/main" id="{25C98BBB-0D1F-9533-7D4A-DB48E28F10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0" y="2036"/>
              <a:ext cx="199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s-MX">
                  <a:latin typeface="Verdana" panose="020B0604030504040204" pitchFamily="34" charset="0"/>
                </a:rPr>
                <a:t>1 2 3 4 5 6 7 8 9 10 11 …</a:t>
              </a:r>
            </a:p>
          </p:txBody>
        </p:sp>
        <p:sp>
          <p:nvSpPr>
            <p:cNvPr id="123911" name="Line 7">
              <a:extLst>
                <a:ext uri="{FF2B5EF4-FFF2-40B4-BE49-F238E27FC236}">
                  <a16:creationId xmlns:a16="http://schemas.microsoft.com/office/drawing/2014/main" id="{68E51EBD-72B4-9426-25A9-1ECE561635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40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23912" name="Line 8">
              <a:extLst>
                <a:ext uri="{FF2B5EF4-FFF2-40B4-BE49-F238E27FC236}">
                  <a16:creationId xmlns:a16="http://schemas.microsoft.com/office/drawing/2014/main" id="{6D83CEB2-20B5-CC14-6927-2B18AA00D1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4" y="240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23913" name="Line 9">
              <a:extLst>
                <a:ext uri="{FF2B5EF4-FFF2-40B4-BE49-F238E27FC236}">
                  <a16:creationId xmlns:a16="http://schemas.microsoft.com/office/drawing/2014/main" id="{D99629BA-6ED2-6483-E8E5-527AF46DD2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56" y="240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23915" name="Line 11">
            <a:extLst>
              <a:ext uri="{FF2B5EF4-FFF2-40B4-BE49-F238E27FC236}">
                <a16:creationId xmlns:a16="http://schemas.microsoft.com/office/drawing/2014/main" id="{422970E9-B76F-D932-6C69-6CE105F2F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4876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C96122AD-DAE3-3B95-CEAC-913EDD11DE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Formato de TCP</a:t>
            </a:r>
          </a:p>
        </p:txBody>
      </p:sp>
      <p:pic>
        <p:nvPicPr>
          <p:cNvPr id="119815" name="Picture 7" descr="Figure 1.9">
            <a:extLst>
              <a:ext uri="{FF2B5EF4-FFF2-40B4-BE49-F238E27FC236}">
                <a16:creationId xmlns:a16="http://schemas.microsoft.com/office/drawing/2014/main" id="{3FCAF5F9-8439-E010-DFF1-AD10BE8DA035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8950" y="2017713"/>
            <a:ext cx="6692900" cy="32369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62572817-8700-DC83-94C9-60C69A845F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TCP: Inicio de Sesión</a:t>
            </a:r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B2759EE7-1CE7-C69F-9D77-3D6D8596B54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6908800" cy="4114800"/>
          </a:xfrm>
        </p:spPr>
        <p:txBody>
          <a:bodyPr/>
          <a:lstStyle/>
          <a:p>
            <a:r>
              <a:rPr lang="en-US" altLang="es-MX" sz="2800"/>
              <a:t>Three-way handshake (saludo en tres pasos)</a:t>
            </a:r>
          </a:p>
        </p:txBody>
      </p:sp>
      <p:pic>
        <p:nvPicPr>
          <p:cNvPr id="118790" name="Picture 6" descr="Figure 1.10">
            <a:extLst>
              <a:ext uri="{FF2B5EF4-FFF2-40B4-BE49-F238E27FC236}">
                <a16:creationId xmlns:a16="http://schemas.microsoft.com/office/drawing/2014/main" id="{F3562C75-A3EF-2CED-A14E-4A3CAF44F534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4850" y="2779713"/>
            <a:ext cx="6045200" cy="25765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F340F527-2055-2281-A0F7-5A012B97EB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¿TCP o UDP?</a:t>
            </a:r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78777EFF-0E0A-ED77-7584-236C89D229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Cuándo tiene sentido uno u otro</a:t>
            </a:r>
          </a:p>
          <a:p>
            <a:pPr lvl="1"/>
            <a:r>
              <a:rPr lang="en-US" altLang="es-MX"/>
              <a:t>FTP</a:t>
            </a:r>
          </a:p>
          <a:p>
            <a:pPr lvl="1"/>
            <a:r>
              <a:rPr lang="en-US" altLang="es-MX"/>
              <a:t>DNS</a:t>
            </a:r>
          </a:p>
          <a:p>
            <a:pPr lvl="1"/>
            <a:r>
              <a:rPr lang="en-US" altLang="es-MX"/>
              <a:t>SNMP</a:t>
            </a:r>
          </a:p>
          <a:p>
            <a:pPr lvl="1"/>
            <a:r>
              <a:rPr lang="en-US" altLang="es-MX"/>
              <a:t>Voz sobre IP (H.323, SIP)</a:t>
            </a:r>
          </a:p>
          <a:p>
            <a:pPr lvl="1"/>
            <a:r>
              <a:rPr lang="en-US" altLang="es-MX"/>
              <a:t>Multicast</a:t>
            </a:r>
          </a:p>
          <a:p>
            <a:pPr lvl="1"/>
            <a:endParaRPr lang="en-US" altLang="es-MX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19EC939D-B121-F952-43DF-22491F4D55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ICMP</a:t>
            </a: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482464CE-B077-EB2D-1546-3AFD64558C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Internet Control Message Protocol</a:t>
            </a:r>
          </a:p>
          <a:p>
            <a:pPr lvl="1"/>
            <a:r>
              <a:rPr lang="en-US" altLang="es-MX"/>
              <a:t>Viaja sobre IP, pero no pertenece a la capa de transporte</a:t>
            </a:r>
          </a:p>
          <a:p>
            <a:pPr lvl="1"/>
            <a:r>
              <a:rPr lang="en-US" altLang="es-MX"/>
              <a:t>Funciones:</a:t>
            </a:r>
          </a:p>
          <a:p>
            <a:pPr lvl="2"/>
            <a:r>
              <a:rPr lang="en-US" altLang="es-MX"/>
              <a:t>Notificar errores</a:t>
            </a:r>
          </a:p>
          <a:p>
            <a:pPr lvl="2"/>
            <a:r>
              <a:rPr lang="en-US" altLang="es-MX"/>
              <a:t>Control de Flujo</a:t>
            </a:r>
          </a:p>
          <a:p>
            <a:pPr lvl="2"/>
            <a:r>
              <a:rPr lang="en-US" altLang="es-MX"/>
              <a:t>Redirección</a:t>
            </a:r>
          </a:p>
          <a:p>
            <a:pPr lvl="2">
              <a:buFont typeface="Wingdings" panose="05000000000000000000" pitchFamily="2" charset="2"/>
              <a:buNone/>
            </a:pPr>
            <a:endParaRPr lang="en-US" altLang="es-MX"/>
          </a:p>
          <a:p>
            <a:pPr lvl="1"/>
            <a:endParaRPr lang="en-US" altLang="es-MX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331059D5-F3C4-9348-F5DC-446661820C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ICMP</a:t>
            </a:r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ABC3AC08-305A-B68D-B082-39F78B9C46B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772400" cy="1987550"/>
          </a:xfrm>
        </p:spPr>
        <p:txBody>
          <a:bodyPr/>
          <a:lstStyle/>
          <a:p>
            <a:r>
              <a:rPr lang="en-US" altLang="es-MX" sz="2800"/>
              <a:t>Algunos tipos y códigos más usados</a:t>
            </a:r>
          </a:p>
        </p:txBody>
      </p:sp>
      <p:graphicFrame>
        <p:nvGraphicFramePr>
          <p:cNvPr id="131157" name="Group 85">
            <a:extLst>
              <a:ext uri="{FF2B5EF4-FFF2-40B4-BE49-F238E27FC236}">
                <a16:creationId xmlns:a16="http://schemas.microsoft.com/office/drawing/2014/main" id="{5FCEA3B8-23FA-4C4E-D9E9-67A87F6C7F2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398588" y="3055938"/>
          <a:ext cx="7196137" cy="2694432"/>
        </p:xfrm>
        <a:graphic>
          <a:graphicData uri="http://schemas.openxmlformats.org/drawingml/2006/table">
            <a:tbl>
              <a:tblPr/>
              <a:tblGrid>
                <a:gridCol w="771525">
                  <a:extLst>
                    <a:ext uri="{9D8B030D-6E8A-4147-A177-3AD203B41FA5}">
                      <a16:colId xmlns:a16="http://schemas.microsoft.com/office/drawing/2014/main" val="1271653728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581512863"/>
                    </a:ext>
                  </a:extLst>
                </a:gridCol>
                <a:gridCol w="5589587">
                  <a:extLst>
                    <a:ext uri="{9D8B030D-6E8A-4147-A177-3AD203B41FA5}">
                      <a16:colId xmlns:a16="http://schemas.microsoft.com/office/drawing/2014/main" val="3093926760"/>
                    </a:ext>
                  </a:extLst>
                </a:gridCol>
              </a:tblGrid>
              <a:tr h="511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Tipo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Código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s-MX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Descripción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376698"/>
                  </a:ext>
                </a:extLst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Echo Reply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228480"/>
                  </a:ext>
                </a:extLst>
              </a:tr>
              <a:tr h="301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Destination Network unreachable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099466"/>
                  </a:ext>
                </a:extLst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Destination Host Unreachable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3305414"/>
                  </a:ext>
                </a:extLst>
              </a:tr>
              <a:tr h="301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Destination Protocol Unreachable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816734"/>
                  </a:ext>
                </a:extLst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Destination Port Unreachable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185520"/>
                  </a:ext>
                </a:extLst>
              </a:tr>
              <a:tr h="301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Echo Request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3099151"/>
                  </a:ext>
                </a:extLst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s-MX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TTL expired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19935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E57EEEA7-FD24-E6B2-B7D7-15C44A0721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ICMP: Aplicaciones</a:t>
            </a: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6070CB44-DC88-09E4-ECFC-351D40421C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Ping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/>
          </a:p>
          <a:p>
            <a:pPr>
              <a:buFont typeface="Wingdings" panose="05000000000000000000" pitchFamily="2" charset="2"/>
              <a:buNone/>
            </a:pPr>
            <a:r>
              <a:rPr lang="en-US" altLang="es-MX" sz="1200">
                <a:solidFill>
                  <a:srgbClr val="FFFF00"/>
                </a:solidFill>
                <a:latin typeface="Courier New" panose="02070309020205020404" pitchFamily="49" charset="0"/>
              </a:rPr>
              <a:t># ping www.uoregon.edu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PING darkwing.uoregon.edu (128.223.142.13) from 128.223.60.27 : 56(84) bytes of data.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64 bytes from darkwing.uoregon.edu (128.223.142.13): icmp_seq=1 ttl=254 time=0.229 ms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64 bytes from darkwing.uoregon.edu (128.223.142.13): icmp_seq=2 ttl=254 time=0.254 ms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64 bytes from darkwing.uoregon.edu (128.223.142.13): icmp_seq=3 ttl=254 time=0.226 ms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64 bytes from darkwing.uoregon.edu (128.223.142.13): icmp_seq=4 ttl=254 time=0.232 ms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64 bytes from darkwing.uoregon.edu (128.223.142.13): icmp_seq=5 ttl=254 time=0.222 ms</a:t>
            </a:r>
          </a:p>
          <a:p>
            <a:endParaRPr lang="en-US" altLang="es-MX" sz="1200">
              <a:latin typeface="Courier New" panose="02070309020205020404" pitchFamily="49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s-MX" sz="120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EC5489BF-BEC8-A7CE-B3DC-921AF17F2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ICMP: Aplicaciones</a:t>
            </a: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7D34C947-CA52-6686-6868-B1182E8F58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s-MX"/>
              <a:t>Traceroute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s-MX" sz="240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# traceroute www.google.com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traceroute: Warning: www.google.com has multiple addresses; using 66.102.9.99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traceroute to www.google.akadns.net (66.102.9.99), 30 hops max, 38 byte packets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 1  ge-4-6.uonet2-gw.uoregon.edu (128.223.60.3)  0.310 ms  0.236 ms  0.193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 2  0.ge-0-0-0.uonet8-gw.uoregon.edu (128.223.2.8)  0.324 ms  0.331 ms  0.294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 3  eugn-car1-gw.nero.net (207.98.66.11)  0.363 ms  0.296 ms  0.416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 4  eugn-core2-gw.nero.net (207.98.64.169)  0.672 ms  1.029 ms  0.601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 5  ptck-core2-gw.nero.net (207.98.64.2)  2.911 ms  2.994 ms  2.930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 6  ptck-core1-gw.nero.net (207.98.64.137)  3.255 ms  2.874 ms  2.923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 7  so-6-1.hsa2.Seattle1.Level3.net (63.211.200.245)  6.521 ms  6.153 ms  6.322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 8  ge-6-1-1.mp2.Seattle1.Level3.net (209.247.9.85)  6.619 ms  6.565 ms  6.335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 9  so-0-0-0.bbr2.NewYork1.Level3.net (64.159.0.238)  86.194 ms  86.239 ms  86.580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10  so-2-0-0.mp2.London1.Level3.net (212.187.128.154)  147.899 ms  147.968 ms  149.461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11  so-3-0-0.mp2.Amsterdam1.Level3.net (212.187.128.13)  155.019 ms  155.738 ms  155.406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12  ge-11-2.ipcolo2.Amsterdam1.Level3.net (213.244.165.116)  157.499 ms  155.627 ms  155.857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13  212.72.44.66 (212.72.44.66)  156.319 ms  156.168 ms  156.142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s-MX" sz="120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DF9276B6-08CA-5D53-3834-7C0E9D9788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Traceroute: Funcionamiento</a:t>
            </a:r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032ED09B-8DFC-F350-BE93-22B928B6D3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rgbClr val="FFFF00"/>
                </a:solidFill>
                <a:latin typeface="Courier New" panose="02070309020205020404" pitchFamily="49" charset="0"/>
              </a:rPr>
              <a:t># traceroute 128.223.142.13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latin typeface="Courier New" panose="02070309020205020404" pitchFamily="49" charset="0"/>
              </a:rPr>
              <a:t>traceroute to 128.223.142.13 (128.223.142.13), 30 hops max, 38 byte packets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latin typeface="Courier New" panose="02070309020205020404" pitchFamily="49" charset="0"/>
              </a:rPr>
              <a:t> 1  ge-4-6.uonet2-gw.uoregon.edu (128.223.60.3)  0.282 ms  0.206 ms  0.186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latin typeface="Courier New" panose="02070309020205020404" pitchFamily="49" charset="0"/>
              </a:rPr>
              <a:t> 2  darkwing (128.223.142.13)  0.266 ms  0.197 ms  0.209 ms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s-MX" sz="10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latin typeface="Courier New" panose="02070309020205020404" pitchFamily="49" charset="0"/>
              </a:rPr>
              <a:t>(simultáneamente)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s-MX" sz="10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rgbClr val="FFFF00"/>
                </a:solidFill>
                <a:latin typeface="Courier New" panose="02070309020205020404" pitchFamily="49" charset="0"/>
              </a:rPr>
              <a:t># tcpdump -lnv host 128.223.142.13 or icmp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latin typeface="Courier New" panose="02070309020205020404" pitchFamily="49" charset="0"/>
              </a:rPr>
              <a:t>tcpdump: listening on eth0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chemeClr val="tx2"/>
                </a:solidFill>
                <a:latin typeface="Courier New" panose="02070309020205020404" pitchFamily="49" charset="0"/>
              </a:rPr>
              <a:t>128.223.60.27.33962 &gt; 128.223.142.13.33435: udp 10 [ttl 1] (id 12001, len 38)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rgbClr val="FF9966"/>
                </a:solidFill>
                <a:latin typeface="Courier New" panose="02070309020205020404" pitchFamily="49" charset="0"/>
              </a:rPr>
              <a:t>128.223.60.3 &gt; 128.223.60.27: icmp: time exceeded in-transit [tos 0xc0]  (ttl 255, id 64235, len 56)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chemeClr val="tx2"/>
                </a:solidFill>
                <a:latin typeface="Courier New" panose="02070309020205020404" pitchFamily="49" charset="0"/>
              </a:rPr>
              <a:t>128.223.60.27.33962 &gt; 128.223.142.13.33436: udp 10 [ttl 1] (id 12002, len 38)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rgbClr val="FF9966"/>
                </a:solidFill>
                <a:latin typeface="Courier New" panose="02070309020205020404" pitchFamily="49" charset="0"/>
              </a:rPr>
              <a:t>128.223.60.3 &gt; 128.223.60.27: icmp: time exceeded in-transit [tos 0xc0]  (ttl 255, id 64236, len 56)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chemeClr val="tx2"/>
                </a:solidFill>
                <a:latin typeface="Courier New" panose="02070309020205020404" pitchFamily="49" charset="0"/>
              </a:rPr>
              <a:t>128.223.60.27.33962 &gt; 128.223.142.13.33437: udp 10 [ttl 1] (id 12003, len 38)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rgbClr val="FF9966"/>
                </a:solidFill>
                <a:latin typeface="Courier New" panose="02070309020205020404" pitchFamily="49" charset="0"/>
              </a:rPr>
              <a:t>128.223.60.3 &gt; 128.223.60.27: icmp: time exceeded in-transit [tos 0xc0]  (ttl 255, id 64237, len 56)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chemeClr val="tx2"/>
                </a:solidFill>
                <a:latin typeface="Courier New" panose="02070309020205020404" pitchFamily="49" charset="0"/>
              </a:rPr>
              <a:t>128.223.60.27.33962 &gt; 128.223.142.13.33438: udp 10 (ttl 2, id 12004, len 38)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rgbClr val="9999FF"/>
                </a:solidFill>
                <a:latin typeface="Courier New" panose="02070309020205020404" pitchFamily="49" charset="0"/>
              </a:rPr>
              <a:t>128.223.142.13 &gt; 128.223.60.27: icmp: 128.223.142.13 udp port 33438 unreachable (DF) (ttl 254, id 14809, len 66)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chemeClr val="tx2"/>
                </a:solidFill>
                <a:latin typeface="Courier New" panose="02070309020205020404" pitchFamily="49" charset="0"/>
              </a:rPr>
              <a:t>128.223.60.27.33962 &gt; 128.223.142.13.33439: udp 10 (ttl 2, id 12005, len 38)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rgbClr val="9999FF"/>
                </a:solidFill>
                <a:latin typeface="Courier New" panose="02070309020205020404" pitchFamily="49" charset="0"/>
              </a:rPr>
              <a:t>128.223.142.13 &gt; 128.223.60.27: icmp: 128.223.142.13 udp port 33439 unreachable (DF) (ttl 254, id 14810, len 66)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chemeClr val="tx2"/>
                </a:solidFill>
                <a:latin typeface="Courier New" panose="02070309020205020404" pitchFamily="49" charset="0"/>
              </a:rPr>
              <a:t>128.223.60.27.33962 &gt; 128.223.142.13.33440: udp 10 (ttl 2, id 12006, len 38)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s-MX" sz="1000">
                <a:solidFill>
                  <a:srgbClr val="9999FF"/>
                </a:solidFill>
                <a:latin typeface="Courier New" panose="02070309020205020404" pitchFamily="49" charset="0"/>
              </a:rPr>
              <a:t>128.223.142.13 &gt; 128.223.60.27: icmp: 128.223.142.13 udp port 33440 unreachable (DF) (ttl 254, id 14811, len 66)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9468A4A5-F159-2F96-BCC2-CC7B52E3BD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Telnet a puertos conocidos</a:t>
            </a:r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47547477-3FE7-0F00-7760-A095A0F1C2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solidFill>
                  <a:srgbClr val="FFFF00"/>
                </a:solidFill>
                <a:latin typeface="Courier New" panose="02070309020205020404" pitchFamily="49" charset="0"/>
              </a:rPr>
              <a:t># telnet www.uoregon.edu 80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Trying 128.223.142.13...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Connected to www.uoregon.edu.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Escape character is '^]'.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solidFill>
                  <a:srgbClr val="FFFF00"/>
                </a:solidFill>
                <a:latin typeface="Courier New" panose="02070309020205020404" pitchFamily="49" charset="0"/>
              </a:rPr>
              <a:t>GET /</a:t>
            </a:r>
            <a:r>
              <a:rPr lang="en-US" altLang="es-MX" sz="1200">
                <a:latin typeface="Courier New" panose="02070309020205020404" pitchFamily="49" charset="0"/>
              </a:rPr>
              <a:t>       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&lt;html&gt;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&lt;head&gt;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&lt;title&gt;University of Oregon Home Page&lt;/title&gt;&lt;link rel="SHORTCUT ICON" href="/favicon.ico"&gt;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s-MX" sz="120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solidFill>
                  <a:srgbClr val="FFFF00"/>
                </a:solidFill>
                <a:latin typeface="Courier New" panose="02070309020205020404" pitchFamily="49" charset="0"/>
              </a:rPr>
              <a:t># telnet darkwing.uoregon.edu 25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Trying 128.223.142.13...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Connected to darkwing.uoregon.edu.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Escape character is '^]'.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220 darkwing.uoregon.edu ESMTP Sendmail 8.12.11/8.12.11; Mon, 23 Feb 2004 15:52:28 -0800 (PST)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solidFill>
                  <a:srgbClr val="FFFF00"/>
                </a:solidFill>
                <a:latin typeface="Courier New" panose="02070309020205020404" pitchFamily="49" charset="0"/>
              </a:rPr>
              <a:t>vrfy cvicente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250 2.1.5 Carlos Vicente &lt;cvicente@darkwing.uoregon.edu&gt;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quit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221 2.0.0 darkwing.uoregon.edu closing connection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s-MX" sz="1200">
                <a:latin typeface="Courier New" panose="02070309020205020404" pitchFamily="49" charset="0"/>
              </a:rPr>
              <a:t>Connection closed by foreign host.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s-MX" sz="120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s-MX" sz="120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045A587F-D105-54AE-02DE-6D73BDFE3D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Ejercicios en clase</a:t>
            </a:r>
          </a:p>
        </p:txBody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D23F5AEF-E8B2-4CF6-02BE-EEE4DF5DFF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 sz="2000"/>
              <a:t>¿A qué subred pertenece 172.17.21.10/22?  Cuál es la dirección de broadcast correspondiente?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 sz="20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D88C15DC-2A2F-5FF2-DDE1-9F0B23C595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Ejercicios en Clase</a:t>
            </a:r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A98077EA-64AF-F647-BBBF-E937CB3011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s-MX" sz="2800"/>
              <a:t>Solución:</a:t>
            </a:r>
          </a:p>
          <a:p>
            <a:pPr lvl="2">
              <a:lnSpc>
                <a:spcPct val="90000"/>
              </a:lnSpc>
            </a:pPr>
            <a:r>
              <a:rPr lang="en-US" altLang="es-MX" sz="2000"/>
              <a:t>/22 significa que en el </a:t>
            </a:r>
            <a:r>
              <a:rPr lang="en-US" altLang="es-MX" sz="2000" u="sng"/>
              <a:t>tercer octeto</a:t>
            </a:r>
            <a:r>
              <a:rPr lang="en-US" altLang="es-MX" sz="2000"/>
              <a:t> tenemos 6 bits de subred</a:t>
            </a:r>
          </a:p>
          <a:p>
            <a:pPr lvl="2">
              <a:lnSpc>
                <a:spcPct val="90000"/>
              </a:lnSpc>
            </a:pPr>
            <a:r>
              <a:rPr lang="en-US" altLang="es-MX" sz="2000"/>
              <a:t>2</a:t>
            </a:r>
            <a:r>
              <a:rPr lang="en-US" altLang="es-MX" sz="2000" baseline="30000"/>
              <a:t>6</a:t>
            </a:r>
            <a:r>
              <a:rPr lang="en-US" altLang="es-MX" sz="2000"/>
              <a:t> = 64</a:t>
            </a:r>
          </a:p>
          <a:p>
            <a:pPr lvl="2">
              <a:lnSpc>
                <a:spcPct val="90000"/>
              </a:lnSpc>
            </a:pPr>
            <a:r>
              <a:rPr lang="en-US" altLang="es-MX" sz="2000"/>
              <a:t>Si tenemos 256 posibles números para subredes, y sólo 64 válidas</a:t>
            </a:r>
          </a:p>
          <a:p>
            <a:pPr lvl="3">
              <a:lnSpc>
                <a:spcPct val="90000"/>
              </a:lnSpc>
            </a:pPr>
            <a:r>
              <a:rPr lang="en-US" altLang="es-MX" sz="1800"/>
              <a:t>256/64 = 4</a:t>
            </a:r>
          </a:p>
          <a:p>
            <a:pPr lvl="3">
              <a:lnSpc>
                <a:spcPct val="90000"/>
              </a:lnSpc>
            </a:pPr>
            <a:r>
              <a:rPr lang="en-US" altLang="es-MX" sz="1800"/>
              <a:t>Las subredes irán de 4 en 4, no?</a:t>
            </a:r>
          </a:p>
          <a:p>
            <a:pPr lvl="3">
              <a:lnSpc>
                <a:spcPct val="90000"/>
              </a:lnSpc>
            </a:pPr>
            <a:r>
              <a:rPr lang="en-US" altLang="es-MX" sz="1800"/>
              <a:t>172.17.0.0 </a:t>
            </a:r>
            <a:r>
              <a:rPr lang="en-US" altLang="es-MX" sz="1400"/>
              <a:t>(172.17.0.1 – 172.17.3.255)</a:t>
            </a:r>
          </a:p>
          <a:p>
            <a:pPr lvl="3">
              <a:lnSpc>
                <a:spcPct val="90000"/>
              </a:lnSpc>
            </a:pPr>
            <a:r>
              <a:rPr lang="en-US" altLang="es-MX" sz="1800"/>
              <a:t>172.17.4.0 </a:t>
            </a:r>
            <a:r>
              <a:rPr lang="en-US" altLang="es-MX" sz="1400"/>
              <a:t>(172.17.4.1 – 172.17.7.255)</a:t>
            </a:r>
          </a:p>
          <a:p>
            <a:pPr lvl="3">
              <a:lnSpc>
                <a:spcPct val="90000"/>
              </a:lnSpc>
            </a:pPr>
            <a:r>
              <a:rPr lang="en-US" altLang="es-MX" sz="1800"/>
              <a:t>172.17.8.0 </a:t>
            </a:r>
            <a:r>
              <a:rPr lang="en-US" altLang="es-MX" sz="1400"/>
              <a:t>(172.17.8.1 – 172.17.11.255)</a:t>
            </a:r>
          </a:p>
          <a:p>
            <a:pPr lvl="2">
              <a:lnSpc>
                <a:spcPct val="90000"/>
              </a:lnSpc>
            </a:pPr>
            <a:r>
              <a:rPr lang="en-US" altLang="es-MX" sz="2000"/>
              <a:t>Nuestra dirección cae dentro de 172.17.0.20</a:t>
            </a:r>
          </a:p>
          <a:p>
            <a:pPr lvl="2">
              <a:lnSpc>
                <a:spcPct val="90000"/>
              </a:lnSpc>
            </a:pPr>
            <a:r>
              <a:rPr lang="en-US" altLang="es-MX" sz="2000"/>
              <a:t>La dirección broadcast es la última en ese rango</a:t>
            </a:r>
          </a:p>
          <a:p>
            <a:pPr lvl="3">
              <a:lnSpc>
                <a:spcPct val="90000"/>
              </a:lnSpc>
            </a:pPr>
            <a:r>
              <a:rPr lang="en-US" altLang="es-MX" sz="1800"/>
              <a:t>172.17.23.255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436D8838-F162-7BF1-64E1-FE9421E0E0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Ejercicios en Clase</a:t>
            </a:r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35EDCD3F-FC61-93E5-D1B5-055EF15D9A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 sz="2000"/>
              <a:t>¿Qué pasaría si configuramos un nodo con una máscara incorrecta?  Por ejemplo, 255.255.254.0 cuando el router y los demás en la subred tienen 255.255.255.0?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s-MX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B7EFE46F-026F-92B1-076E-24C13C1208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Ejercicios en Clase</a:t>
            </a: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49042D27-64D3-7657-3B89-3D71C4CF68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/>
              <a:t>Solución:</a:t>
            </a:r>
          </a:p>
          <a:p>
            <a:pPr lvl="1"/>
            <a:r>
              <a:rPr lang="en-US" altLang="es-MX" sz="2400"/>
              <a:t>No podrá enviar al rango IP contiguo</a:t>
            </a:r>
          </a:p>
          <a:p>
            <a:pPr lvl="1"/>
            <a:r>
              <a:rPr lang="en-US" altLang="es-MX" sz="2400"/>
              <a:t>Por ejemplo:</a:t>
            </a:r>
          </a:p>
          <a:p>
            <a:pPr lvl="2"/>
            <a:r>
              <a:rPr lang="en-US" altLang="es-MX" sz="2000"/>
              <a:t>La red es 192.168.0.0/24</a:t>
            </a:r>
          </a:p>
          <a:p>
            <a:pPr lvl="2"/>
            <a:r>
              <a:rPr lang="en-US" altLang="es-MX" sz="2000"/>
              <a:t>El nodo está configurado con 192.168.0.10/23</a:t>
            </a:r>
          </a:p>
          <a:p>
            <a:pPr lvl="2"/>
            <a:r>
              <a:rPr lang="en-US" altLang="es-MX" sz="2000"/>
              <a:t>El nodo piensa que su rango </a:t>
            </a:r>
            <a:r>
              <a:rPr lang="en-US" altLang="es-MX" sz="2000" u="sng"/>
              <a:t>local</a:t>
            </a:r>
            <a:r>
              <a:rPr lang="en-US" altLang="es-MX" sz="2000"/>
              <a:t> es:	</a:t>
            </a:r>
          </a:p>
          <a:p>
            <a:pPr lvl="3"/>
            <a:r>
              <a:rPr lang="en-US" altLang="es-MX" sz="1800"/>
              <a:t>192.168.0.1 – 192.168.1.254</a:t>
            </a:r>
          </a:p>
          <a:p>
            <a:pPr lvl="2"/>
            <a:r>
              <a:rPr lang="en-US" altLang="es-MX" sz="2000"/>
              <a:t>Cuando envíe a nodos entre </a:t>
            </a:r>
          </a:p>
          <a:p>
            <a:pPr lvl="3"/>
            <a:r>
              <a:rPr lang="en-US" altLang="es-MX" sz="1800"/>
              <a:t>192.168.1.1 – 192.168.1.254 </a:t>
            </a:r>
          </a:p>
          <a:p>
            <a:pPr lvl="3"/>
            <a:r>
              <a:rPr lang="en-US" altLang="es-MX" sz="1800"/>
              <a:t>Enviará peticiones ARP que nunca serán respondidas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9FD486B0-762B-9069-6B75-61C11277F8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MX"/>
              <a:t>Más información</a:t>
            </a: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5DE04BD3-996F-E036-E471-594F46CCF9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MX" sz="2400" i="1"/>
              <a:t>TCP/IP Illustrated</a:t>
            </a:r>
            <a:r>
              <a:rPr lang="en-US" altLang="es-MX" sz="2400"/>
              <a:t>. Richard Stevens.  Addison-Wesley</a:t>
            </a:r>
          </a:p>
          <a:p>
            <a:r>
              <a:rPr lang="en-US" altLang="es-MX" sz="2400" i="1"/>
              <a:t>Internetworking with TCP/IP</a:t>
            </a:r>
            <a:r>
              <a:rPr lang="en-US" altLang="es-MX" sz="2400"/>
              <a:t>.  Douglas Comer. Prentice-Hall</a:t>
            </a:r>
          </a:p>
          <a:p>
            <a:r>
              <a:rPr lang="en-US" altLang="es-MX" sz="2400" i="1"/>
              <a:t>Cisco Internetworking Basics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es-MX" sz="1600">
                <a:hlinkClick r:id="rId2"/>
              </a:rPr>
              <a:t>http://www.cisco.com/univercd/cc/td/doc/cisintwk/ito_doc/introint.htm</a:t>
            </a:r>
            <a:endParaRPr lang="en-US" altLang="es-MX" sz="1600"/>
          </a:p>
          <a:p>
            <a:r>
              <a:rPr lang="en-US" altLang="es-MX" sz="2400" i="1"/>
              <a:t>TCP/IP Network Administration</a:t>
            </a:r>
            <a:r>
              <a:rPr lang="en-US" altLang="es-MX" sz="2400"/>
              <a:t>.  Craig Hunt  O’reilly &amp; Associates.</a:t>
            </a:r>
          </a:p>
          <a:p>
            <a:r>
              <a:rPr lang="en-US" altLang="es-MX" sz="2400"/>
              <a:t>Requests for Comments (RFCs)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es-MX" sz="2000">
                <a:hlinkClick r:id="rId3"/>
              </a:rPr>
              <a:t>www.ietf.org</a:t>
            </a:r>
            <a:endParaRPr lang="en-US" altLang="es-MX" sz="2000"/>
          </a:p>
          <a:p>
            <a:pPr lvl="1"/>
            <a:endParaRPr lang="en-US" altLang="es-MX" sz="2000"/>
          </a:p>
          <a:p>
            <a:pPr lvl="1"/>
            <a:endParaRPr lang="en-US" altLang="es-MX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MX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3938</TotalTime>
  <Words>3858</Words>
  <Application>Microsoft Office PowerPoint</Application>
  <PresentationFormat>Presentación en pantalla (4:3)</PresentationFormat>
  <Paragraphs>766</Paragraphs>
  <Slides>72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72</vt:i4>
      </vt:variant>
    </vt:vector>
  </HeadingPairs>
  <TitlesOfParts>
    <vt:vector size="78" baseType="lpstr">
      <vt:lpstr>Arial</vt:lpstr>
      <vt:lpstr>Tahoma</vt:lpstr>
      <vt:lpstr>Wingdings</vt:lpstr>
      <vt:lpstr>Verdana</vt:lpstr>
      <vt:lpstr>Courier New</vt:lpstr>
      <vt:lpstr>Blends</vt:lpstr>
      <vt:lpstr>Conceptos de Interconexión de Redes</vt:lpstr>
      <vt:lpstr>Inter-redes</vt:lpstr>
      <vt:lpstr>Inter-redes</vt:lpstr>
      <vt:lpstr>Inter-redes</vt:lpstr>
      <vt:lpstr>Diseño</vt:lpstr>
      <vt:lpstr>Conceptos previos</vt:lpstr>
      <vt:lpstr>Tipos de envío</vt:lpstr>
      <vt:lpstr>Modelo de capas</vt:lpstr>
      <vt:lpstr>Modelo de Capas</vt:lpstr>
      <vt:lpstr>Modelo de Capas</vt:lpstr>
      <vt:lpstr>OSI vs. TCP/IP</vt:lpstr>
      <vt:lpstr>Capa 1: Física</vt:lpstr>
      <vt:lpstr>Capa 2: Enlace</vt:lpstr>
      <vt:lpstr>Capa 3: Red</vt:lpstr>
      <vt:lpstr>Capa 4: Transporte</vt:lpstr>
      <vt:lpstr>Capa 5: Aplicación</vt:lpstr>
      <vt:lpstr>Terminología</vt:lpstr>
      <vt:lpstr>Tipos de enlaces</vt:lpstr>
      <vt:lpstr>Un vistazo a Ethernet</vt:lpstr>
      <vt:lpstr>Un vistazo a Ethernet</vt:lpstr>
      <vt:lpstr>El datagrama IP</vt:lpstr>
      <vt:lpstr>La dirección IP</vt:lpstr>
      <vt:lpstr>La dirección IP</vt:lpstr>
      <vt:lpstr>Presentación de PowerPoint</vt:lpstr>
      <vt:lpstr>Presentación de PowerPoint</vt:lpstr>
      <vt:lpstr>Presentación de PowerPoint</vt:lpstr>
      <vt:lpstr>Esquema de clases (Classful)</vt:lpstr>
      <vt:lpstr>Revisión de base binaria</vt:lpstr>
      <vt:lpstr>Potencias de 2 en un byte</vt:lpstr>
      <vt:lpstr>Máscaras</vt:lpstr>
      <vt:lpstr>Notación de prefijo</vt:lpstr>
      <vt:lpstr>Direcciones especiales</vt:lpstr>
      <vt:lpstr>Más direcciones Especiales</vt:lpstr>
      <vt:lpstr>Problemas con el esquema de clases</vt:lpstr>
      <vt:lpstr>Subdividiendo una red</vt:lpstr>
      <vt:lpstr>Algunos Trucos</vt:lpstr>
      <vt:lpstr>Datagrama IP</vt:lpstr>
      <vt:lpstr>Routers</vt:lpstr>
      <vt:lpstr>Envío</vt:lpstr>
      <vt:lpstr>Envío y Re-envío</vt:lpstr>
      <vt:lpstr>Envío y Re-envío</vt:lpstr>
      <vt:lpstr>Routers</vt:lpstr>
      <vt:lpstr>Encaminamiento</vt:lpstr>
      <vt:lpstr>Tablas de Encaminamiento</vt:lpstr>
      <vt:lpstr>Tablas de Encaminamiento</vt:lpstr>
      <vt:lpstr>Routers y Encapsulación</vt:lpstr>
      <vt:lpstr>Fragmentación</vt:lpstr>
      <vt:lpstr>Traducción de direcciones</vt:lpstr>
      <vt:lpstr>ARP</vt:lpstr>
      <vt:lpstr>ARP</vt:lpstr>
      <vt:lpstr>Dominios de Tráfico</vt:lpstr>
      <vt:lpstr>Dominios de tráfico</vt:lpstr>
      <vt:lpstr>Ventajas de las subredes</vt:lpstr>
      <vt:lpstr>UDP</vt:lpstr>
      <vt:lpstr>UDP</vt:lpstr>
      <vt:lpstr>TCP</vt:lpstr>
      <vt:lpstr>TCP: Conceptos</vt:lpstr>
      <vt:lpstr>TCP: Ventana deslizante</vt:lpstr>
      <vt:lpstr>Formato de TCP</vt:lpstr>
      <vt:lpstr>TCP: Inicio de Sesión</vt:lpstr>
      <vt:lpstr>¿TCP o UDP?</vt:lpstr>
      <vt:lpstr>ICMP</vt:lpstr>
      <vt:lpstr>ICMP</vt:lpstr>
      <vt:lpstr>ICMP: Aplicaciones</vt:lpstr>
      <vt:lpstr>ICMP: Aplicaciones</vt:lpstr>
      <vt:lpstr>Traceroute: Funcionamiento</vt:lpstr>
      <vt:lpstr>Telnet a puertos conocidos</vt:lpstr>
      <vt:lpstr>Ejercicios en clase</vt:lpstr>
      <vt:lpstr>Ejercicios en Clase</vt:lpstr>
      <vt:lpstr>Ejercicios en Clase</vt:lpstr>
      <vt:lpstr>Ejercicios en Clase</vt:lpstr>
      <vt:lpstr>Más información</vt:lpstr>
    </vt:vector>
  </TitlesOfParts>
  <Company>University of Oregon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Conceptos de Interconexión de Redes</dc:title>
  <dc:creator>Carlos Vicente</dc:creator>
  <cp:lastModifiedBy>BERNAL GUADIANA ROBERTO</cp:lastModifiedBy>
  <cp:revision>58</cp:revision>
  <dcterms:created xsi:type="dcterms:W3CDTF">2004-02-12T22:19:17Z</dcterms:created>
  <dcterms:modified xsi:type="dcterms:W3CDTF">2025-09-09T01:35:58Z</dcterms:modified>
</cp:coreProperties>
</file>