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6"/>
  </p:notesMasterIdLst>
  <p:handoutMasterIdLst>
    <p:handoutMasterId r:id="rId67"/>
  </p:handoutMasterIdLst>
  <p:sldIdLst>
    <p:sldId id="392" r:id="rId2"/>
    <p:sldId id="313" r:id="rId3"/>
    <p:sldId id="419" r:id="rId4"/>
    <p:sldId id="285" r:id="rId5"/>
    <p:sldId id="390" r:id="rId6"/>
    <p:sldId id="391" r:id="rId7"/>
    <p:sldId id="394" r:id="rId8"/>
    <p:sldId id="315" r:id="rId9"/>
    <p:sldId id="316" r:id="rId10"/>
    <p:sldId id="317" r:id="rId11"/>
    <p:sldId id="318" r:id="rId12"/>
    <p:sldId id="319" r:id="rId13"/>
    <p:sldId id="320" r:id="rId14"/>
    <p:sldId id="386" r:id="rId15"/>
    <p:sldId id="387" r:id="rId16"/>
    <p:sldId id="321" r:id="rId17"/>
    <p:sldId id="322" r:id="rId18"/>
    <p:sldId id="388" r:id="rId19"/>
    <p:sldId id="323" r:id="rId20"/>
    <p:sldId id="324" r:id="rId21"/>
    <p:sldId id="399" r:id="rId22"/>
    <p:sldId id="325" r:id="rId23"/>
    <p:sldId id="326" r:id="rId24"/>
    <p:sldId id="327" r:id="rId25"/>
    <p:sldId id="411" r:id="rId26"/>
    <p:sldId id="328" r:id="rId27"/>
    <p:sldId id="330" r:id="rId28"/>
    <p:sldId id="331" r:id="rId29"/>
    <p:sldId id="332" r:id="rId30"/>
    <p:sldId id="333" r:id="rId31"/>
    <p:sldId id="334" r:id="rId32"/>
    <p:sldId id="389" r:id="rId33"/>
    <p:sldId id="393" r:id="rId34"/>
    <p:sldId id="401" r:id="rId35"/>
    <p:sldId id="335" r:id="rId36"/>
    <p:sldId id="336" r:id="rId37"/>
    <p:sldId id="337" r:id="rId38"/>
    <p:sldId id="338" r:id="rId39"/>
    <p:sldId id="400" r:id="rId40"/>
    <p:sldId id="339" r:id="rId41"/>
    <p:sldId id="402" r:id="rId42"/>
    <p:sldId id="403" r:id="rId43"/>
    <p:sldId id="340" r:id="rId44"/>
    <p:sldId id="409" r:id="rId45"/>
    <p:sldId id="412" r:id="rId46"/>
    <p:sldId id="414" r:id="rId47"/>
    <p:sldId id="420" r:id="rId48"/>
    <p:sldId id="415" r:id="rId49"/>
    <p:sldId id="418" r:id="rId50"/>
    <p:sldId id="417" r:id="rId51"/>
    <p:sldId id="373" r:id="rId52"/>
    <p:sldId id="397" r:id="rId53"/>
    <p:sldId id="376" r:id="rId54"/>
    <p:sldId id="377" r:id="rId55"/>
    <p:sldId id="378" r:id="rId56"/>
    <p:sldId id="379" r:id="rId57"/>
    <p:sldId id="380" r:id="rId58"/>
    <p:sldId id="381" r:id="rId59"/>
    <p:sldId id="382" r:id="rId60"/>
    <p:sldId id="383" r:id="rId61"/>
    <p:sldId id="404" r:id="rId62"/>
    <p:sldId id="384" r:id="rId63"/>
    <p:sldId id="396" r:id="rId64"/>
    <p:sldId id="311" r:id="rId6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34" autoAdjust="0"/>
  </p:normalViewPr>
  <p:slideViewPr>
    <p:cSldViewPr>
      <p:cViewPr varScale="1">
        <p:scale>
          <a:sx n="109" d="100"/>
          <a:sy n="109" d="100"/>
        </p:scale>
        <p:origin x="167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E4A903-CC39-4CF4-9FA9-5AAB44C201B7}" type="doc">
      <dgm:prSet loTypeId="urn:microsoft.com/office/officeart/2005/8/layout/hierarchy1" loCatId="hierarchy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7296C40E-230F-403B-A8C0-AEB533B240EC}">
      <dgm:prSet phldrT="[Texto]"/>
      <dgm:spPr/>
      <dgm:t>
        <a:bodyPr/>
        <a:lstStyle/>
        <a:p>
          <a:r>
            <a:rPr lang="es-MX" dirty="0"/>
            <a:t>Problema</a:t>
          </a:r>
          <a:endParaRPr lang="es-ES" dirty="0"/>
        </a:p>
      </dgm:t>
    </dgm:pt>
    <dgm:pt modelId="{0F1285BE-7F41-4BF1-9F0D-FC28009D631C}" type="parTrans" cxnId="{130CCEF3-EADE-4055-8210-D95467CF92E2}">
      <dgm:prSet/>
      <dgm:spPr/>
      <dgm:t>
        <a:bodyPr/>
        <a:lstStyle/>
        <a:p>
          <a:endParaRPr lang="es-ES"/>
        </a:p>
      </dgm:t>
    </dgm:pt>
    <dgm:pt modelId="{206E0FC5-D9F5-42FB-8D79-8D51C3F0A233}" type="sibTrans" cxnId="{130CCEF3-EADE-4055-8210-D95467CF92E2}">
      <dgm:prSet/>
      <dgm:spPr/>
      <dgm:t>
        <a:bodyPr/>
        <a:lstStyle/>
        <a:p>
          <a:endParaRPr lang="es-ES"/>
        </a:p>
      </dgm:t>
    </dgm:pt>
    <dgm:pt modelId="{E9AC7A71-9253-4DC6-8B9E-2E90755407FB}" type="asst">
      <dgm:prSet phldrT="[Texto]"/>
      <dgm:spPr/>
      <dgm:t>
        <a:bodyPr/>
        <a:lstStyle/>
        <a:p>
          <a:r>
            <a:rPr lang="es-MX" dirty="0"/>
            <a:t>Análisis</a:t>
          </a:r>
          <a:endParaRPr lang="es-ES" dirty="0"/>
        </a:p>
      </dgm:t>
    </dgm:pt>
    <dgm:pt modelId="{A21B6BAA-8B4D-41EC-8D9E-5F8B5226828F}" type="parTrans" cxnId="{3BF7A6F9-05B8-42CF-A049-F35B16558D4C}">
      <dgm:prSet/>
      <dgm:spPr/>
      <dgm:t>
        <a:bodyPr/>
        <a:lstStyle/>
        <a:p>
          <a:endParaRPr lang="es-ES"/>
        </a:p>
      </dgm:t>
    </dgm:pt>
    <dgm:pt modelId="{53D557E7-1F81-403A-A094-EDF5128C4A51}" type="sibTrans" cxnId="{3BF7A6F9-05B8-42CF-A049-F35B16558D4C}">
      <dgm:prSet/>
      <dgm:spPr/>
      <dgm:t>
        <a:bodyPr/>
        <a:lstStyle/>
        <a:p>
          <a:endParaRPr lang="es-ES"/>
        </a:p>
      </dgm:t>
    </dgm:pt>
    <dgm:pt modelId="{A6010AC0-27DF-4B3B-B6A5-65FFA9B6216D}">
      <dgm:prSet phldrT="[Texto]"/>
      <dgm:spPr/>
      <dgm:t>
        <a:bodyPr/>
        <a:lstStyle/>
        <a:p>
          <a:r>
            <a:rPr lang="es-MX" dirty="0"/>
            <a:t>Construcción del algoritmo</a:t>
          </a:r>
          <a:endParaRPr lang="es-ES" dirty="0"/>
        </a:p>
      </dgm:t>
    </dgm:pt>
    <dgm:pt modelId="{B0868DB1-DA95-4A1B-8510-039E98E2F57E}" type="parTrans" cxnId="{156D861F-C4F7-41AD-9A91-7C699C6E220C}">
      <dgm:prSet/>
      <dgm:spPr/>
      <dgm:t>
        <a:bodyPr/>
        <a:lstStyle/>
        <a:p>
          <a:endParaRPr lang="es-ES"/>
        </a:p>
      </dgm:t>
    </dgm:pt>
    <dgm:pt modelId="{9AA47E26-F348-4ADF-B4DE-E2CFCAEABAD3}" type="sibTrans" cxnId="{156D861F-C4F7-41AD-9A91-7C699C6E220C}">
      <dgm:prSet/>
      <dgm:spPr/>
      <dgm:t>
        <a:bodyPr/>
        <a:lstStyle/>
        <a:p>
          <a:endParaRPr lang="es-ES"/>
        </a:p>
      </dgm:t>
    </dgm:pt>
    <dgm:pt modelId="{1264B8B8-D9DE-4A57-A213-0A6604D5836E}">
      <dgm:prSet phldrT="[Texto]"/>
      <dgm:spPr/>
      <dgm:t>
        <a:bodyPr/>
        <a:lstStyle/>
        <a:p>
          <a:r>
            <a:rPr lang="es-MX" dirty="0"/>
            <a:t>Verificación (prueba y depuración)</a:t>
          </a:r>
          <a:endParaRPr lang="es-ES" dirty="0"/>
        </a:p>
      </dgm:t>
    </dgm:pt>
    <dgm:pt modelId="{8DCFAE70-F39F-4883-A546-80140C93460A}" type="parTrans" cxnId="{635A688A-B349-4312-BDE6-7B69977175EA}">
      <dgm:prSet/>
      <dgm:spPr/>
      <dgm:t>
        <a:bodyPr/>
        <a:lstStyle/>
        <a:p>
          <a:endParaRPr lang="es-ES"/>
        </a:p>
      </dgm:t>
    </dgm:pt>
    <dgm:pt modelId="{E3DD7B86-3D4B-448E-BACF-B3FBC9725DA3}" type="sibTrans" cxnId="{635A688A-B349-4312-BDE6-7B69977175EA}">
      <dgm:prSet/>
      <dgm:spPr/>
      <dgm:t>
        <a:bodyPr/>
        <a:lstStyle/>
        <a:p>
          <a:endParaRPr lang="es-ES"/>
        </a:p>
      </dgm:t>
    </dgm:pt>
    <dgm:pt modelId="{C65E5568-F955-40F1-B8A4-A8311CEC1515}">
      <dgm:prSet phldrT="[Texto]"/>
      <dgm:spPr/>
      <dgm:t>
        <a:bodyPr/>
        <a:lstStyle/>
        <a:p>
          <a:r>
            <a:rPr lang="es-MX" dirty="0"/>
            <a:t>Documentación</a:t>
          </a:r>
          <a:endParaRPr lang="es-ES" dirty="0"/>
        </a:p>
      </dgm:t>
    </dgm:pt>
    <dgm:pt modelId="{650C975F-8CAE-43AB-B17D-565619919A2E}" type="parTrans" cxnId="{A523FDFD-6A80-47D2-BE07-A3B14E47D5A1}">
      <dgm:prSet/>
      <dgm:spPr/>
      <dgm:t>
        <a:bodyPr/>
        <a:lstStyle/>
        <a:p>
          <a:endParaRPr lang="es-ES"/>
        </a:p>
      </dgm:t>
    </dgm:pt>
    <dgm:pt modelId="{437CA305-DB85-49FF-8602-B40892C0D839}" type="sibTrans" cxnId="{A523FDFD-6A80-47D2-BE07-A3B14E47D5A1}">
      <dgm:prSet/>
      <dgm:spPr/>
      <dgm:t>
        <a:bodyPr/>
        <a:lstStyle/>
        <a:p>
          <a:endParaRPr lang="es-ES"/>
        </a:p>
      </dgm:t>
    </dgm:pt>
    <dgm:pt modelId="{E4F4ABA4-AFFB-4221-BD35-20D6FB2B3FD3}" type="pres">
      <dgm:prSet presAssocID="{18E4A903-CC39-4CF4-9FA9-5AAB44C201B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23804F56-95E3-4AA5-AE94-93EC9B608A01}" type="pres">
      <dgm:prSet presAssocID="{7296C40E-230F-403B-A8C0-AEB533B240EC}" presName="hierRoot1" presStyleCnt="0"/>
      <dgm:spPr/>
    </dgm:pt>
    <dgm:pt modelId="{E192A85D-4EE8-4E51-9107-54588B6D6570}" type="pres">
      <dgm:prSet presAssocID="{7296C40E-230F-403B-A8C0-AEB533B240EC}" presName="composite" presStyleCnt="0"/>
      <dgm:spPr/>
    </dgm:pt>
    <dgm:pt modelId="{3DFE49A5-D702-4464-8998-CB11CD5F7E26}" type="pres">
      <dgm:prSet presAssocID="{7296C40E-230F-403B-A8C0-AEB533B240EC}" presName="background" presStyleLbl="node0" presStyleIdx="0" presStyleCnt="1"/>
      <dgm:spPr/>
    </dgm:pt>
    <dgm:pt modelId="{78426B52-BAB4-4919-BEAD-F23CD18D06CB}" type="pres">
      <dgm:prSet presAssocID="{7296C40E-230F-403B-A8C0-AEB533B240EC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EC808A1-A67D-48D2-A875-AB455C71B349}" type="pres">
      <dgm:prSet presAssocID="{7296C40E-230F-403B-A8C0-AEB533B240EC}" presName="hierChild2" presStyleCnt="0"/>
      <dgm:spPr/>
    </dgm:pt>
    <dgm:pt modelId="{273752D9-3874-48EE-9262-64DAECE20C7C}" type="pres">
      <dgm:prSet presAssocID="{A21B6BAA-8B4D-41EC-8D9E-5F8B5226828F}" presName="Name10" presStyleLbl="parChTrans1D2" presStyleIdx="0" presStyleCnt="4"/>
      <dgm:spPr/>
      <dgm:t>
        <a:bodyPr/>
        <a:lstStyle/>
        <a:p>
          <a:endParaRPr lang="es-ES"/>
        </a:p>
      </dgm:t>
    </dgm:pt>
    <dgm:pt modelId="{20222DC3-3EAA-4E40-9116-C59634E6C34D}" type="pres">
      <dgm:prSet presAssocID="{E9AC7A71-9253-4DC6-8B9E-2E90755407FB}" presName="hierRoot2" presStyleCnt="0"/>
      <dgm:spPr/>
    </dgm:pt>
    <dgm:pt modelId="{B818D19D-1CD8-4E07-969F-5422266FA939}" type="pres">
      <dgm:prSet presAssocID="{E9AC7A71-9253-4DC6-8B9E-2E90755407FB}" presName="composite2" presStyleCnt="0"/>
      <dgm:spPr/>
    </dgm:pt>
    <dgm:pt modelId="{494058CC-BD07-48D6-BA03-18FEE01B9F09}" type="pres">
      <dgm:prSet presAssocID="{E9AC7A71-9253-4DC6-8B9E-2E90755407FB}" presName="background2" presStyleLbl="asst1" presStyleIdx="0" presStyleCnt="1"/>
      <dgm:spPr/>
    </dgm:pt>
    <dgm:pt modelId="{122560AF-632C-4A96-8F8A-5DD3EA31BDE6}" type="pres">
      <dgm:prSet presAssocID="{E9AC7A71-9253-4DC6-8B9E-2E90755407FB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A3E2AAF-5932-4C97-95C8-2D1B8E7326E6}" type="pres">
      <dgm:prSet presAssocID="{E9AC7A71-9253-4DC6-8B9E-2E90755407FB}" presName="hierChild3" presStyleCnt="0"/>
      <dgm:spPr/>
    </dgm:pt>
    <dgm:pt modelId="{07815FC7-44A1-4E68-8FE1-93A261B8E13F}" type="pres">
      <dgm:prSet presAssocID="{B0868DB1-DA95-4A1B-8510-039E98E2F57E}" presName="Name10" presStyleLbl="parChTrans1D2" presStyleIdx="1" presStyleCnt="4"/>
      <dgm:spPr/>
      <dgm:t>
        <a:bodyPr/>
        <a:lstStyle/>
        <a:p>
          <a:endParaRPr lang="es-ES"/>
        </a:p>
      </dgm:t>
    </dgm:pt>
    <dgm:pt modelId="{23CBFA5A-4C0A-44A8-950E-45CAAECA1C89}" type="pres">
      <dgm:prSet presAssocID="{A6010AC0-27DF-4B3B-B6A5-65FFA9B6216D}" presName="hierRoot2" presStyleCnt="0"/>
      <dgm:spPr/>
    </dgm:pt>
    <dgm:pt modelId="{ECACE188-3571-4B94-AFD8-E44A4BD54A99}" type="pres">
      <dgm:prSet presAssocID="{A6010AC0-27DF-4B3B-B6A5-65FFA9B6216D}" presName="composite2" presStyleCnt="0"/>
      <dgm:spPr/>
    </dgm:pt>
    <dgm:pt modelId="{3B9EDBBF-040C-4338-80F0-D4463C954FCA}" type="pres">
      <dgm:prSet presAssocID="{A6010AC0-27DF-4B3B-B6A5-65FFA9B6216D}" presName="background2" presStyleLbl="node2" presStyleIdx="0" presStyleCnt="3"/>
      <dgm:spPr/>
    </dgm:pt>
    <dgm:pt modelId="{73DFEB65-8822-4586-8C81-868905C6480A}" type="pres">
      <dgm:prSet presAssocID="{A6010AC0-27DF-4B3B-B6A5-65FFA9B6216D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74F375B-29AF-4D8E-978D-E06DC224AEF2}" type="pres">
      <dgm:prSet presAssocID="{A6010AC0-27DF-4B3B-B6A5-65FFA9B6216D}" presName="hierChild3" presStyleCnt="0"/>
      <dgm:spPr/>
    </dgm:pt>
    <dgm:pt modelId="{3EC4D48E-F260-4844-BB95-39277D051C1E}" type="pres">
      <dgm:prSet presAssocID="{8DCFAE70-F39F-4883-A546-80140C93460A}" presName="Name10" presStyleLbl="parChTrans1D2" presStyleIdx="2" presStyleCnt="4"/>
      <dgm:spPr/>
      <dgm:t>
        <a:bodyPr/>
        <a:lstStyle/>
        <a:p>
          <a:endParaRPr lang="es-ES"/>
        </a:p>
      </dgm:t>
    </dgm:pt>
    <dgm:pt modelId="{E6184B4E-4A6F-4904-901C-8EDF3106F606}" type="pres">
      <dgm:prSet presAssocID="{1264B8B8-D9DE-4A57-A213-0A6604D5836E}" presName="hierRoot2" presStyleCnt="0"/>
      <dgm:spPr/>
    </dgm:pt>
    <dgm:pt modelId="{C55B0880-9D98-4320-8AB9-22B0E315A116}" type="pres">
      <dgm:prSet presAssocID="{1264B8B8-D9DE-4A57-A213-0A6604D5836E}" presName="composite2" presStyleCnt="0"/>
      <dgm:spPr/>
    </dgm:pt>
    <dgm:pt modelId="{A4A5AB8D-1CBD-4ED8-AE6C-DF4ACC047BBA}" type="pres">
      <dgm:prSet presAssocID="{1264B8B8-D9DE-4A57-A213-0A6604D5836E}" presName="background2" presStyleLbl="node2" presStyleIdx="1" presStyleCnt="3"/>
      <dgm:spPr/>
    </dgm:pt>
    <dgm:pt modelId="{75EAACDC-89A3-4752-8280-67EE138FD863}" type="pres">
      <dgm:prSet presAssocID="{1264B8B8-D9DE-4A57-A213-0A6604D5836E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895208B-6EA0-42E6-99ED-57C1869FE871}" type="pres">
      <dgm:prSet presAssocID="{1264B8B8-D9DE-4A57-A213-0A6604D5836E}" presName="hierChild3" presStyleCnt="0"/>
      <dgm:spPr/>
    </dgm:pt>
    <dgm:pt modelId="{5F4414F6-7F66-4665-8427-21AD78D19215}" type="pres">
      <dgm:prSet presAssocID="{650C975F-8CAE-43AB-B17D-565619919A2E}" presName="Name10" presStyleLbl="parChTrans1D2" presStyleIdx="3" presStyleCnt="4"/>
      <dgm:spPr/>
      <dgm:t>
        <a:bodyPr/>
        <a:lstStyle/>
        <a:p>
          <a:endParaRPr lang="es-ES"/>
        </a:p>
      </dgm:t>
    </dgm:pt>
    <dgm:pt modelId="{5FBE5436-0F75-4DB6-9856-D80C33F5A65A}" type="pres">
      <dgm:prSet presAssocID="{C65E5568-F955-40F1-B8A4-A8311CEC1515}" presName="hierRoot2" presStyleCnt="0"/>
      <dgm:spPr/>
    </dgm:pt>
    <dgm:pt modelId="{B516E09B-D2C4-4CA4-9B6F-DE2D6C246507}" type="pres">
      <dgm:prSet presAssocID="{C65E5568-F955-40F1-B8A4-A8311CEC1515}" presName="composite2" presStyleCnt="0"/>
      <dgm:spPr/>
    </dgm:pt>
    <dgm:pt modelId="{F83B2EA1-1A83-4436-9789-00922D7E9013}" type="pres">
      <dgm:prSet presAssocID="{C65E5568-F955-40F1-B8A4-A8311CEC1515}" presName="background2" presStyleLbl="node2" presStyleIdx="2" presStyleCnt="3"/>
      <dgm:spPr/>
    </dgm:pt>
    <dgm:pt modelId="{A4C22674-E284-4FC5-9053-A9A8425C22FC}" type="pres">
      <dgm:prSet presAssocID="{C65E5568-F955-40F1-B8A4-A8311CEC1515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FD2238B-1199-4CB0-A6AF-19DD2CF5D65C}" type="pres">
      <dgm:prSet presAssocID="{C65E5568-F955-40F1-B8A4-A8311CEC1515}" presName="hierChild3" presStyleCnt="0"/>
      <dgm:spPr/>
    </dgm:pt>
  </dgm:ptLst>
  <dgm:cxnLst>
    <dgm:cxn modelId="{3BF7A6F9-05B8-42CF-A049-F35B16558D4C}" srcId="{7296C40E-230F-403B-A8C0-AEB533B240EC}" destId="{E9AC7A71-9253-4DC6-8B9E-2E90755407FB}" srcOrd="0" destOrd="0" parTransId="{A21B6BAA-8B4D-41EC-8D9E-5F8B5226828F}" sibTransId="{53D557E7-1F81-403A-A094-EDF5128C4A51}"/>
    <dgm:cxn modelId="{D19D4F87-E427-4263-BF2D-81F882B93D6C}" type="presOf" srcId="{E9AC7A71-9253-4DC6-8B9E-2E90755407FB}" destId="{122560AF-632C-4A96-8F8A-5DD3EA31BDE6}" srcOrd="0" destOrd="0" presId="urn:microsoft.com/office/officeart/2005/8/layout/hierarchy1"/>
    <dgm:cxn modelId="{76821AE2-B7D2-4784-B598-1E2DE3F1704F}" type="presOf" srcId="{8DCFAE70-F39F-4883-A546-80140C93460A}" destId="{3EC4D48E-F260-4844-BB95-39277D051C1E}" srcOrd="0" destOrd="0" presId="urn:microsoft.com/office/officeart/2005/8/layout/hierarchy1"/>
    <dgm:cxn modelId="{F226383A-F739-467D-8FB0-DBD132A2FB8B}" type="presOf" srcId="{A21B6BAA-8B4D-41EC-8D9E-5F8B5226828F}" destId="{273752D9-3874-48EE-9262-64DAECE20C7C}" srcOrd="0" destOrd="0" presId="urn:microsoft.com/office/officeart/2005/8/layout/hierarchy1"/>
    <dgm:cxn modelId="{635A688A-B349-4312-BDE6-7B69977175EA}" srcId="{7296C40E-230F-403B-A8C0-AEB533B240EC}" destId="{1264B8B8-D9DE-4A57-A213-0A6604D5836E}" srcOrd="2" destOrd="0" parTransId="{8DCFAE70-F39F-4883-A546-80140C93460A}" sibTransId="{E3DD7B86-3D4B-448E-BACF-B3FBC9725DA3}"/>
    <dgm:cxn modelId="{8ABD5D7F-28BE-459B-826E-2BC9E40E0529}" type="presOf" srcId="{7296C40E-230F-403B-A8C0-AEB533B240EC}" destId="{78426B52-BAB4-4919-BEAD-F23CD18D06CB}" srcOrd="0" destOrd="0" presId="urn:microsoft.com/office/officeart/2005/8/layout/hierarchy1"/>
    <dgm:cxn modelId="{0A6BEA39-0712-40C4-8FDA-8334A6BCDB19}" type="presOf" srcId="{650C975F-8CAE-43AB-B17D-565619919A2E}" destId="{5F4414F6-7F66-4665-8427-21AD78D19215}" srcOrd="0" destOrd="0" presId="urn:microsoft.com/office/officeart/2005/8/layout/hierarchy1"/>
    <dgm:cxn modelId="{1E6CF290-01C8-4E01-AB97-3FD0F53D67CE}" type="presOf" srcId="{1264B8B8-D9DE-4A57-A213-0A6604D5836E}" destId="{75EAACDC-89A3-4752-8280-67EE138FD863}" srcOrd="0" destOrd="0" presId="urn:microsoft.com/office/officeart/2005/8/layout/hierarchy1"/>
    <dgm:cxn modelId="{9B51D6FB-913E-4734-B596-32457E10A801}" type="presOf" srcId="{C65E5568-F955-40F1-B8A4-A8311CEC1515}" destId="{A4C22674-E284-4FC5-9053-A9A8425C22FC}" srcOrd="0" destOrd="0" presId="urn:microsoft.com/office/officeart/2005/8/layout/hierarchy1"/>
    <dgm:cxn modelId="{A6C1A55F-9B2D-4CF3-89DF-EB25459D0EB7}" type="presOf" srcId="{A6010AC0-27DF-4B3B-B6A5-65FFA9B6216D}" destId="{73DFEB65-8822-4586-8C81-868905C6480A}" srcOrd="0" destOrd="0" presId="urn:microsoft.com/office/officeart/2005/8/layout/hierarchy1"/>
    <dgm:cxn modelId="{130CCEF3-EADE-4055-8210-D95467CF92E2}" srcId="{18E4A903-CC39-4CF4-9FA9-5AAB44C201B7}" destId="{7296C40E-230F-403B-A8C0-AEB533B240EC}" srcOrd="0" destOrd="0" parTransId="{0F1285BE-7F41-4BF1-9F0D-FC28009D631C}" sibTransId="{206E0FC5-D9F5-42FB-8D79-8D51C3F0A233}"/>
    <dgm:cxn modelId="{A523FDFD-6A80-47D2-BE07-A3B14E47D5A1}" srcId="{7296C40E-230F-403B-A8C0-AEB533B240EC}" destId="{C65E5568-F955-40F1-B8A4-A8311CEC1515}" srcOrd="3" destOrd="0" parTransId="{650C975F-8CAE-43AB-B17D-565619919A2E}" sibTransId="{437CA305-DB85-49FF-8602-B40892C0D839}"/>
    <dgm:cxn modelId="{156D861F-C4F7-41AD-9A91-7C699C6E220C}" srcId="{7296C40E-230F-403B-A8C0-AEB533B240EC}" destId="{A6010AC0-27DF-4B3B-B6A5-65FFA9B6216D}" srcOrd="1" destOrd="0" parTransId="{B0868DB1-DA95-4A1B-8510-039E98E2F57E}" sibTransId="{9AA47E26-F348-4ADF-B4DE-E2CFCAEABAD3}"/>
    <dgm:cxn modelId="{0F6028ED-C915-4958-9457-03D2B8F06512}" type="presOf" srcId="{18E4A903-CC39-4CF4-9FA9-5AAB44C201B7}" destId="{E4F4ABA4-AFFB-4221-BD35-20D6FB2B3FD3}" srcOrd="0" destOrd="0" presId="urn:microsoft.com/office/officeart/2005/8/layout/hierarchy1"/>
    <dgm:cxn modelId="{CE0CA650-4A09-47E2-A1A3-173F4C35842F}" type="presOf" srcId="{B0868DB1-DA95-4A1B-8510-039E98E2F57E}" destId="{07815FC7-44A1-4E68-8FE1-93A261B8E13F}" srcOrd="0" destOrd="0" presId="urn:microsoft.com/office/officeart/2005/8/layout/hierarchy1"/>
    <dgm:cxn modelId="{090378C3-90A6-43E9-9021-395722B6E299}" type="presParOf" srcId="{E4F4ABA4-AFFB-4221-BD35-20D6FB2B3FD3}" destId="{23804F56-95E3-4AA5-AE94-93EC9B608A01}" srcOrd="0" destOrd="0" presId="urn:microsoft.com/office/officeart/2005/8/layout/hierarchy1"/>
    <dgm:cxn modelId="{54803FF9-207B-4068-A5BC-C43E54BEFE71}" type="presParOf" srcId="{23804F56-95E3-4AA5-AE94-93EC9B608A01}" destId="{E192A85D-4EE8-4E51-9107-54588B6D6570}" srcOrd="0" destOrd="0" presId="urn:microsoft.com/office/officeart/2005/8/layout/hierarchy1"/>
    <dgm:cxn modelId="{BE11CFAA-C179-4865-B135-FC213D4FFD21}" type="presParOf" srcId="{E192A85D-4EE8-4E51-9107-54588B6D6570}" destId="{3DFE49A5-D702-4464-8998-CB11CD5F7E26}" srcOrd="0" destOrd="0" presId="urn:microsoft.com/office/officeart/2005/8/layout/hierarchy1"/>
    <dgm:cxn modelId="{BBC8484E-FD4D-4788-899C-1991B50B77E3}" type="presParOf" srcId="{E192A85D-4EE8-4E51-9107-54588B6D6570}" destId="{78426B52-BAB4-4919-BEAD-F23CD18D06CB}" srcOrd="1" destOrd="0" presId="urn:microsoft.com/office/officeart/2005/8/layout/hierarchy1"/>
    <dgm:cxn modelId="{B788E959-DD7D-4035-A58D-CEB42B46BC9D}" type="presParOf" srcId="{23804F56-95E3-4AA5-AE94-93EC9B608A01}" destId="{CEC808A1-A67D-48D2-A875-AB455C71B349}" srcOrd="1" destOrd="0" presId="urn:microsoft.com/office/officeart/2005/8/layout/hierarchy1"/>
    <dgm:cxn modelId="{1739C21E-8BEC-4822-AE62-A111F0CF7E9F}" type="presParOf" srcId="{CEC808A1-A67D-48D2-A875-AB455C71B349}" destId="{273752D9-3874-48EE-9262-64DAECE20C7C}" srcOrd="0" destOrd="0" presId="urn:microsoft.com/office/officeart/2005/8/layout/hierarchy1"/>
    <dgm:cxn modelId="{D0BCE4DF-9E9C-4740-AD71-362253C40029}" type="presParOf" srcId="{CEC808A1-A67D-48D2-A875-AB455C71B349}" destId="{20222DC3-3EAA-4E40-9116-C59634E6C34D}" srcOrd="1" destOrd="0" presId="urn:microsoft.com/office/officeart/2005/8/layout/hierarchy1"/>
    <dgm:cxn modelId="{35B344D2-3DA9-45AB-A3E5-F8A272E71642}" type="presParOf" srcId="{20222DC3-3EAA-4E40-9116-C59634E6C34D}" destId="{B818D19D-1CD8-4E07-969F-5422266FA939}" srcOrd="0" destOrd="0" presId="urn:microsoft.com/office/officeart/2005/8/layout/hierarchy1"/>
    <dgm:cxn modelId="{53E30E44-4AC5-498A-B5B1-F6B4FBCD304D}" type="presParOf" srcId="{B818D19D-1CD8-4E07-969F-5422266FA939}" destId="{494058CC-BD07-48D6-BA03-18FEE01B9F09}" srcOrd="0" destOrd="0" presId="urn:microsoft.com/office/officeart/2005/8/layout/hierarchy1"/>
    <dgm:cxn modelId="{945BF0E0-B981-4C1A-B4AF-524EAC90C1E0}" type="presParOf" srcId="{B818D19D-1CD8-4E07-969F-5422266FA939}" destId="{122560AF-632C-4A96-8F8A-5DD3EA31BDE6}" srcOrd="1" destOrd="0" presId="urn:microsoft.com/office/officeart/2005/8/layout/hierarchy1"/>
    <dgm:cxn modelId="{6D70E19C-2D86-408C-894E-86AAA525CA26}" type="presParOf" srcId="{20222DC3-3EAA-4E40-9116-C59634E6C34D}" destId="{1A3E2AAF-5932-4C97-95C8-2D1B8E7326E6}" srcOrd="1" destOrd="0" presId="urn:microsoft.com/office/officeart/2005/8/layout/hierarchy1"/>
    <dgm:cxn modelId="{B3C94476-BE09-4367-AC56-B5E02C5D5AA9}" type="presParOf" srcId="{CEC808A1-A67D-48D2-A875-AB455C71B349}" destId="{07815FC7-44A1-4E68-8FE1-93A261B8E13F}" srcOrd="2" destOrd="0" presId="urn:microsoft.com/office/officeart/2005/8/layout/hierarchy1"/>
    <dgm:cxn modelId="{152ED2F5-46DE-4004-AA9C-FFFA7647A1B6}" type="presParOf" srcId="{CEC808A1-A67D-48D2-A875-AB455C71B349}" destId="{23CBFA5A-4C0A-44A8-950E-45CAAECA1C89}" srcOrd="3" destOrd="0" presId="urn:microsoft.com/office/officeart/2005/8/layout/hierarchy1"/>
    <dgm:cxn modelId="{ACF6027F-56A6-430A-9810-2BBF288A191A}" type="presParOf" srcId="{23CBFA5A-4C0A-44A8-950E-45CAAECA1C89}" destId="{ECACE188-3571-4B94-AFD8-E44A4BD54A99}" srcOrd="0" destOrd="0" presId="urn:microsoft.com/office/officeart/2005/8/layout/hierarchy1"/>
    <dgm:cxn modelId="{17DAF082-5D44-46D0-8D31-F7FF85A1A18C}" type="presParOf" srcId="{ECACE188-3571-4B94-AFD8-E44A4BD54A99}" destId="{3B9EDBBF-040C-4338-80F0-D4463C954FCA}" srcOrd="0" destOrd="0" presId="urn:microsoft.com/office/officeart/2005/8/layout/hierarchy1"/>
    <dgm:cxn modelId="{1C3099F6-CE9E-41C4-95E2-79C053555CE2}" type="presParOf" srcId="{ECACE188-3571-4B94-AFD8-E44A4BD54A99}" destId="{73DFEB65-8822-4586-8C81-868905C6480A}" srcOrd="1" destOrd="0" presId="urn:microsoft.com/office/officeart/2005/8/layout/hierarchy1"/>
    <dgm:cxn modelId="{D02C6A16-7DE4-47C9-ACE1-A6D795E417A7}" type="presParOf" srcId="{23CBFA5A-4C0A-44A8-950E-45CAAECA1C89}" destId="{474F375B-29AF-4D8E-978D-E06DC224AEF2}" srcOrd="1" destOrd="0" presId="urn:microsoft.com/office/officeart/2005/8/layout/hierarchy1"/>
    <dgm:cxn modelId="{15A5225F-59A2-4215-AC09-572AE2867DCF}" type="presParOf" srcId="{CEC808A1-A67D-48D2-A875-AB455C71B349}" destId="{3EC4D48E-F260-4844-BB95-39277D051C1E}" srcOrd="4" destOrd="0" presId="urn:microsoft.com/office/officeart/2005/8/layout/hierarchy1"/>
    <dgm:cxn modelId="{D7ADACEA-81EC-4DBF-80BB-D0694AC37513}" type="presParOf" srcId="{CEC808A1-A67D-48D2-A875-AB455C71B349}" destId="{E6184B4E-4A6F-4904-901C-8EDF3106F606}" srcOrd="5" destOrd="0" presId="urn:microsoft.com/office/officeart/2005/8/layout/hierarchy1"/>
    <dgm:cxn modelId="{CCF55D42-C713-408F-9EB6-43A980C94475}" type="presParOf" srcId="{E6184B4E-4A6F-4904-901C-8EDF3106F606}" destId="{C55B0880-9D98-4320-8AB9-22B0E315A116}" srcOrd="0" destOrd="0" presId="urn:microsoft.com/office/officeart/2005/8/layout/hierarchy1"/>
    <dgm:cxn modelId="{024C7B71-C9CD-4BB2-89B6-FEDDD8B4B230}" type="presParOf" srcId="{C55B0880-9D98-4320-8AB9-22B0E315A116}" destId="{A4A5AB8D-1CBD-4ED8-AE6C-DF4ACC047BBA}" srcOrd="0" destOrd="0" presId="urn:microsoft.com/office/officeart/2005/8/layout/hierarchy1"/>
    <dgm:cxn modelId="{21B8DD4A-7DA3-470C-B139-7977481FF445}" type="presParOf" srcId="{C55B0880-9D98-4320-8AB9-22B0E315A116}" destId="{75EAACDC-89A3-4752-8280-67EE138FD863}" srcOrd="1" destOrd="0" presId="urn:microsoft.com/office/officeart/2005/8/layout/hierarchy1"/>
    <dgm:cxn modelId="{21A25C99-67A0-4FF6-A180-37CE5F97F878}" type="presParOf" srcId="{E6184B4E-4A6F-4904-901C-8EDF3106F606}" destId="{3895208B-6EA0-42E6-99ED-57C1869FE871}" srcOrd="1" destOrd="0" presId="urn:microsoft.com/office/officeart/2005/8/layout/hierarchy1"/>
    <dgm:cxn modelId="{24281DDD-7276-4E02-974E-E0A7F57B4E25}" type="presParOf" srcId="{CEC808A1-A67D-48D2-A875-AB455C71B349}" destId="{5F4414F6-7F66-4665-8427-21AD78D19215}" srcOrd="6" destOrd="0" presId="urn:microsoft.com/office/officeart/2005/8/layout/hierarchy1"/>
    <dgm:cxn modelId="{62F2C4DF-99B5-44E7-8EAA-7805FC1D4997}" type="presParOf" srcId="{CEC808A1-A67D-48D2-A875-AB455C71B349}" destId="{5FBE5436-0F75-4DB6-9856-D80C33F5A65A}" srcOrd="7" destOrd="0" presId="urn:microsoft.com/office/officeart/2005/8/layout/hierarchy1"/>
    <dgm:cxn modelId="{14B9FCD7-43B8-4437-B678-1ADCDE450E04}" type="presParOf" srcId="{5FBE5436-0F75-4DB6-9856-D80C33F5A65A}" destId="{B516E09B-D2C4-4CA4-9B6F-DE2D6C246507}" srcOrd="0" destOrd="0" presId="urn:microsoft.com/office/officeart/2005/8/layout/hierarchy1"/>
    <dgm:cxn modelId="{883F2738-389C-4A93-BAE9-6E73BE3DF331}" type="presParOf" srcId="{B516E09B-D2C4-4CA4-9B6F-DE2D6C246507}" destId="{F83B2EA1-1A83-4436-9789-00922D7E9013}" srcOrd="0" destOrd="0" presId="urn:microsoft.com/office/officeart/2005/8/layout/hierarchy1"/>
    <dgm:cxn modelId="{C9830FB2-2A82-4F74-97DD-F92472B01F45}" type="presParOf" srcId="{B516E09B-D2C4-4CA4-9B6F-DE2D6C246507}" destId="{A4C22674-E284-4FC5-9053-A9A8425C22FC}" srcOrd="1" destOrd="0" presId="urn:microsoft.com/office/officeart/2005/8/layout/hierarchy1"/>
    <dgm:cxn modelId="{D383839B-FBD6-4DDB-9370-87CF5E93447C}" type="presParOf" srcId="{5FBE5436-0F75-4DB6-9856-D80C33F5A65A}" destId="{FFD2238B-1199-4CB0-A6AF-19DD2CF5D65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EAA01F-C383-48CA-AFA1-8B293EBEB188}" type="doc">
      <dgm:prSet loTypeId="urn:microsoft.com/office/officeart/2008/layout/LinedList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739493AB-2FE1-4437-A2BE-C8F0CE69ACD0}">
      <dgm:prSet phldrT="[Texto]" custT="1"/>
      <dgm:spPr/>
      <dgm:t>
        <a:bodyPr/>
        <a:lstStyle/>
        <a:p>
          <a:r>
            <a:rPr lang="es-ES" sz="1600" b="1" i="1" dirty="0"/>
            <a:t>COMPRENDER EL PROBLEMA.</a:t>
          </a:r>
          <a:endParaRPr lang="es-ES" sz="1600" dirty="0"/>
        </a:p>
      </dgm:t>
    </dgm:pt>
    <dgm:pt modelId="{2BCF1C58-9CDD-4862-81A0-4A3CAC0EE788}" type="parTrans" cxnId="{E0523D10-0069-44B0-B687-07E5818C1A35}">
      <dgm:prSet/>
      <dgm:spPr/>
      <dgm:t>
        <a:bodyPr/>
        <a:lstStyle/>
        <a:p>
          <a:endParaRPr lang="es-ES"/>
        </a:p>
      </dgm:t>
    </dgm:pt>
    <dgm:pt modelId="{AA3FE910-DA70-4D53-8B22-E1B88B5C5341}" type="sibTrans" cxnId="{E0523D10-0069-44B0-B687-07E5818C1A35}">
      <dgm:prSet/>
      <dgm:spPr/>
      <dgm:t>
        <a:bodyPr/>
        <a:lstStyle/>
        <a:p>
          <a:endParaRPr lang="es-ES"/>
        </a:p>
      </dgm:t>
    </dgm:pt>
    <dgm:pt modelId="{AFBA1EE3-FD9D-4471-B170-C088A9C12263}">
      <dgm:prSet custT="1"/>
      <dgm:spPr/>
      <dgm:t>
        <a:bodyPr/>
        <a:lstStyle/>
        <a:p>
          <a:r>
            <a:rPr lang="es-ES" sz="2000" dirty="0"/>
            <a:t> Leer el problema varias veces</a:t>
          </a:r>
        </a:p>
      </dgm:t>
    </dgm:pt>
    <dgm:pt modelId="{1900A220-9BD5-4E0A-84E2-8A2570A55CAD}" type="parTrans" cxnId="{267C7F76-B9C1-4D26-A689-35B085E226A2}">
      <dgm:prSet/>
      <dgm:spPr/>
      <dgm:t>
        <a:bodyPr/>
        <a:lstStyle/>
        <a:p>
          <a:endParaRPr lang="es-ES"/>
        </a:p>
      </dgm:t>
    </dgm:pt>
    <dgm:pt modelId="{0287ABBE-7BAA-4F57-A2AF-4C4666420231}" type="sibTrans" cxnId="{267C7F76-B9C1-4D26-A689-35B085E226A2}">
      <dgm:prSet/>
      <dgm:spPr/>
      <dgm:t>
        <a:bodyPr/>
        <a:lstStyle/>
        <a:p>
          <a:endParaRPr lang="es-ES"/>
        </a:p>
      </dgm:t>
    </dgm:pt>
    <dgm:pt modelId="{76BCB619-993A-4966-92AA-EFB579E02C6B}">
      <dgm:prSet custT="1"/>
      <dgm:spPr/>
      <dgm:t>
        <a:bodyPr/>
        <a:lstStyle/>
        <a:p>
          <a:r>
            <a:rPr lang="es-ES" sz="2000" dirty="0"/>
            <a:t>¿Qué datos me dan en el enunciado del problema?</a:t>
          </a:r>
        </a:p>
      </dgm:t>
    </dgm:pt>
    <dgm:pt modelId="{FCD6B91B-1EF8-4BD3-92AB-9A93D333BA30}" type="parTrans" cxnId="{7C14A1EC-FC1E-4D66-948F-D713BDAA5558}">
      <dgm:prSet/>
      <dgm:spPr/>
      <dgm:t>
        <a:bodyPr/>
        <a:lstStyle/>
        <a:p>
          <a:endParaRPr lang="es-ES"/>
        </a:p>
      </dgm:t>
    </dgm:pt>
    <dgm:pt modelId="{9E730164-0BB6-40A8-AF41-12717A9FC09D}" type="sibTrans" cxnId="{7C14A1EC-FC1E-4D66-948F-D713BDAA5558}">
      <dgm:prSet/>
      <dgm:spPr/>
      <dgm:t>
        <a:bodyPr/>
        <a:lstStyle/>
        <a:p>
          <a:endParaRPr lang="es-ES"/>
        </a:p>
      </dgm:t>
    </dgm:pt>
    <dgm:pt modelId="{8D599A9D-72F8-461A-957E-2A3444312770}">
      <dgm:prSet custT="1"/>
      <dgm:spPr/>
      <dgm:t>
        <a:bodyPr/>
        <a:lstStyle/>
        <a:p>
          <a:r>
            <a:rPr lang="es-ES" sz="2000" dirty="0"/>
            <a:t>¿Qué datos requiero aparte de los que me da el enunciado del  problema?</a:t>
          </a:r>
        </a:p>
      </dgm:t>
    </dgm:pt>
    <dgm:pt modelId="{745071C1-2F39-4B70-94C0-2DFB29398351}" type="parTrans" cxnId="{11CA0737-5A32-4D75-8DEB-E484599CD75C}">
      <dgm:prSet/>
      <dgm:spPr/>
      <dgm:t>
        <a:bodyPr/>
        <a:lstStyle/>
        <a:p>
          <a:endParaRPr lang="es-ES"/>
        </a:p>
      </dgm:t>
    </dgm:pt>
    <dgm:pt modelId="{AC26CE43-EE40-4EE5-B701-14736D639231}" type="sibTrans" cxnId="{11CA0737-5A32-4D75-8DEB-E484599CD75C}">
      <dgm:prSet/>
      <dgm:spPr/>
      <dgm:t>
        <a:bodyPr/>
        <a:lstStyle/>
        <a:p>
          <a:endParaRPr lang="es-ES"/>
        </a:p>
      </dgm:t>
    </dgm:pt>
    <dgm:pt modelId="{7D19FC3B-2BC9-4D19-ABF6-6E8C61CE1666}">
      <dgm:prSet custT="1"/>
      <dgm:spPr/>
      <dgm:t>
        <a:bodyPr/>
        <a:lstStyle/>
        <a:p>
          <a:r>
            <a:rPr lang="es-ES" sz="2000" dirty="0"/>
            <a:t>¿Qué debo lograr?  </a:t>
          </a:r>
        </a:p>
        <a:p>
          <a:r>
            <a:rPr lang="es-ES" sz="2000" dirty="0"/>
            <a:t>¿Cuál es la incógnita del problema?</a:t>
          </a:r>
        </a:p>
      </dgm:t>
    </dgm:pt>
    <dgm:pt modelId="{A433CAD9-C562-42C0-BDE5-7D5B1392737D}" type="parTrans" cxnId="{E5319652-B093-49FC-BBD3-B2F42BC269F8}">
      <dgm:prSet/>
      <dgm:spPr/>
      <dgm:t>
        <a:bodyPr/>
        <a:lstStyle/>
        <a:p>
          <a:endParaRPr lang="es-ES"/>
        </a:p>
      </dgm:t>
    </dgm:pt>
    <dgm:pt modelId="{AF43007C-8AAC-4076-BC39-AEEDB080FF19}" type="sibTrans" cxnId="{E5319652-B093-49FC-BBD3-B2F42BC269F8}">
      <dgm:prSet/>
      <dgm:spPr/>
      <dgm:t>
        <a:bodyPr/>
        <a:lstStyle/>
        <a:p>
          <a:endParaRPr lang="es-ES"/>
        </a:p>
      </dgm:t>
    </dgm:pt>
    <dgm:pt modelId="{18E096A1-1DF6-40DA-9E6B-E19B22CAFC86}">
      <dgm:prSet custT="1"/>
      <dgm:spPr/>
      <dgm:t>
        <a:bodyPr/>
        <a:lstStyle/>
        <a:p>
          <a:r>
            <a:rPr lang="es-ES" sz="2000" dirty="0"/>
            <a:t>¿Cuáles son las restricciones del problema?</a:t>
          </a:r>
        </a:p>
      </dgm:t>
    </dgm:pt>
    <dgm:pt modelId="{FCFE0E21-F010-4655-8550-24683B5D6490}" type="parTrans" cxnId="{F591CDA0-9E12-43AA-8484-2120543C3E71}">
      <dgm:prSet/>
      <dgm:spPr/>
      <dgm:t>
        <a:bodyPr/>
        <a:lstStyle/>
        <a:p>
          <a:endParaRPr lang="es-ES"/>
        </a:p>
      </dgm:t>
    </dgm:pt>
    <dgm:pt modelId="{971D783C-4D2E-4906-8728-88E04A87F6AF}" type="sibTrans" cxnId="{F591CDA0-9E12-43AA-8484-2120543C3E71}">
      <dgm:prSet/>
      <dgm:spPr/>
      <dgm:t>
        <a:bodyPr/>
        <a:lstStyle/>
        <a:p>
          <a:endParaRPr lang="es-ES"/>
        </a:p>
      </dgm:t>
    </dgm:pt>
    <dgm:pt modelId="{9E0C4522-0A8F-4CF1-B336-7750FCB869EA}">
      <dgm:prSet custT="1"/>
      <dgm:spPr/>
      <dgm:t>
        <a:bodyPr/>
        <a:lstStyle/>
        <a:p>
          <a:r>
            <a:rPr lang="es-ES" sz="2000" dirty="0"/>
            <a:t>Organizar la información, si es necesario.</a:t>
          </a:r>
        </a:p>
      </dgm:t>
    </dgm:pt>
    <dgm:pt modelId="{4C8838F4-697E-4B93-B080-7A77D16484A4}" type="parTrans" cxnId="{9F8F61A4-3766-48E6-98F1-8B30AC5CA8BA}">
      <dgm:prSet/>
      <dgm:spPr/>
      <dgm:t>
        <a:bodyPr/>
        <a:lstStyle/>
        <a:p>
          <a:endParaRPr lang="es-ES"/>
        </a:p>
      </dgm:t>
    </dgm:pt>
    <dgm:pt modelId="{8C9C1EC7-FDBD-48C5-B2A5-47785B068ECF}" type="sibTrans" cxnId="{9F8F61A4-3766-48E6-98F1-8B30AC5CA8BA}">
      <dgm:prSet/>
      <dgm:spPr/>
      <dgm:t>
        <a:bodyPr/>
        <a:lstStyle/>
        <a:p>
          <a:endParaRPr lang="es-ES"/>
        </a:p>
      </dgm:t>
    </dgm:pt>
    <dgm:pt modelId="{28184274-2CC6-48FB-88AA-C7F920A3C151}" type="pres">
      <dgm:prSet presAssocID="{E5EAA01F-C383-48CA-AFA1-8B293EBEB188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5C9774AD-75E1-46D3-A260-54981037D88C}" type="pres">
      <dgm:prSet presAssocID="{739493AB-2FE1-4437-A2BE-C8F0CE69ACD0}" presName="thickLine" presStyleLbl="alignNode1" presStyleIdx="0" presStyleCnt="7"/>
      <dgm:spPr/>
    </dgm:pt>
    <dgm:pt modelId="{646ED596-2E2C-4D70-9670-DC5FDA255A32}" type="pres">
      <dgm:prSet presAssocID="{739493AB-2FE1-4437-A2BE-C8F0CE69ACD0}" presName="horz1" presStyleCnt="0"/>
      <dgm:spPr/>
    </dgm:pt>
    <dgm:pt modelId="{A3D4737B-C04A-448F-B103-5F2630E8A06A}" type="pres">
      <dgm:prSet presAssocID="{739493AB-2FE1-4437-A2BE-C8F0CE69ACD0}" presName="tx1" presStyleLbl="revTx" presStyleIdx="0" presStyleCnt="7"/>
      <dgm:spPr/>
      <dgm:t>
        <a:bodyPr/>
        <a:lstStyle/>
        <a:p>
          <a:endParaRPr lang="es-ES"/>
        </a:p>
      </dgm:t>
    </dgm:pt>
    <dgm:pt modelId="{7076CB06-0180-45EB-B275-F39AEE4FCFB2}" type="pres">
      <dgm:prSet presAssocID="{739493AB-2FE1-4437-A2BE-C8F0CE69ACD0}" presName="vert1" presStyleCnt="0"/>
      <dgm:spPr/>
    </dgm:pt>
    <dgm:pt modelId="{898D10C0-C8B6-41D4-B3D6-EAF668B59807}" type="pres">
      <dgm:prSet presAssocID="{AFBA1EE3-FD9D-4471-B170-C088A9C12263}" presName="thickLine" presStyleLbl="alignNode1" presStyleIdx="1" presStyleCnt="7"/>
      <dgm:spPr/>
    </dgm:pt>
    <dgm:pt modelId="{6FDC6022-DBF4-4837-AFE4-6F43670F99A3}" type="pres">
      <dgm:prSet presAssocID="{AFBA1EE3-FD9D-4471-B170-C088A9C12263}" presName="horz1" presStyleCnt="0"/>
      <dgm:spPr/>
    </dgm:pt>
    <dgm:pt modelId="{29FECEC5-5319-4B78-81A0-28DCB4D6704C}" type="pres">
      <dgm:prSet presAssocID="{AFBA1EE3-FD9D-4471-B170-C088A9C12263}" presName="tx1" presStyleLbl="revTx" presStyleIdx="1" presStyleCnt="7"/>
      <dgm:spPr/>
      <dgm:t>
        <a:bodyPr/>
        <a:lstStyle/>
        <a:p>
          <a:endParaRPr lang="es-ES"/>
        </a:p>
      </dgm:t>
    </dgm:pt>
    <dgm:pt modelId="{37F6545A-32A7-473C-B115-09E5D990E75E}" type="pres">
      <dgm:prSet presAssocID="{AFBA1EE3-FD9D-4471-B170-C088A9C12263}" presName="vert1" presStyleCnt="0"/>
      <dgm:spPr/>
    </dgm:pt>
    <dgm:pt modelId="{A28298F8-BBC6-4EF4-9E39-B1976AE7D060}" type="pres">
      <dgm:prSet presAssocID="{76BCB619-993A-4966-92AA-EFB579E02C6B}" presName="thickLine" presStyleLbl="alignNode1" presStyleIdx="2" presStyleCnt="7"/>
      <dgm:spPr/>
    </dgm:pt>
    <dgm:pt modelId="{CF0F3787-0D3F-4F2E-8889-F405D56EAA40}" type="pres">
      <dgm:prSet presAssocID="{76BCB619-993A-4966-92AA-EFB579E02C6B}" presName="horz1" presStyleCnt="0"/>
      <dgm:spPr/>
    </dgm:pt>
    <dgm:pt modelId="{83F8A7A0-3A02-475A-A660-3F84566D132A}" type="pres">
      <dgm:prSet presAssocID="{76BCB619-993A-4966-92AA-EFB579E02C6B}" presName="tx1" presStyleLbl="revTx" presStyleIdx="2" presStyleCnt="7"/>
      <dgm:spPr/>
      <dgm:t>
        <a:bodyPr/>
        <a:lstStyle/>
        <a:p>
          <a:endParaRPr lang="es-ES"/>
        </a:p>
      </dgm:t>
    </dgm:pt>
    <dgm:pt modelId="{A3D2D5F7-FB28-4B83-A5C0-AFB3B417B9EB}" type="pres">
      <dgm:prSet presAssocID="{76BCB619-993A-4966-92AA-EFB579E02C6B}" presName="vert1" presStyleCnt="0"/>
      <dgm:spPr/>
    </dgm:pt>
    <dgm:pt modelId="{748425BE-CA6B-4DE5-A340-2FEE1192D67A}" type="pres">
      <dgm:prSet presAssocID="{8D599A9D-72F8-461A-957E-2A3444312770}" presName="thickLine" presStyleLbl="alignNode1" presStyleIdx="3" presStyleCnt="7"/>
      <dgm:spPr/>
    </dgm:pt>
    <dgm:pt modelId="{02FA198B-5D53-45CA-BC14-07C55F5553D5}" type="pres">
      <dgm:prSet presAssocID="{8D599A9D-72F8-461A-957E-2A3444312770}" presName="horz1" presStyleCnt="0"/>
      <dgm:spPr/>
    </dgm:pt>
    <dgm:pt modelId="{F66AAB63-0DF8-46C9-823D-EFE598E390D6}" type="pres">
      <dgm:prSet presAssocID="{8D599A9D-72F8-461A-957E-2A3444312770}" presName="tx1" presStyleLbl="revTx" presStyleIdx="3" presStyleCnt="7"/>
      <dgm:spPr/>
      <dgm:t>
        <a:bodyPr/>
        <a:lstStyle/>
        <a:p>
          <a:endParaRPr lang="es-ES"/>
        </a:p>
      </dgm:t>
    </dgm:pt>
    <dgm:pt modelId="{3546E3D8-286A-4F5B-A0F5-7E71F660BAC4}" type="pres">
      <dgm:prSet presAssocID="{8D599A9D-72F8-461A-957E-2A3444312770}" presName="vert1" presStyleCnt="0"/>
      <dgm:spPr/>
    </dgm:pt>
    <dgm:pt modelId="{8283D483-5B72-491E-8981-1BE8444F4E48}" type="pres">
      <dgm:prSet presAssocID="{7D19FC3B-2BC9-4D19-ABF6-6E8C61CE1666}" presName="thickLine" presStyleLbl="alignNode1" presStyleIdx="4" presStyleCnt="7"/>
      <dgm:spPr/>
    </dgm:pt>
    <dgm:pt modelId="{7A2B9864-5F16-43B1-87C3-50B937CECDFE}" type="pres">
      <dgm:prSet presAssocID="{7D19FC3B-2BC9-4D19-ABF6-6E8C61CE1666}" presName="horz1" presStyleCnt="0"/>
      <dgm:spPr/>
    </dgm:pt>
    <dgm:pt modelId="{843B4037-389D-4B9A-9C82-041CF8E02D03}" type="pres">
      <dgm:prSet presAssocID="{7D19FC3B-2BC9-4D19-ABF6-6E8C61CE1666}" presName="tx1" presStyleLbl="revTx" presStyleIdx="4" presStyleCnt="7" custScaleY="151287"/>
      <dgm:spPr/>
      <dgm:t>
        <a:bodyPr/>
        <a:lstStyle/>
        <a:p>
          <a:endParaRPr lang="es-ES"/>
        </a:p>
      </dgm:t>
    </dgm:pt>
    <dgm:pt modelId="{6CC0C4E5-BAC2-453B-9A4D-E921E6BEB246}" type="pres">
      <dgm:prSet presAssocID="{7D19FC3B-2BC9-4D19-ABF6-6E8C61CE1666}" presName="vert1" presStyleCnt="0"/>
      <dgm:spPr/>
    </dgm:pt>
    <dgm:pt modelId="{B1FF84D2-097C-4806-9325-DE29AE4B64EE}" type="pres">
      <dgm:prSet presAssocID="{18E096A1-1DF6-40DA-9E6B-E19B22CAFC86}" presName="thickLine" presStyleLbl="alignNode1" presStyleIdx="5" presStyleCnt="7"/>
      <dgm:spPr/>
    </dgm:pt>
    <dgm:pt modelId="{C29C1FC6-233B-481A-A881-B17E05E1F900}" type="pres">
      <dgm:prSet presAssocID="{18E096A1-1DF6-40DA-9E6B-E19B22CAFC86}" presName="horz1" presStyleCnt="0"/>
      <dgm:spPr/>
    </dgm:pt>
    <dgm:pt modelId="{1442E6B1-CB35-40A0-9724-81661674B666}" type="pres">
      <dgm:prSet presAssocID="{18E096A1-1DF6-40DA-9E6B-E19B22CAFC86}" presName="tx1" presStyleLbl="revTx" presStyleIdx="5" presStyleCnt="7"/>
      <dgm:spPr/>
      <dgm:t>
        <a:bodyPr/>
        <a:lstStyle/>
        <a:p>
          <a:endParaRPr lang="es-ES"/>
        </a:p>
      </dgm:t>
    </dgm:pt>
    <dgm:pt modelId="{751E0302-13CF-42EF-B5EB-09C5E7E6C3F3}" type="pres">
      <dgm:prSet presAssocID="{18E096A1-1DF6-40DA-9E6B-E19B22CAFC86}" presName="vert1" presStyleCnt="0"/>
      <dgm:spPr/>
    </dgm:pt>
    <dgm:pt modelId="{55A1D028-EA04-4621-927E-59163ACBD5CB}" type="pres">
      <dgm:prSet presAssocID="{9E0C4522-0A8F-4CF1-B336-7750FCB869EA}" presName="thickLine" presStyleLbl="alignNode1" presStyleIdx="6" presStyleCnt="7"/>
      <dgm:spPr/>
    </dgm:pt>
    <dgm:pt modelId="{662B1305-623E-45B8-96A3-4D9F6262979F}" type="pres">
      <dgm:prSet presAssocID="{9E0C4522-0A8F-4CF1-B336-7750FCB869EA}" presName="horz1" presStyleCnt="0"/>
      <dgm:spPr/>
    </dgm:pt>
    <dgm:pt modelId="{FA84D4BF-56C2-4224-AB9E-E26BA8435E29}" type="pres">
      <dgm:prSet presAssocID="{9E0C4522-0A8F-4CF1-B336-7750FCB869EA}" presName="tx1" presStyleLbl="revTx" presStyleIdx="6" presStyleCnt="7"/>
      <dgm:spPr/>
      <dgm:t>
        <a:bodyPr/>
        <a:lstStyle/>
        <a:p>
          <a:endParaRPr lang="es-ES"/>
        </a:p>
      </dgm:t>
    </dgm:pt>
    <dgm:pt modelId="{EE42373E-AF5F-4E31-B9BA-9B6623B0F008}" type="pres">
      <dgm:prSet presAssocID="{9E0C4522-0A8F-4CF1-B336-7750FCB869EA}" presName="vert1" presStyleCnt="0"/>
      <dgm:spPr/>
    </dgm:pt>
  </dgm:ptLst>
  <dgm:cxnLst>
    <dgm:cxn modelId="{9F8F61A4-3766-48E6-98F1-8B30AC5CA8BA}" srcId="{E5EAA01F-C383-48CA-AFA1-8B293EBEB188}" destId="{9E0C4522-0A8F-4CF1-B336-7750FCB869EA}" srcOrd="6" destOrd="0" parTransId="{4C8838F4-697E-4B93-B080-7A77D16484A4}" sibTransId="{8C9C1EC7-FDBD-48C5-B2A5-47785B068ECF}"/>
    <dgm:cxn modelId="{F591CDA0-9E12-43AA-8484-2120543C3E71}" srcId="{E5EAA01F-C383-48CA-AFA1-8B293EBEB188}" destId="{18E096A1-1DF6-40DA-9E6B-E19B22CAFC86}" srcOrd="5" destOrd="0" parTransId="{FCFE0E21-F010-4655-8550-24683B5D6490}" sibTransId="{971D783C-4D2E-4906-8728-88E04A87F6AF}"/>
    <dgm:cxn modelId="{5417755A-969E-4F4B-9909-7C4331407F24}" type="presOf" srcId="{7D19FC3B-2BC9-4D19-ABF6-6E8C61CE1666}" destId="{843B4037-389D-4B9A-9C82-041CF8E02D03}" srcOrd="0" destOrd="0" presId="urn:microsoft.com/office/officeart/2008/layout/LinedList"/>
    <dgm:cxn modelId="{D1DD352B-2A29-4BD8-ADBA-6E74071F0B44}" type="presOf" srcId="{76BCB619-993A-4966-92AA-EFB579E02C6B}" destId="{83F8A7A0-3A02-475A-A660-3F84566D132A}" srcOrd="0" destOrd="0" presId="urn:microsoft.com/office/officeart/2008/layout/LinedList"/>
    <dgm:cxn modelId="{267C7F76-B9C1-4D26-A689-35B085E226A2}" srcId="{E5EAA01F-C383-48CA-AFA1-8B293EBEB188}" destId="{AFBA1EE3-FD9D-4471-B170-C088A9C12263}" srcOrd="1" destOrd="0" parTransId="{1900A220-9BD5-4E0A-84E2-8A2570A55CAD}" sibTransId="{0287ABBE-7BAA-4F57-A2AF-4C4666420231}"/>
    <dgm:cxn modelId="{D8FA1055-C321-4D90-A1EA-41751389CF90}" type="presOf" srcId="{8D599A9D-72F8-461A-957E-2A3444312770}" destId="{F66AAB63-0DF8-46C9-823D-EFE598E390D6}" srcOrd="0" destOrd="0" presId="urn:microsoft.com/office/officeart/2008/layout/LinedList"/>
    <dgm:cxn modelId="{C9A3AAEB-6548-41E7-90A2-0AC67F5C6D9A}" type="presOf" srcId="{AFBA1EE3-FD9D-4471-B170-C088A9C12263}" destId="{29FECEC5-5319-4B78-81A0-28DCB4D6704C}" srcOrd="0" destOrd="0" presId="urn:microsoft.com/office/officeart/2008/layout/LinedList"/>
    <dgm:cxn modelId="{2143C76C-E771-4610-8FEE-E31F35DE1B2E}" type="presOf" srcId="{18E096A1-1DF6-40DA-9E6B-E19B22CAFC86}" destId="{1442E6B1-CB35-40A0-9724-81661674B666}" srcOrd="0" destOrd="0" presId="urn:microsoft.com/office/officeart/2008/layout/LinedList"/>
    <dgm:cxn modelId="{E0523D10-0069-44B0-B687-07E5818C1A35}" srcId="{E5EAA01F-C383-48CA-AFA1-8B293EBEB188}" destId="{739493AB-2FE1-4437-A2BE-C8F0CE69ACD0}" srcOrd="0" destOrd="0" parTransId="{2BCF1C58-9CDD-4862-81A0-4A3CAC0EE788}" sibTransId="{AA3FE910-DA70-4D53-8B22-E1B88B5C5341}"/>
    <dgm:cxn modelId="{BF58BA41-0CC3-4B31-8703-5A8A461044DA}" type="presOf" srcId="{E5EAA01F-C383-48CA-AFA1-8B293EBEB188}" destId="{28184274-2CC6-48FB-88AA-C7F920A3C151}" srcOrd="0" destOrd="0" presId="urn:microsoft.com/office/officeart/2008/layout/LinedList"/>
    <dgm:cxn modelId="{73354E48-F0DA-465A-975B-AF822EFB52B2}" type="presOf" srcId="{9E0C4522-0A8F-4CF1-B336-7750FCB869EA}" destId="{FA84D4BF-56C2-4224-AB9E-E26BA8435E29}" srcOrd="0" destOrd="0" presId="urn:microsoft.com/office/officeart/2008/layout/LinedList"/>
    <dgm:cxn modelId="{11CA0737-5A32-4D75-8DEB-E484599CD75C}" srcId="{E5EAA01F-C383-48CA-AFA1-8B293EBEB188}" destId="{8D599A9D-72F8-461A-957E-2A3444312770}" srcOrd="3" destOrd="0" parTransId="{745071C1-2F39-4B70-94C0-2DFB29398351}" sibTransId="{AC26CE43-EE40-4EE5-B701-14736D639231}"/>
    <dgm:cxn modelId="{D6200950-A141-4352-9683-F6CE09639A99}" type="presOf" srcId="{739493AB-2FE1-4437-A2BE-C8F0CE69ACD0}" destId="{A3D4737B-C04A-448F-B103-5F2630E8A06A}" srcOrd="0" destOrd="0" presId="urn:microsoft.com/office/officeart/2008/layout/LinedList"/>
    <dgm:cxn modelId="{7C14A1EC-FC1E-4D66-948F-D713BDAA5558}" srcId="{E5EAA01F-C383-48CA-AFA1-8B293EBEB188}" destId="{76BCB619-993A-4966-92AA-EFB579E02C6B}" srcOrd="2" destOrd="0" parTransId="{FCD6B91B-1EF8-4BD3-92AB-9A93D333BA30}" sibTransId="{9E730164-0BB6-40A8-AF41-12717A9FC09D}"/>
    <dgm:cxn modelId="{E5319652-B093-49FC-BBD3-B2F42BC269F8}" srcId="{E5EAA01F-C383-48CA-AFA1-8B293EBEB188}" destId="{7D19FC3B-2BC9-4D19-ABF6-6E8C61CE1666}" srcOrd="4" destOrd="0" parTransId="{A433CAD9-C562-42C0-BDE5-7D5B1392737D}" sibTransId="{AF43007C-8AAC-4076-BC39-AEEDB080FF19}"/>
    <dgm:cxn modelId="{1554B2F7-3F11-4BF5-96C1-D279E638BFCB}" type="presParOf" srcId="{28184274-2CC6-48FB-88AA-C7F920A3C151}" destId="{5C9774AD-75E1-46D3-A260-54981037D88C}" srcOrd="0" destOrd="0" presId="urn:microsoft.com/office/officeart/2008/layout/LinedList"/>
    <dgm:cxn modelId="{FCFD2BB9-6CAC-4B67-8632-8FC8D81B025A}" type="presParOf" srcId="{28184274-2CC6-48FB-88AA-C7F920A3C151}" destId="{646ED596-2E2C-4D70-9670-DC5FDA255A32}" srcOrd="1" destOrd="0" presId="urn:microsoft.com/office/officeart/2008/layout/LinedList"/>
    <dgm:cxn modelId="{44566BC8-F16C-4B36-BAB2-9E742FC400BE}" type="presParOf" srcId="{646ED596-2E2C-4D70-9670-DC5FDA255A32}" destId="{A3D4737B-C04A-448F-B103-5F2630E8A06A}" srcOrd="0" destOrd="0" presId="urn:microsoft.com/office/officeart/2008/layout/LinedList"/>
    <dgm:cxn modelId="{26893CBA-6BC7-49E8-9F46-1C135076B279}" type="presParOf" srcId="{646ED596-2E2C-4D70-9670-DC5FDA255A32}" destId="{7076CB06-0180-45EB-B275-F39AEE4FCFB2}" srcOrd="1" destOrd="0" presId="urn:microsoft.com/office/officeart/2008/layout/LinedList"/>
    <dgm:cxn modelId="{169B0B8F-B8A0-4B2B-AC2B-80C96FF0ADA1}" type="presParOf" srcId="{28184274-2CC6-48FB-88AA-C7F920A3C151}" destId="{898D10C0-C8B6-41D4-B3D6-EAF668B59807}" srcOrd="2" destOrd="0" presId="urn:microsoft.com/office/officeart/2008/layout/LinedList"/>
    <dgm:cxn modelId="{6E1B07DA-FA2F-46F2-BF5E-0F665DFBF57E}" type="presParOf" srcId="{28184274-2CC6-48FB-88AA-C7F920A3C151}" destId="{6FDC6022-DBF4-4837-AFE4-6F43670F99A3}" srcOrd="3" destOrd="0" presId="urn:microsoft.com/office/officeart/2008/layout/LinedList"/>
    <dgm:cxn modelId="{6289767B-7029-4938-B332-FF7F37360AA8}" type="presParOf" srcId="{6FDC6022-DBF4-4837-AFE4-6F43670F99A3}" destId="{29FECEC5-5319-4B78-81A0-28DCB4D6704C}" srcOrd="0" destOrd="0" presId="urn:microsoft.com/office/officeart/2008/layout/LinedList"/>
    <dgm:cxn modelId="{6C7A35FE-1098-49F4-9841-BB9CC6A0234F}" type="presParOf" srcId="{6FDC6022-DBF4-4837-AFE4-6F43670F99A3}" destId="{37F6545A-32A7-473C-B115-09E5D990E75E}" srcOrd="1" destOrd="0" presId="urn:microsoft.com/office/officeart/2008/layout/LinedList"/>
    <dgm:cxn modelId="{CDCC05E0-2839-45E3-B110-6EAA15C4081B}" type="presParOf" srcId="{28184274-2CC6-48FB-88AA-C7F920A3C151}" destId="{A28298F8-BBC6-4EF4-9E39-B1976AE7D060}" srcOrd="4" destOrd="0" presId="urn:microsoft.com/office/officeart/2008/layout/LinedList"/>
    <dgm:cxn modelId="{99575A88-4C95-4B79-817C-229D39596EC0}" type="presParOf" srcId="{28184274-2CC6-48FB-88AA-C7F920A3C151}" destId="{CF0F3787-0D3F-4F2E-8889-F405D56EAA40}" srcOrd="5" destOrd="0" presId="urn:microsoft.com/office/officeart/2008/layout/LinedList"/>
    <dgm:cxn modelId="{88E830ED-998B-4170-8AE3-DC21FEB7DC4B}" type="presParOf" srcId="{CF0F3787-0D3F-4F2E-8889-F405D56EAA40}" destId="{83F8A7A0-3A02-475A-A660-3F84566D132A}" srcOrd="0" destOrd="0" presId="urn:microsoft.com/office/officeart/2008/layout/LinedList"/>
    <dgm:cxn modelId="{C4009EC0-19E3-4191-853F-F9F0554E9CFF}" type="presParOf" srcId="{CF0F3787-0D3F-4F2E-8889-F405D56EAA40}" destId="{A3D2D5F7-FB28-4B83-A5C0-AFB3B417B9EB}" srcOrd="1" destOrd="0" presId="urn:microsoft.com/office/officeart/2008/layout/LinedList"/>
    <dgm:cxn modelId="{01BDAEB3-80A9-44A2-BD4E-E5C7282B2BA7}" type="presParOf" srcId="{28184274-2CC6-48FB-88AA-C7F920A3C151}" destId="{748425BE-CA6B-4DE5-A340-2FEE1192D67A}" srcOrd="6" destOrd="0" presId="urn:microsoft.com/office/officeart/2008/layout/LinedList"/>
    <dgm:cxn modelId="{82DCAFCE-DA93-4CA3-8898-DEAA413F5E60}" type="presParOf" srcId="{28184274-2CC6-48FB-88AA-C7F920A3C151}" destId="{02FA198B-5D53-45CA-BC14-07C55F5553D5}" srcOrd="7" destOrd="0" presId="urn:microsoft.com/office/officeart/2008/layout/LinedList"/>
    <dgm:cxn modelId="{B3B22E0D-E85F-40DD-B445-7105E26715FF}" type="presParOf" srcId="{02FA198B-5D53-45CA-BC14-07C55F5553D5}" destId="{F66AAB63-0DF8-46C9-823D-EFE598E390D6}" srcOrd="0" destOrd="0" presId="urn:microsoft.com/office/officeart/2008/layout/LinedList"/>
    <dgm:cxn modelId="{445C7F2F-D159-4832-B572-8A4BEACDDFEF}" type="presParOf" srcId="{02FA198B-5D53-45CA-BC14-07C55F5553D5}" destId="{3546E3D8-286A-4F5B-A0F5-7E71F660BAC4}" srcOrd="1" destOrd="0" presId="urn:microsoft.com/office/officeart/2008/layout/LinedList"/>
    <dgm:cxn modelId="{16F70F1F-EF50-47EE-8034-08DD680FA017}" type="presParOf" srcId="{28184274-2CC6-48FB-88AA-C7F920A3C151}" destId="{8283D483-5B72-491E-8981-1BE8444F4E48}" srcOrd="8" destOrd="0" presId="urn:microsoft.com/office/officeart/2008/layout/LinedList"/>
    <dgm:cxn modelId="{B9E52035-4864-41FA-846D-3024F2EC931A}" type="presParOf" srcId="{28184274-2CC6-48FB-88AA-C7F920A3C151}" destId="{7A2B9864-5F16-43B1-87C3-50B937CECDFE}" srcOrd="9" destOrd="0" presId="urn:microsoft.com/office/officeart/2008/layout/LinedList"/>
    <dgm:cxn modelId="{2006740F-EE91-45FC-9EFE-8F4B1D58A1EA}" type="presParOf" srcId="{7A2B9864-5F16-43B1-87C3-50B937CECDFE}" destId="{843B4037-389D-4B9A-9C82-041CF8E02D03}" srcOrd="0" destOrd="0" presId="urn:microsoft.com/office/officeart/2008/layout/LinedList"/>
    <dgm:cxn modelId="{37678655-58F6-4855-8558-81EBA2928CDA}" type="presParOf" srcId="{7A2B9864-5F16-43B1-87C3-50B937CECDFE}" destId="{6CC0C4E5-BAC2-453B-9A4D-E921E6BEB246}" srcOrd="1" destOrd="0" presId="urn:microsoft.com/office/officeart/2008/layout/LinedList"/>
    <dgm:cxn modelId="{D942DA2D-772C-4C11-B613-269B65D37F89}" type="presParOf" srcId="{28184274-2CC6-48FB-88AA-C7F920A3C151}" destId="{B1FF84D2-097C-4806-9325-DE29AE4B64EE}" srcOrd="10" destOrd="0" presId="urn:microsoft.com/office/officeart/2008/layout/LinedList"/>
    <dgm:cxn modelId="{FCFA21C4-6CC7-4A13-97D2-0BF1557B2429}" type="presParOf" srcId="{28184274-2CC6-48FB-88AA-C7F920A3C151}" destId="{C29C1FC6-233B-481A-A881-B17E05E1F900}" srcOrd="11" destOrd="0" presId="urn:microsoft.com/office/officeart/2008/layout/LinedList"/>
    <dgm:cxn modelId="{B1ACE92C-79D6-4E34-9128-31D1FF75C012}" type="presParOf" srcId="{C29C1FC6-233B-481A-A881-B17E05E1F900}" destId="{1442E6B1-CB35-40A0-9724-81661674B666}" srcOrd="0" destOrd="0" presId="urn:microsoft.com/office/officeart/2008/layout/LinedList"/>
    <dgm:cxn modelId="{3D7F67FF-5810-4E6E-939D-51E5F099CBF1}" type="presParOf" srcId="{C29C1FC6-233B-481A-A881-B17E05E1F900}" destId="{751E0302-13CF-42EF-B5EB-09C5E7E6C3F3}" srcOrd="1" destOrd="0" presId="urn:microsoft.com/office/officeart/2008/layout/LinedList"/>
    <dgm:cxn modelId="{591EFF6A-65D6-4980-B953-B5D2FEAD36F3}" type="presParOf" srcId="{28184274-2CC6-48FB-88AA-C7F920A3C151}" destId="{55A1D028-EA04-4621-927E-59163ACBD5CB}" srcOrd="12" destOrd="0" presId="urn:microsoft.com/office/officeart/2008/layout/LinedList"/>
    <dgm:cxn modelId="{8B13CFC3-8A40-48DD-A270-B5D3190FCF50}" type="presParOf" srcId="{28184274-2CC6-48FB-88AA-C7F920A3C151}" destId="{662B1305-623E-45B8-96A3-4D9F6262979F}" srcOrd="13" destOrd="0" presId="urn:microsoft.com/office/officeart/2008/layout/LinedList"/>
    <dgm:cxn modelId="{24685A8A-CC44-4126-99AE-9D56813F82FF}" type="presParOf" srcId="{662B1305-623E-45B8-96A3-4D9F6262979F}" destId="{FA84D4BF-56C2-4224-AB9E-E26BA8435E29}" srcOrd="0" destOrd="0" presId="urn:microsoft.com/office/officeart/2008/layout/LinedList"/>
    <dgm:cxn modelId="{C7CDDF12-E41B-4943-84E9-49E48D87A049}" type="presParOf" srcId="{662B1305-623E-45B8-96A3-4D9F6262979F}" destId="{EE42373E-AF5F-4E31-B9BA-9B6623B0F00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5EAA01F-C383-48CA-AFA1-8B293EBEB188}" type="doc">
      <dgm:prSet loTypeId="urn:microsoft.com/office/officeart/2008/layout/LinedList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739493AB-2FE1-4437-A2BE-C8F0CE69ACD0}">
      <dgm:prSet phldrT="[Texto]" custT="1"/>
      <dgm:spPr/>
      <dgm:t>
        <a:bodyPr/>
        <a:lstStyle/>
        <a:p>
          <a:r>
            <a:rPr lang="es-ES" sz="1600" b="1" i="1" dirty="0"/>
            <a:t>COMPRENDER EL PROBLEMA.</a:t>
          </a:r>
          <a:endParaRPr lang="es-ES" sz="1600" dirty="0"/>
        </a:p>
      </dgm:t>
    </dgm:pt>
    <dgm:pt modelId="{2BCF1C58-9CDD-4862-81A0-4A3CAC0EE788}" type="parTrans" cxnId="{E0523D10-0069-44B0-B687-07E5818C1A35}">
      <dgm:prSet/>
      <dgm:spPr/>
      <dgm:t>
        <a:bodyPr/>
        <a:lstStyle/>
        <a:p>
          <a:endParaRPr lang="es-ES"/>
        </a:p>
      </dgm:t>
    </dgm:pt>
    <dgm:pt modelId="{AA3FE910-DA70-4D53-8B22-E1B88B5C5341}" type="sibTrans" cxnId="{E0523D10-0069-44B0-B687-07E5818C1A35}">
      <dgm:prSet/>
      <dgm:spPr/>
      <dgm:t>
        <a:bodyPr/>
        <a:lstStyle/>
        <a:p>
          <a:endParaRPr lang="es-ES"/>
        </a:p>
      </dgm:t>
    </dgm:pt>
    <dgm:pt modelId="{AFBA1EE3-FD9D-4471-B170-C088A9C12263}">
      <dgm:prSet custT="1"/>
      <dgm:spPr/>
      <dgm:t>
        <a:bodyPr/>
        <a:lstStyle/>
        <a:p>
          <a:r>
            <a:rPr lang="es-ES" sz="2000" dirty="0"/>
            <a:t> Leer el problema varias veces</a:t>
          </a:r>
        </a:p>
      </dgm:t>
    </dgm:pt>
    <dgm:pt modelId="{1900A220-9BD5-4E0A-84E2-8A2570A55CAD}" type="parTrans" cxnId="{267C7F76-B9C1-4D26-A689-35B085E226A2}">
      <dgm:prSet/>
      <dgm:spPr/>
      <dgm:t>
        <a:bodyPr/>
        <a:lstStyle/>
        <a:p>
          <a:endParaRPr lang="es-ES"/>
        </a:p>
      </dgm:t>
    </dgm:pt>
    <dgm:pt modelId="{0287ABBE-7BAA-4F57-A2AF-4C4666420231}" type="sibTrans" cxnId="{267C7F76-B9C1-4D26-A689-35B085E226A2}">
      <dgm:prSet/>
      <dgm:spPr/>
      <dgm:t>
        <a:bodyPr/>
        <a:lstStyle/>
        <a:p>
          <a:endParaRPr lang="es-ES"/>
        </a:p>
      </dgm:t>
    </dgm:pt>
    <dgm:pt modelId="{76BCB619-993A-4966-92AA-EFB579E02C6B}">
      <dgm:prSet custT="1"/>
      <dgm:spPr/>
      <dgm:t>
        <a:bodyPr/>
        <a:lstStyle/>
        <a:p>
          <a:r>
            <a:rPr lang="es-ES" sz="2000" dirty="0"/>
            <a:t>¿Qué datos me dan en el enunciado del problema?</a:t>
          </a:r>
        </a:p>
      </dgm:t>
    </dgm:pt>
    <dgm:pt modelId="{FCD6B91B-1EF8-4BD3-92AB-9A93D333BA30}" type="parTrans" cxnId="{7C14A1EC-FC1E-4D66-948F-D713BDAA5558}">
      <dgm:prSet/>
      <dgm:spPr/>
      <dgm:t>
        <a:bodyPr/>
        <a:lstStyle/>
        <a:p>
          <a:endParaRPr lang="es-ES"/>
        </a:p>
      </dgm:t>
    </dgm:pt>
    <dgm:pt modelId="{9E730164-0BB6-40A8-AF41-12717A9FC09D}" type="sibTrans" cxnId="{7C14A1EC-FC1E-4D66-948F-D713BDAA5558}">
      <dgm:prSet/>
      <dgm:spPr/>
      <dgm:t>
        <a:bodyPr/>
        <a:lstStyle/>
        <a:p>
          <a:endParaRPr lang="es-ES"/>
        </a:p>
      </dgm:t>
    </dgm:pt>
    <dgm:pt modelId="{8D599A9D-72F8-461A-957E-2A3444312770}">
      <dgm:prSet custT="1"/>
      <dgm:spPr/>
      <dgm:t>
        <a:bodyPr/>
        <a:lstStyle/>
        <a:p>
          <a:r>
            <a:rPr lang="es-ES" sz="2000" dirty="0"/>
            <a:t>¿Qué datos requiero aparte de los que me da el enunciado del  problema?</a:t>
          </a:r>
        </a:p>
      </dgm:t>
    </dgm:pt>
    <dgm:pt modelId="{745071C1-2F39-4B70-94C0-2DFB29398351}" type="parTrans" cxnId="{11CA0737-5A32-4D75-8DEB-E484599CD75C}">
      <dgm:prSet/>
      <dgm:spPr/>
      <dgm:t>
        <a:bodyPr/>
        <a:lstStyle/>
        <a:p>
          <a:endParaRPr lang="es-ES"/>
        </a:p>
      </dgm:t>
    </dgm:pt>
    <dgm:pt modelId="{AC26CE43-EE40-4EE5-B701-14736D639231}" type="sibTrans" cxnId="{11CA0737-5A32-4D75-8DEB-E484599CD75C}">
      <dgm:prSet/>
      <dgm:spPr/>
      <dgm:t>
        <a:bodyPr/>
        <a:lstStyle/>
        <a:p>
          <a:endParaRPr lang="es-ES"/>
        </a:p>
      </dgm:t>
    </dgm:pt>
    <dgm:pt modelId="{7D19FC3B-2BC9-4D19-ABF6-6E8C61CE1666}">
      <dgm:prSet custT="1"/>
      <dgm:spPr/>
      <dgm:t>
        <a:bodyPr/>
        <a:lstStyle/>
        <a:p>
          <a:r>
            <a:rPr lang="es-ES" sz="2000" dirty="0"/>
            <a:t>¿Qué debo lograr?  </a:t>
          </a:r>
        </a:p>
        <a:p>
          <a:r>
            <a:rPr lang="es-ES" sz="2000" dirty="0"/>
            <a:t>¿Cuál es la incógnita del problema?</a:t>
          </a:r>
        </a:p>
      </dgm:t>
    </dgm:pt>
    <dgm:pt modelId="{A433CAD9-C562-42C0-BDE5-7D5B1392737D}" type="parTrans" cxnId="{E5319652-B093-49FC-BBD3-B2F42BC269F8}">
      <dgm:prSet/>
      <dgm:spPr/>
      <dgm:t>
        <a:bodyPr/>
        <a:lstStyle/>
        <a:p>
          <a:endParaRPr lang="es-ES"/>
        </a:p>
      </dgm:t>
    </dgm:pt>
    <dgm:pt modelId="{AF43007C-8AAC-4076-BC39-AEEDB080FF19}" type="sibTrans" cxnId="{E5319652-B093-49FC-BBD3-B2F42BC269F8}">
      <dgm:prSet/>
      <dgm:spPr/>
      <dgm:t>
        <a:bodyPr/>
        <a:lstStyle/>
        <a:p>
          <a:endParaRPr lang="es-ES"/>
        </a:p>
      </dgm:t>
    </dgm:pt>
    <dgm:pt modelId="{18E096A1-1DF6-40DA-9E6B-E19B22CAFC86}">
      <dgm:prSet custT="1"/>
      <dgm:spPr/>
      <dgm:t>
        <a:bodyPr/>
        <a:lstStyle/>
        <a:p>
          <a:r>
            <a:rPr lang="es-ES" sz="2000" dirty="0"/>
            <a:t>¿Cuáles son las restricciones del problema?</a:t>
          </a:r>
        </a:p>
      </dgm:t>
    </dgm:pt>
    <dgm:pt modelId="{FCFE0E21-F010-4655-8550-24683B5D6490}" type="parTrans" cxnId="{F591CDA0-9E12-43AA-8484-2120543C3E71}">
      <dgm:prSet/>
      <dgm:spPr/>
      <dgm:t>
        <a:bodyPr/>
        <a:lstStyle/>
        <a:p>
          <a:endParaRPr lang="es-ES"/>
        </a:p>
      </dgm:t>
    </dgm:pt>
    <dgm:pt modelId="{971D783C-4D2E-4906-8728-88E04A87F6AF}" type="sibTrans" cxnId="{F591CDA0-9E12-43AA-8484-2120543C3E71}">
      <dgm:prSet/>
      <dgm:spPr/>
      <dgm:t>
        <a:bodyPr/>
        <a:lstStyle/>
        <a:p>
          <a:endParaRPr lang="es-ES"/>
        </a:p>
      </dgm:t>
    </dgm:pt>
    <dgm:pt modelId="{9E0C4522-0A8F-4CF1-B336-7750FCB869EA}">
      <dgm:prSet custT="1"/>
      <dgm:spPr/>
      <dgm:t>
        <a:bodyPr/>
        <a:lstStyle/>
        <a:p>
          <a:r>
            <a:rPr lang="es-ES" sz="2000" dirty="0"/>
            <a:t>Organizar la información, si es necesario.</a:t>
          </a:r>
        </a:p>
      </dgm:t>
    </dgm:pt>
    <dgm:pt modelId="{4C8838F4-697E-4B93-B080-7A77D16484A4}" type="parTrans" cxnId="{9F8F61A4-3766-48E6-98F1-8B30AC5CA8BA}">
      <dgm:prSet/>
      <dgm:spPr/>
      <dgm:t>
        <a:bodyPr/>
        <a:lstStyle/>
        <a:p>
          <a:endParaRPr lang="es-ES"/>
        </a:p>
      </dgm:t>
    </dgm:pt>
    <dgm:pt modelId="{8C9C1EC7-FDBD-48C5-B2A5-47785B068ECF}" type="sibTrans" cxnId="{9F8F61A4-3766-48E6-98F1-8B30AC5CA8BA}">
      <dgm:prSet/>
      <dgm:spPr/>
      <dgm:t>
        <a:bodyPr/>
        <a:lstStyle/>
        <a:p>
          <a:endParaRPr lang="es-ES"/>
        </a:p>
      </dgm:t>
    </dgm:pt>
    <dgm:pt modelId="{28184274-2CC6-48FB-88AA-C7F920A3C151}" type="pres">
      <dgm:prSet presAssocID="{E5EAA01F-C383-48CA-AFA1-8B293EBEB188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5C9774AD-75E1-46D3-A260-54981037D88C}" type="pres">
      <dgm:prSet presAssocID="{739493AB-2FE1-4437-A2BE-C8F0CE69ACD0}" presName="thickLine" presStyleLbl="alignNode1" presStyleIdx="0" presStyleCnt="7"/>
      <dgm:spPr/>
    </dgm:pt>
    <dgm:pt modelId="{646ED596-2E2C-4D70-9670-DC5FDA255A32}" type="pres">
      <dgm:prSet presAssocID="{739493AB-2FE1-4437-A2BE-C8F0CE69ACD0}" presName="horz1" presStyleCnt="0"/>
      <dgm:spPr/>
    </dgm:pt>
    <dgm:pt modelId="{A3D4737B-C04A-448F-B103-5F2630E8A06A}" type="pres">
      <dgm:prSet presAssocID="{739493AB-2FE1-4437-A2BE-C8F0CE69ACD0}" presName="tx1" presStyleLbl="revTx" presStyleIdx="0" presStyleCnt="7"/>
      <dgm:spPr/>
      <dgm:t>
        <a:bodyPr/>
        <a:lstStyle/>
        <a:p>
          <a:endParaRPr lang="es-ES"/>
        </a:p>
      </dgm:t>
    </dgm:pt>
    <dgm:pt modelId="{7076CB06-0180-45EB-B275-F39AEE4FCFB2}" type="pres">
      <dgm:prSet presAssocID="{739493AB-2FE1-4437-A2BE-C8F0CE69ACD0}" presName="vert1" presStyleCnt="0"/>
      <dgm:spPr/>
    </dgm:pt>
    <dgm:pt modelId="{898D10C0-C8B6-41D4-B3D6-EAF668B59807}" type="pres">
      <dgm:prSet presAssocID="{AFBA1EE3-FD9D-4471-B170-C088A9C12263}" presName="thickLine" presStyleLbl="alignNode1" presStyleIdx="1" presStyleCnt="7"/>
      <dgm:spPr/>
    </dgm:pt>
    <dgm:pt modelId="{6FDC6022-DBF4-4837-AFE4-6F43670F99A3}" type="pres">
      <dgm:prSet presAssocID="{AFBA1EE3-FD9D-4471-B170-C088A9C12263}" presName="horz1" presStyleCnt="0"/>
      <dgm:spPr/>
    </dgm:pt>
    <dgm:pt modelId="{29FECEC5-5319-4B78-81A0-28DCB4D6704C}" type="pres">
      <dgm:prSet presAssocID="{AFBA1EE3-FD9D-4471-B170-C088A9C12263}" presName="tx1" presStyleLbl="revTx" presStyleIdx="1" presStyleCnt="7"/>
      <dgm:spPr/>
      <dgm:t>
        <a:bodyPr/>
        <a:lstStyle/>
        <a:p>
          <a:endParaRPr lang="es-ES"/>
        </a:p>
      </dgm:t>
    </dgm:pt>
    <dgm:pt modelId="{37F6545A-32A7-473C-B115-09E5D990E75E}" type="pres">
      <dgm:prSet presAssocID="{AFBA1EE3-FD9D-4471-B170-C088A9C12263}" presName="vert1" presStyleCnt="0"/>
      <dgm:spPr/>
    </dgm:pt>
    <dgm:pt modelId="{A28298F8-BBC6-4EF4-9E39-B1976AE7D060}" type="pres">
      <dgm:prSet presAssocID="{76BCB619-993A-4966-92AA-EFB579E02C6B}" presName="thickLine" presStyleLbl="alignNode1" presStyleIdx="2" presStyleCnt="7"/>
      <dgm:spPr/>
    </dgm:pt>
    <dgm:pt modelId="{CF0F3787-0D3F-4F2E-8889-F405D56EAA40}" type="pres">
      <dgm:prSet presAssocID="{76BCB619-993A-4966-92AA-EFB579E02C6B}" presName="horz1" presStyleCnt="0"/>
      <dgm:spPr/>
    </dgm:pt>
    <dgm:pt modelId="{83F8A7A0-3A02-475A-A660-3F84566D132A}" type="pres">
      <dgm:prSet presAssocID="{76BCB619-993A-4966-92AA-EFB579E02C6B}" presName="tx1" presStyleLbl="revTx" presStyleIdx="2" presStyleCnt="7"/>
      <dgm:spPr/>
      <dgm:t>
        <a:bodyPr/>
        <a:lstStyle/>
        <a:p>
          <a:endParaRPr lang="es-ES"/>
        </a:p>
      </dgm:t>
    </dgm:pt>
    <dgm:pt modelId="{A3D2D5F7-FB28-4B83-A5C0-AFB3B417B9EB}" type="pres">
      <dgm:prSet presAssocID="{76BCB619-993A-4966-92AA-EFB579E02C6B}" presName="vert1" presStyleCnt="0"/>
      <dgm:spPr/>
    </dgm:pt>
    <dgm:pt modelId="{748425BE-CA6B-4DE5-A340-2FEE1192D67A}" type="pres">
      <dgm:prSet presAssocID="{8D599A9D-72F8-461A-957E-2A3444312770}" presName="thickLine" presStyleLbl="alignNode1" presStyleIdx="3" presStyleCnt="7"/>
      <dgm:spPr/>
    </dgm:pt>
    <dgm:pt modelId="{02FA198B-5D53-45CA-BC14-07C55F5553D5}" type="pres">
      <dgm:prSet presAssocID="{8D599A9D-72F8-461A-957E-2A3444312770}" presName="horz1" presStyleCnt="0"/>
      <dgm:spPr/>
    </dgm:pt>
    <dgm:pt modelId="{F66AAB63-0DF8-46C9-823D-EFE598E390D6}" type="pres">
      <dgm:prSet presAssocID="{8D599A9D-72F8-461A-957E-2A3444312770}" presName="tx1" presStyleLbl="revTx" presStyleIdx="3" presStyleCnt="7"/>
      <dgm:spPr/>
      <dgm:t>
        <a:bodyPr/>
        <a:lstStyle/>
        <a:p>
          <a:endParaRPr lang="es-ES"/>
        </a:p>
      </dgm:t>
    </dgm:pt>
    <dgm:pt modelId="{3546E3D8-286A-4F5B-A0F5-7E71F660BAC4}" type="pres">
      <dgm:prSet presAssocID="{8D599A9D-72F8-461A-957E-2A3444312770}" presName="vert1" presStyleCnt="0"/>
      <dgm:spPr/>
    </dgm:pt>
    <dgm:pt modelId="{8283D483-5B72-491E-8981-1BE8444F4E48}" type="pres">
      <dgm:prSet presAssocID="{7D19FC3B-2BC9-4D19-ABF6-6E8C61CE1666}" presName="thickLine" presStyleLbl="alignNode1" presStyleIdx="4" presStyleCnt="7"/>
      <dgm:spPr/>
    </dgm:pt>
    <dgm:pt modelId="{7A2B9864-5F16-43B1-87C3-50B937CECDFE}" type="pres">
      <dgm:prSet presAssocID="{7D19FC3B-2BC9-4D19-ABF6-6E8C61CE1666}" presName="horz1" presStyleCnt="0"/>
      <dgm:spPr/>
    </dgm:pt>
    <dgm:pt modelId="{843B4037-389D-4B9A-9C82-041CF8E02D03}" type="pres">
      <dgm:prSet presAssocID="{7D19FC3B-2BC9-4D19-ABF6-6E8C61CE1666}" presName="tx1" presStyleLbl="revTx" presStyleIdx="4" presStyleCnt="7" custScaleY="151287"/>
      <dgm:spPr/>
      <dgm:t>
        <a:bodyPr/>
        <a:lstStyle/>
        <a:p>
          <a:endParaRPr lang="es-ES"/>
        </a:p>
      </dgm:t>
    </dgm:pt>
    <dgm:pt modelId="{6CC0C4E5-BAC2-453B-9A4D-E921E6BEB246}" type="pres">
      <dgm:prSet presAssocID="{7D19FC3B-2BC9-4D19-ABF6-6E8C61CE1666}" presName="vert1" presStyleCnt="0"/>
      <dgm:spPr/>
    </dgm:pt>
    <dgm:pt modelId="{B1FF84D2-097C-4806-9325-DE29AE4B64EE}" type="pres">
      <dgm:prSet presAssocID="{18E096A1-1DF6-40DA-9E6B-E19B22CAFC86}" presName="thickLine" presStyleLbl="alignNode1" presStyleIdx="5" presStyleCnt="7"/>
      <dgm:spPr/>
    </dgm:pt>
    <dgm:pt modelId="{C29C1FC6-233B-481A-A881-B17E05E1F900}" type="pres">
      <dgm:prSet presAssocID="{18E096A1-1DF6-40DA-9E6B-E19B22CAFC86}" presName="horz1" presStyleCnt="0"/>
      <dgm:spPr/>
    </dgm:pt>
    <dgm:pt modelId="{1442E6B1-CB35-40A0-9724-81661674B666}" type="pres">
      <dgm:prSet presAssocID="{18E096A1-1DF6-40DA-9E6B-E19B22CAFC86}" presName="tx1" presStyleLbl="revTx" presStyleIdx="5" presStyleCnt="7"/>
      <dgm:spPr/>
      <dgm:t>
        <a:bodyPr/>
        <a:lstStyle/>
        <a:p>
          <a:endParaRPr lang="es-ES"/>
        </a:p>
      </dgm:t>
    </dgm:pt>
    <dgm:pt modelId="{751E0302-13CF-42EF-B5EB-09C5E7E6C3F3}" type="pres">
      <dgm:prSet presAssocID="{18E096A1-1DF6-40DA-9E6B-E19B22CAFC86}" presName="vert1" presStyleCnt="0"/>
      <dgm:spPr/>
    </dgm:pt>
    <dgm:pt modelId="{55A1D028-EA04-4621-927E-59163ACBD5CB}" type="pres">
      <dgm:prSet presAssocID="{9E0C4522-0A8F-4CF1-B336-7750FCB869EA}" presName="thickLine" presStyleLbl="alignNode1" presStyleIdx="6" presStyleCnt="7"/>
      <dgm:spPr/>
    </dgm:pt>
    <dgm:pt modelId="{662B1305-623E-45B8-96A3-4D9F6262979F}" type="pres">
      <dgm:prSet presAssocID="{9E0C4522-0A8F-4CF1-B336-7750FCB869EA}" presName="horz1" presStyleCnt="0"/>
      <dgm:spPr/>
    </dgm:pt>
    <dgm:pt modelId="{FA84D4BF-56C2-4224-AB9E-E26BA8435E29}" type="pres">
      <dgm:prSet presAssocID="{9E0C4522-0A8F-4CF1-B336-7750FCB869EA}" presName="tx1" presStyleLbl="revTx" presStyleIdx="6" presStyleCnt="7"/>
      <dgm:spPr/>
      <dgm:t>
        <a:bodyPr/>
        <a:lstStyle/>
        <a:p>
          <a:endParaRPr lang="es-ES"/>
        </a:p>
      </dgm:t>
    </dgm:pt>
    <dgm:pt modelId="{EE42373E-AF5F-4E31-B9BA-9B6623B0F008}" type="pres">
      <dgm:prSet presAssocID="{9E0C4522-0A8F-4CF1-B336-7750FCB869EA}" presName="vert1" presStyleCnt="0"/>
      <dgm:spPr/>
    </dgm:pt>
  </dgm:ptLst>
  <dgm:cxnLst>
    <dgm:cxn modelId="{FA319891-852A-4065-B15D-3198A05432DF}" type="presOf" srcId="{AFBA1EE3-FD9D-4471-B170-C088A9C12263}" destId="{29FECEC5-5319-4B78-81A0-28DCB4D6704C}" srcOrd="0" destOrd="0" presId="urn:microsoft.com/office/officeart/2008/layout/LinedList"/>
    <dgm:cxn modelId="{7C14A1EC-FC1E-4D66-948F-D713BDAA5558}" srcId="{E5EAA01F-C383-48CA-AFA1-8B293EBEB188}" destId="{76BCB619-993A-4966-92AA-EFB579E02C6B}" srcOrd="2" destOrd="0" parTransId="{FCD6B91B-1EF8-4BD3-92AB-9A93D333BA30}" sibTransId="{9E730164-0BB6-40A8-AF41-12717A9FC09D}"/>
    <dgm:cxn modelId="{CF318CB4-AE19-4869-81C2-07B7609C60FE}" type="presOf" srcId="{9E0C4522-0A8F-4CF1-B336-7750FCB869EA}" destId="{FA84D4BF-56C2-4224-AB9E-E26BA8435E29}" srcOrd="0" destOrd="0" presId="urn:microsoft.com/office/officeart/2008/layout/LinedList"/>
    <dgm:cxn modelId="{91E23038-3984-44AD-8054-B56EB8DBD211}" type="presOf" srcId="{76BCB619-993A-4966-92AA-EFB579E02C6B}" destId="{83F8A7A0-3A02-475A-A660-3F84566D132A}" srcOrd="0" destOrd="0" presId="urn:microsoft.com/office/officeart/2008/layout/LinedList"/>
    <dgm:cxn modelId="{0555D7FA-93C7-4924-ADC6-37D0173301C5}" type="presOf" srcId="{8D599A9D-72F8-461A-957E-2A3444312770}" destId="{F66AAB63-0DF8-46C9-823D-EFE598E390D6}" srcOrd="0" destOrd="0" presId="urn:microsoft.com/office/officeart/2008/layout/LinedList"/>
    <dgm:cxn modelId="{11CA0737-5A32-4D75-8DEB-E484599CD75C}" srcId="{E5EAA01F-C383-48CA-AFA1-8B293EBEB188}" destId="{8D599A9D-72F8-461A-957E-2A3444312770}" srcOrd="3" destOrd="0" parTransId="{745071C1-2F39-4B70-94C0-2DFB29398351}" sibTransId="{AC26CE43-EE40-4EE5-B701-14736D639231}"/>
    <dgm:cxn modelId="{E5319652-B093-49FC-BBD3-B2F42BC269F8}" srcId="{E5EAA01F-C383-48CA-AFA1-8B293EBEB188}" destId="{7D19FC3B-2BC9-4D19-ABF6-6E8C61CE1666}" srcOrd="4" destOrd="0" parTransId="{A433CAD9-C562-42C0-BDE5-7D5B1392737D}" sibTransId="{AF43007C-8AAC-4076-BC39-AEEDB080FF19}"/>
    <dgm:cxn modelId="{2DA5B00A-91AF-4EFB-86D0-808BDD5CD080}" type="presOf" srcId="{739493AB-2FE1-4437-A2BE-C8F0CE69ACD0}" destId="{A3D4737B-C04A-448F-B103-5F2630E8A06A}" srcOrd="0" destOrd="0" presId="urn:microsoft.com/office/officeart/2008/layout/LinedList"/>
    <dgm:cxn modelId="{F591CDA0-9E12-43AA-8484-2120543C3E71}" srcId="{E5EAA01F-C383-48CA-AFA1-8B293EBEB188}" destId="{18E096A1-1DF6-40DA-9E6B-E19B22CAFC86}" srcOrd="5" destOrd="0" parTransId="{FCFE0E21-F010-4655-8550-24683B5D6490}" sibTransId="{971D783C-4D2E-4906-8728-88E04A87F6AF}"/>
    <dgm:cxn modelId="{139F7D15-2947-4704-ADC0-E59D45EAF502}" type="presOf" srcId="{18E096A1-1DF6-40DA-9E6B-E19B22CAFC86}" destId="{1442E6B1-CB35-40A0-9724-81661674B666}" srcOrd="0" destOrd="0" presId="urn:microsoft.com/office/officeart/2008/layout/LinedList"/>
    <dgm:cxn modelId="{9F8F61A4-3766-48E6-98F1-8B30AC5CA8BA}" srcId="{E5EAA01F-C383-48CA-AFA1-8B293EBEB188}" destId="{9E0C4522-0A8F-4CF1-B336-7750FCB869EA}" srcOrd="6" destOrd="0" parTransId="{4C8838F4-697E-4B93-B080-7A77D16484A4}" sibTransId="{8C9C1EC7-FDBD-48C5-B2A5-47785B068ECF}"/>
    <dgm:cxn modelId="{955F6183-E052-4C36-8356-0AA92FDE1FD5}" type="presOf" srcId="{7D19FC3B-2BC9-4D19-ABF6-6E8C61CE1666}" destId="{843B4037-389D-4B9A-9C82-041CF8E02D03}" srcOrd="0" destOrd="0" presId="urn:microsoft.com/office/officeart/2008/layout/LinedList"/>
    <dgm:cxn modelId="{7390470A-E468-40B9-882B-A1BC4E3A0B88}" type="presOf" srcId="{E5EAA01F-C383-48CA-AFA1-8B293EBEB188}" destId="{28184274-2CC6-48FB-88AA-C7F920A3C151}" srcOrd="0" destOrd="0" presId="urn:microsoft.com/office/officeart/2008/layout/LinedList"/>
    <dgm:cxn modelId="{E0523D10-0069-44B0-B687-07E5818C1A35}" srcId="{E5EAA01F-C383-48CA-AFA1-8B293EBEB188}" destId="{739493AB-2FE1-4437-A2BE-C8F0CE69ACD0}" srcOrd="0" destOrd="0" parTransId="{2BCF1C58-9CDD-4862-81A0-4A3CAC0EE788}" sibTransId="{AA3FE910-DA70-4D53-8B22-E1B88B5C5341}"/>
    <dgm:cxn modelId="{267C7F76-B9C1-4D26-A689-35B085E226A2}" srcId="{E5EAA01F-C383-48CA-AFA1-8B293EBEB188}" destId="{AFBA1EE3-FD9D-4471-B170-C088A9C12263}" srcOrd="1" destOrd="0" parTransId="{1900A220-9BD5-4E0A-84E2-8A2570A55CAD}" sibTransId="{0287ABBE-7BAA-4F57-A2AF-4C4666420231}"/>
    <dgm:cxn modelId="{AE7D2C82-6185-477B-BFF6-3C0810C46CF3}" type="presParOf" srcId="{28184274-2CC6-48FB-88AA-C7F920A3C151}" destId="{5C9774AD-75E1-46D3-A260-54981037D88C}" srcOrd="0" destOrd="0" presId="urn:microsoft.com/office/officeart/2008/layout/LinedList"/>
    <dgm:cxn modelId="{8C7E3423-0E7F-42C9-964E-2B006D671AA6}" type="presParOf" srcId="{28184274-2CC6-48FB-88AA-C7F920A3C151}" destId="{646ED596-2E2C-4D70-9670-DC5FDA255A32}" srcOrd="1" destOrd="0" presId="urn:microsoft.com/office/officeart/2008/layout/LinedList"/>
    <dgm:cxn modelId="{3C13A55B-05AD-41F9-BFD3-54B4141D3C5F}" type="presParOf" srcId="{646ED596-2E2C-4D70-9670-DC5FDA255A32}" destId="{A3D4737B-C04A-448F-B103-5F2630E8A06A}" srcOrd="0" destOrd="0" presId="urn:microsoft.com/office/officeart/2008/layout/LinedList"/>
    <dgm:cxn modelId="{DCB8CB36-5681-47F9-8762-A7422D0C17B8}" type="presParOf" srcId="{646ED596-2E2C-4D70-9670-DC5FDA255A32}" destId="{7076CB06-0180-45EB-B275-F39AEE4FCFB2}" srcOrd="1" destOrd="0" presId="urn:microsoft.com/office/officeart/2008/layout/LinedList"/>
    <dgm:cxn modelId="{404545E0-712B-4FF6-95C4-FD17EFEA6DAB}" type="presParOf" srcId="{28184274-2CC6-48FB-88AA-C7F920A3C151}" destId="{898D10C0-C8B6-41D4-B3D6-EAF668B59807}" srcOrd="2" destOrd="0" presId="urn:microsoft.com/office/officeart/2008/layout/LinedList"/>
    <dgm:cxn modelId="{7D0D41F9-2BC6-4E50-9B56-6E54633DFD29}" type="presParOf" srcId="{28184274-2CC6-48FB-88AA-C7F920A3C151}" destId="{6FDC6022-DBF4-4837-AFE4-6F43670F99A3}" srcOrd="3" destOrd="0" presId="urn:microsoft.com/office/officeart/2008/layout/LinedList"/>
    <dgm:cxn modelId="{006216A4-B205-4E7D-8404-A76F44AA0FD4}" type="presParOf" srcId="{6FDC6022-DBF4-4837-AFE4-6F43670F99A3}" destId="{29FECEC5-5319-4B78-81A0-28DCB4D6704C}" srcOrd="0" destOrd="0" presId="urn:microsoft.com/office/officeart/2008/layout/LinedList"/>
    <dgm:cxn modelId="{0257E208-C49E-4F27-BB68-7B4FED382FF8}" type="presParOf" srcId="{6FDC6022-DBF4-4837-AFE4-6F43670F99A3}" destId="{37F6545A-32A7-473C-B115-09E5D990E75E}" srcOrd="1" destOrd="0" presId="urn:microsoft.com/office/officeart/2008/layout/LinedList"/>
    <dgm:cxn modelId="{C13E8B86-192E-4976-934A-EE0E8D1EA9A0}" type="presParOf" srcId="{28184274-2CC6-48FB-88AA-C7F920A3C151}" destId="{A28298F8-BBC6-4EF4-9E39-B1976AE7D060}" srcOrd="4" destOrd="0" presId="urn:microsoft.com/office/officeart/2008/layout/LinedList"/>
    <dgm:cxn modelId="{F9D2AC74-2237-4254-9507-A483A7A1412F}" type="presParOf" srcId="{28184274-2CC6-48FB-88AA-C7F920A3C151}" destId="{CF0F3787-0D3F-4F2E-8889-F405D56EAA40}" srcOrd="5" destOrd="0" presId="urn:microsoft.com/office/officeart/2008/layout/LinedList"/>
    <dgm:cxn modelId="{C6E4E69D-EDA5-4B69-B7EE-E60221599284}" type="presParOf" srcId="{CF0F3787-0D3F-4F2E-8889-F405D56EAA40}" destId="{83F8A7A0-3A02-475A-A660-3F84566D132A}" srcOrd="0" destOrd="0" presId="urn:microsoft.com/office/officeart/2008/layout/LinedList"/>
    <dgm:cxn modelId="{24ACAE05-3365-44C9-82C8-7607FB5E4A2B}" type="presParOf" srcId="{CF0F3787-0D3F-4F2E-8889-F405D56EAA40}" destId="{A3D2D5F7-FB28-4B83-A5C0-AFB3B417B9EB}" srcOrd="1" destOrd="0" presId="urn:microsoft.com/office/officeart/2008/layout/LinedList"/>
    <dgm:cxn modelId="{57ABD5B8-5BE6-4E08-911C-A23E60306E7C}" type="presParOf" srcId="{28184274-2CC6-48FB-88AA-C7F920A3C151}" destId="{748425BE-CA6B-4DE5-A340-2FEE1192D67A}" srcOrd="6" destOrd="0" presId="urn:microsoft.com/office/officeart/2008/layout/LinedList"/>
    <dgm:cxn modelId="{6CEE808B-A8DE-431D-B0BE-D5A950355BE1}" type="presParOf" srcId="{28184274-2CC6-48FB-88AA-C7F920A3C151}" destId="{02FA198B-5D53-45CA-BC14-07C55F5553D5}" srcOrd="7" destOrd="0" presId="urn:microsoft.com/office/officeart/2008/layout/LinedList"/>
    <dgm:cxn modelId="{8A586FCC-926F-46DC-8D6A-C1F517A437E8}" type="presParOf" srcId="{02FA198B-5D53-45CA-BC14-07C55F5553D5}" destId="{F66AAB63-0DF8-46C9-823D-EFE598E390D6}" srcOrd="0" destOrd="0" presId="urn:microsoft.com/office/officeart/2008/layout/LinedList"/>
    <dgm:cxn modelId="{CB3B7911-0144-40EE-ABCC-1423F0930C53}" type="presParOf" srcId="{02FA198B-5D53-45CA-BC14-07C55F5553D5}" destId="{3546E3D8-286A-4F5B-A0F5-7E71F660BAC4}" srcOrd="1" destOrd="0" presId="urn:microsoft.com/office/officeart/2008/layout/LinedList"/>
    <dgm:cxn modelId="{00276C3A-A076-424E-8789-493955D96145}" type="presParOf" srcId="{28184274-2CC6-48FB-88AA-C7F920A3C151}" destId="{8283D483-5B72-491E-8981-1BE8444F4E48}" srcOrd="8" destOrd="0" presId="urn:microsoft.com/office/officeart/2008/layout/LinedList"/>
    <dgm:cxn modelId="{D66659C4-65E0-4C6A-AB2C-A77ABE98CAB9}" type="presParOf" srcId="{28184274-2CC6-48FB-88AA-C7F920A3C151}" destId="{7A2B9864-5F16-43B1-87C3-50B937CECDFE}" srcOrd="9" destOrd="0" presId="urn:microsoft.com/office/officeart/2008/layout/LinedList"/>
    <dgm:cxn modelId="{BD2CA464-D96E-4FBD-A065-2EDCD2571646}" type="presParOf" srcId="{7A2B9864-5F16-43B1-87C3-50B937CECDFE}" destId="{843B4037-389D-4B9A-9C82-041CF8E02D03}" srcOrd="0" destOrd="0" presId="urn:microsoft.com/office/officeart/2008/layout/LinedList"/>
    <dgm:cxn modelId="{E4E6CC45-879D-458E-9F1E-4D06DC92EFAC}" type="presParOf" srcId="{7A2B9864-5F16-43B1-87C3-50B937CECDFE}" destId="{6CC0C4E5-BAC2-453B-9A4D-E921E6BEB246}" srcOrd="1" destOrd="0" presId="urn:microsoft.com/office/officeart/2008/layout/LinedList"/>
    <dgm:cxn modelId="{3E43CA23-EC2A-4E0E-AE04-6BC636F89133}" type="presParOf" srcId="{28184274-2CC6-48FB-88AA-C7F920A3C151}" destId="{B1FF84D2-097C-4806-9325-DE29AE4B64EE}" srcOrd="10" destOrd="0" presId="urn:microsoft.com/office/officeart/2008/layout/LinedList"/>
    <dgm:cxn modelId="{0D43BFF1-8F24-46B7-8255-63B4FD84C04E}" type="presParOf" srcId="{28184274-2CC6-48FB-88AA-C7F920A3C151}" destId="{C29C1FC6-233B-481A-A881-B17E05E1F900}" srcOrd="11" destOrd="0" presId="urn:microsoft.com/office/officeart/2008/layout/LinedList"/>
    <dgm:cxn modelId="{F8D57908-6498-4B72-8520-6DCDB3D1328B}" type="presParOf" srcId="{C29C1FC6-233B-481A-A881-B17E05E1F900}" destId="{1442E6B1-CB35-40A0-9724-81661674B666}" srcOrd="0" destOrd="0" presId="urn:microsoft.com/office/officeart/2008/layout/LinedList"/>
    <dgm:cxn modelId="{4D370DE3-CEED-4DE2-A360-069CAAA09307}" type="presParOf" srcId="{C29C1FC6-233B-481A-A881-B17E05E1F900}" destId="{751E0302-13CF-42EF-B5EB-09C5E7E6C3F3}" srcOrd="1" destOrd="0" presId="urn:microsoft.com/office/officeart/2008/layout/LinedList"/>
    <dgm:cxn modelId="{49678820-C2DF-4CDF-964C-72BC9B20F3DC}" type="presParOf" srcId="{28184274-2CC6-48FB-88AA-C7F920A3C151}" destId="{55A1D028-EA04-4621-927E-59163ACBD5CB}" srcOrd="12" destOrd="0" presId="urn:microsoft.com/office/officeart/2008/layout/LinedList"/>
    <dgm:cxn modelId="{DEA59EC5-93AA-4C47-8BEE-081251519E3E}" type="presParOf" srcId="{28184274-2CC6-48FB-88AA-C7F920A3C151}" destId="{662B1305-623E-45B8-96A3-4D9F6262979F}" srcOrd="13" destOrd="0" presId="urn:microsoft.com/office/officeart/2008/layout/LinedList"/>
    <dgm:cxn modelId="{3C4E21B2-8472-4C23-8FB6-12EF975FBBC5}" type="presParOf" srcId="{662B1305-623E-45B8-96A3-4D9F6262979F}" destId="{FA84D4BF-56C2-4224-AB9E-E26BA8435E29}" srcOrd="0" destOrd="0" presId="urn:microsoft.com/office/officeart/2008/layout/LinedList"/>
    <dgm:cxn modelId="{FB453312-FF27-4DD2-BC3B-443AC5BA7BBD}" type="presParOf" srcId="{662B1305-623E-45B8-96A3-4D9F6262979F}" destId="{EE42373E-AF5F-4E31-B9BA-9B6623B0F00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4414F6-7F66-4665-8427-21AD78D19215}">
      <dsp:nvSpPr>
        <dsp:cNvPr id="0" name=""/>
        <dsp:cNvSpPr/>
      </dsp:nvSpPr>
      <dsp:spPr>
        <a:xfrm>
          <a:off x="3798056" y="1981840"/>
          <a:ext cx="2982396" cy="4731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2415"/>
              </a:lnTo>
              <a:lnTo>
                <a:pt x="2982396" y="322415"/>
              </a:lnTo>
              <a:lnTo>
                <a:pt x="2982396" y="47311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C4D48E-F260-4844-BB95-39277D051C1E}">
      <dsp:nvSpPr>
        <dsp:cNvPr id="0" name=""/>
        <dsp:cNvSpPr/>
      </dsp:nvSpPr>
      <dsp:spPr>
        <a:xfrm>
          <a:off x="3798056" y="1981840"/>
          <a:ext cx="994132" cy="4731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2415"/>
              </a:lnTo>
              <a:lnTo>
                <a:pt x="994132" y="322415"/>
              </a:lnTo>
              <a:lnTo>
                <a:pt x="994132" y="47311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815FC7-44A1-4E68-8FE1-93A261B8E13F}">
      <dsp:nvSpPr>
        <dsp:cNvPr id="0" name=""/>
        <dsp:cNvSpPr/>
      </dsp:nvSpPr>
      <dsp:spPr>
        <a:xfrm>
          <a:off x="2803924" y="1981840"/>
          <a:ext cx="994132" cy="473116"/>
        </a:xfrm>
        <a:custGeom>
          <a:avLst/>
          <a:gdLst/>
          <a:ahLst/>
          <a:cxnLst/>
          <a:rect l="0" t="0" r="0" b="0"/>
          <a:pathLst>
            <a:path>
              <a:moveTo>
                <a:pt x="994132" y="0"/>
              </a:moveTo>
              <a:lnTo>
                <a:pt x="994132" y="322415"/>
              </a:lnTo>
              <a:lnTo>
                <a:pt x="0" y="322415"/>
              </a:lnTo>
              <a:lnTo>
                <a:pt x="0" y="47311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3752D9-3874-48EE-9262-64DAECE20C7C}">
      <dsp:nvSpPr>
        <dsp:cNvPr id="0" name=""/>
        <dsp:cNvSpPr/>
      </dsp:nvSpPr>
      <dsp:spPr>
        <a:xfrm>
          <a:off x="815659" y="1981840"/>
          <a:ext cx="2982396" cy="473116"/>
        </a:xfrm>
        <a:custGeom>
          <a:avLst/>
          <a:gdLst/>
          <a:ahLst/>
          <a:cxnLst/>
          <a:rect l="0" t="0" r="0" b="0"/>
          <a:pathLst>
            <a:path>
              <a:moveTo>
                <a:pt x="2982396" y="0"/>
              </a:moveTo>
              <a:lnTo>
                <a:pt x="2982396" y="322415"/>
              </a:lnTo>
              <a:lnTo>
                <a:pt x="0" y="322415"/>
              </a:lnTo>
              <a:lnTo>
                <a:pt x="0" y="47311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FE49A5-D702-4464-8998-CB11CD5F7E26}">
      <dsp:nvSpPr>
        <dsp:cNvPr id="0" name=""/>
        <dsp:cNvSpPr/>
      </dsp:nvSpPr>
      <dsp:spPr>
        <a:xfrm>
          <a:off x="2984675" y="948846"/>
          <a:ext cx="1626761" cy="10329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426B52-BAB4-4919-BEAD-F23CD18D06CB}">
      <dsp:nvSpPr>
        <dsp:cNvPr id="0" name=""/>
        <dsp:cNvSpPr/>
      </dsp:nvSpPr>
      <dsp:spPr>
        <a:xfrm>
          <a:off x="3165426" y="1120560"/>
          <a:ext cx="1626761" cy="10329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/>
            <a:t>Problema</a:t>
          </a:r>
          <a:endParaRPr lang="es-ES" sz="1600" kern="1200" dirty="0"/>
        </a:p>
      </dsp:txBody>
      <dsp:txXfrm>
        <a:off x="3195681" y="1150815"/>
        <a:ext cx="1566251" cy="972483"/>
      </dsp:txXfrm>
    </dsp:sp>
    <dsp:sp modelId="{494058CC-BD07-48D6-BA03-18FEE01B9F09}">
      <dsp:nvSpPr>
        <dsp:cNvPr id="0" name=""/>
        <dsp:cNvSpPr/>
      </dsp:nvSpPr>
      <dsp:spPr>
        <a:xfrm>
          <a:off x="2278" y="2454957"/>
          <a:ext cx="1626761" cy="10329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2560AF-632C-4A96-8F8A-5DD3EA31BDE6}">
      <dsp:nvSpPr>
        <dsp:cNvPr id="0" name=""/>
        <dsp:cNvSpPr/>
      </dsp:nvSpPr>
      <dsp:spPr>
        <a:xfrm>
          <a:off x="183029" y="2626671"/>
          <a:ext cx="1626761" cy="10329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/>
            <a:t>Análisis</a:t>
          </a:r>
          <a:endParaRPr lang="es-ES" sz="1600" kern="1200" dirty="0"/>
        </a:p>
      </dsp:txBody>
      <dsp:txXfrm>
        <a:off x="213284" y="2656926"/>
        <a:ext cx="1566251" cy="972483"/>
      </dsp:txXfrm>
    </dsp:sp>
    <dsp:sp modelId="{3B9EDBBF-040C-4338-80F0-D4463C954FCA}">
      <dsp:nvSpPr>
        <dsp:cNvPr id="0" name=""/>
        <dsp:cNvSpPr/>
      </dsp:nvSpPr>
      <dsp:spPr>
        <a:xfrm>
          <a:off x="1990543" y="2454957"/>
          <a:ext cx="1626761" cy="10329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DFEB65-8822-4586-8C81-868905C6480A}">
      <dsp:nvSpPr>
        <dsp:cNvPr id="0" name=""/>
        <dsp:cNvSpPr/>
      </dsp:nvSpPr>
      <dsp:spPr>
        <a:xfrm>
          <a:off x="2171294" y="2626671"/>
          <a:ext cx="1626761" cy="10329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/>
            <a:t>Construcción del algoritmo</a:t>
          </a:r>
          <a:endParaRPr lang="es-ES" sz="1600" kern="1200" dirty="0"/>
        </a:p>
      </dsp:txBody>
      <dsp:txXfrm>
        <a:off x="2201549" y="2656926"/>
        <a:ext cx="1566251" cy="972483"/>
      </dsp:txXfrm>
    </dsp:sp>
    <dsp:sp modelId="{A4A5AB8D-1CBD-4ED8-AE6C-DF4ACC047BBA}">
      <dsp:nvSpPr>
        <dsp:cNvPr id="0" name=""/>
        <dsp:cNvSpPr/>
      </dsp:nvSpPr>
      <dsp:spPr>
        <a:xfrm>
          <a:off x="3978807" y="2454957"/>
          <a:ext cx="1626761" cy="10329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EAACDC-89A3-4752-8280-67EE138FD863}">
      <dsp:nvSpPr>
        <dsp:cNvPr id="0" name=""/>
        <dsp:cNvSpPr/>
      </dsp:nvSpPr>
      <dsp:spPr>
        <a:xfrm>
          <a:off x="4159558" y="2626671"/>
          <a:ext cx="1626761" cy="10329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/>
            <a:t>Verificación (prueba y depuración)</a:t>
          </a:r>
          <a:endParaRPr lang="es-ES" sz="1600" kern="1200" dirty="0"/>
        </a:p>
      </dsp:txBody>
      <dsp:txXfrm>
        <a:off x="4189813" y="2656926"/>
        <a:ext cx="1566251" cy="972483"/>
      </dsp:txXfrm>
    </dsp:sp>
    <dsp:sp modelId="{F83B2EA1-1A83-4436-9789-00922D7E9013}">
      <dsp:nvSpPr>
        <dsp:cNvPr id="0" name=""/>
        <dsp:cNvSpPr/>
      </dsp:nvSpPr>
      <dsp:spPr>
        <a:xfrm>
          <a:off x="5967072" y="2454957"/>
          <a:ext cx="1626761" cy="10329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C22674-E284-4FC5-9053-A9A8425C22FC}">
      <dsp:nvSpPr>
        <dsp:cNvPr id="0" name=""/>
        <dsp:cNvSpPr/>
      </dsp:nvSpPr>
      <dsp:spPr>
        <a:xfrm>
          <a:off x="6147823" y="2626671"/>
          <a:ext cx="1626761" cy="10329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/>
            <a:t>Documentación</a:t>
          </a:r>
          <a:endParaRPr lang="es-ES" sz="1600" kern="1200" dirty="0"/>
        </a:p>
      </dsp:txBody>
      <dsp:txXfrm>
        <a:off x="6178078" y="2656926"/>
        <a:ext cx="1566251" cy="9724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9774AD-75E1-46D3-A260-54981037D88C}">
      <dsp:nvSpPr>
        <dsp:cNvPr id="0" name=""/>
        <dsp:cNvSpPr/>
      </dsp:nvSpPr>
      <dsp:spPr>
        <a:xfrm>
          <a:off x="0" y="782"/>
          <a:ext cx="6096000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3D4737B-C04A-448F-B103-5F2630E8A06A}">
      <dsp:nvSpPr>
        <dsp:cNvPr id="0" name=""/>
        <dsp:cNvSpPr/>
      </dsp:nvSpPr>
      <dsp:spPr>
        <a:xfrm>
          <a:off x="0" y="782"/>
          <a:ext cx="6096000" cy="574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i="1" kern="1200" dirty="0"/>
            <a:t>COMPRENDER EL PROBLEMA.</a:t>
          </a:r>
          <a:endParaRPr lang="es-ES" sz="1600" kern="1200" dirty="0"/>
        </a:p>
      </dsp:txBody>
      <dsp:txXfrm>
        <a:off x="0" y="782"/>
        <a:ext cx="6096000" cy="574211"/>
      </dsp:txXfrm>
    </dsp:sp>
    <dsp:sp modelId="{898D10C0-C8B6-41D4-B3D6-EAF668B59807}">
      <dsp:nvSpPr>
        <dsp:cNvPr id="0" name=""/>
        <dsp:cNvSpPr/>
      </dsp:nvSpPr>
      <dsp:spPr>
        <a:xfrm>
          <a:off x="0" y="574994"/>
          <a:ext cx="6096000" cy="0"/>
        </a:xfrm>
        <a:prstGeom prst="line">
          <a:avLst/>
        </a:prstGeom>
        <a:gradFill rotWithShape="0">
          <a:gsLst>
            <a:gs pos="0">
              <a:schemeClr val="accent5">
                <a:hueOff val="1789819"/>
                <a:satOff val="-241"/>
                <a:lumOff val="2386"/>
                <a:alphaOff val="0"/>
                <a:tint val="1000"/>
                <a:satMod val="255000"/>
              </a:schemeClr>
            </a:gs>
            <a:gs pos="55000">
              <a:schemeClr val="accent5">
                <a:hueOff val="1789819"/>
                <a:satOff val="-241"/>
                <a:lumOff val="2386"/>
                <a:alphaOff val="0"/>
                <a:tint val="12000"/>
                <a:satMod val="255000"/>
              </a:schemeClr>
            </a:gs>
            <a:gs pos="100000">
              <a:schemeClr val="accent5">
                <a:hueOff val="1789819"/>
                <a:satOff val="-241"/>
                <a:lumOff val="2386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1789819"/>
              <a:satOff val="-241"/>
              <a:lumOff val="2386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9FECEC5-5319-4B78-81A0-28DCB4D6704C}">
      <dsp:nvSpPr>
        <dsp:cNvPr id="0" name=""/>
        <dsp:cNvSpPr/>
      </dsp:nvSpPr>
      <dsp:spPr>
        <a:xfrm>
          <a:off x="0" y="574994"/>
          <a:ext cx="6096000" cy="574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 Leer el problema varias veces</a:t>
          </a:r>
        </a:p>
      </dsp:txBody>
      <dsp:txXfrm>
        <a:off x="0" y="574994"/>
        <a:ext cx="6096000" cy="574211"/>
      </dsp:txXfrm>
    </dsp:sp>
    <dsp:sp modelId="{A28298F8-BBC6-4EF4-9E39-B1976AE7D060}">
      <dsp:nvSpPr>
        <dsp:cNvPr id="0" name=""/>
        <dsp:cNvSpPr/>
      </dsp:nvSpPr>
      <dsp:spPr>
        <a:xfrm>
          <a:off x="0" y="1149206"/>
          <a:ext cx="6096000" cy="0"/>
        </a:xfrm>
        <a:prstGeom prst="line">
          <a:avLst/>
        </a:prstGeom>
        <a:gradFill rotWithShape="0">
          <a:gsLst>
            <a:gs pos="0">
              <a:schemeClr val="accent5">
                <a:hueOff val="3579639"/>
                <a:satOff val="-481"/>
                <a:lumOff val="4771"/>
                <a:alphaOff val="0"/>
                <a:tint val="1000"/>
                <a:satMod val="255000"/>
              </a:schemeClr>
            </a:gs>
            <a:gs pos="55000">
              <a:schemeClr val="accent5">
                <a:hueOff val="3579639"/>
                <a:satOff val="-481"/>
                <a:lumOff val="4771"/>
                <a:alphaOff val="0"/>
                <a:tint val="12000"/>
                <a:satMod val="255000"/>
              </a:schemeClr>
            </a:gs>
            <a:gs pos="100000">
              <a:schemeClr val="accent5">
                <a:hueOff val="3579639"/>
                <a:satOff val="-481"/>
                <a:lumOff val="4771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3579639"/>
              <a:satOff val="-481"/>
              <a:lumOff val="4771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3F8A7A0-3A02-475A-A660-3F84566D132A}">
      <dsp:nvSpPr>
        <dsp:cNvPr id="0" name=""/>
        <dsp:cNvSpPr/>
      </dsp:nvSpPr>
      <dsp:spPr>
        <a:xfrm>
          <a:off x="0" y="1149206"/>
          <a:ext cx="6096000" cy="574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¿Qué datos me dan en el enunciado del problema?</a:t>
          </a:r>
        </a:p>
      </dsp:txBody>
      <dsp:txXfrm>
        <a:off x="0" y="1149206"/>
        <a:ext cx="6096000" cy="574211"/>
      </dsp:txXfrm>
    </dsp:sp>
    <dsp:sp modelId="{748425BE-CA6B-4DE5-A340-2FEE1192D67A}">
      <dsp:nvSpPr>
        <dsp:cNvPr id="0" name=""/>
        <dsp:cNvSpPr/>
      </dsp:nvSpPr>
      <dsp:spPr>
        <a:xfrm>
          <a:off x="0" y="1723418"/>
          <a:ext cx="6096000" cy="0"/>
        </a:xfrm>
        <a:prstGeom prst="line">
          <a:avLst/>
        </a:prstGeom>
        <a:gradFill rotWithShape="0">
          <a:gsLst>
            <a:gs pos="0">
              <a:schemeClr val="accent5">
                <a:hueOff val="5369458"/>
                <a:satOff val="-722"/>
                <a:lumOff val="7157"/>
                <a:alphaOff val="0"/>
                <a:tint val="1000"/>
                <a:satMod val="255000"/>
              </a:schemeClr>
            </a:gs>
            <a:gs pos="55000">
              <a:schemeClr val="accent5">
                <a:hueOff val="5369458"/>
                <a:satOff val="-722"/>
                <a:lumOff val="7157"/>
                <a:alphaOff val="0"/>
                <a:tint val="12000"/>
                <a:satMod val="255000"/>
              </a:schemeClr>
            </a:gs>
            <a:gs pos="100000">
              <a:schemeClr val="accent5">
                <a:hueOff val="5369458"/>
                <a:satOff val="-722"/>
                <a:lumOff val="7157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5369458"/>
              <a:satOff val="-722"/>
              <a:lumOff val="7157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66AAB63-0DF8-46C9-823D-EFE598E390D6}">
      <dsp:nvSpPr>
        <dsp:cNvPr id="0" name=""/>
        <dsp:cNvSpPr/>
      </dsp:nvSpPr>
      <dsp:spPr>
        <a:xfrm>
          <a:off x="0" y="1723418"/>
          <a:ext cx="6096000" cy="574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¿Qué datos requiero aparte de los que me da el enunciado del  problema?</a:t>
          </a:r>
        </a:p>
      </dsp:txBody>
      <dsp:txXfrm>
        <a:off x="0" y="1723418"/>
        <a:ext cx="6096000" cy="574211"/>
      </dsp:txXfrm>
    </dsp:sp>
    <dsp:sp modelId="{8283D483-5B72-491E-8981-1BE8444F4E48}">
      <dsp:nvSpPr>
        <dsp:cNvPr id="0" name=""/>
        <dsp:cNvSpPr/>
      </dsp:nvSpPr>
      <dsp:spPr>
        <a:xfrm>
          <a:off x="0" y="2297629"/>
          <a:ext cx="6096000" cy="0"/>
        </a:xfrm>
        <a:prstGeom prst="line">
          <a:avLst/>
        </a:prstGeom>
        <a:gradFill rotWithShape="0">
          <a:gsLst>
            <a:gs pos="0">
              <a:schemeClr val="accent5">
                <a:hueOff val="7159277"/>
                <a:satOff val="-963"/>
                <a:lumOff val="9542"/>
                <a:alphaOff val="0"/>
                <a:tint val="1000"/>
                <a:satMod val="255000"/>
              </a:schemeClr>
            </a:gs>
            <a:gs pos="55000">
              <a:schemeClr val="accent5">
                <a:hueOff val="7159277"/>
                <a:satOff val="-963"/>
                <a:lumOff val="9542"/>
                <a:alphaOff val="0"/>
                <a:tint val="12000"/>
                <a:satMod val="255000"/>
              </a:schemeClr>
            </a:gs>
            <a:gs pos="100000">
              <a:schemeClr val="accent5">
                <a:hueOff val="7159277"/>
                <a:satOff val="-963"/>
                <a:lumOff val="9542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7159277"/>
              <a:satOff val="-963"/>
              <a:lumOff val="9542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43B4037-389D-4B9A-9C82-041CF8E02D03}">
      <dsp:nvSpPr>
        <dsp:cNvPr id="0" name=""/>
        <dsp:cNvSpPr/>
      </dsp:nvSpPr>
      <dsp:spPr>
        <a:xfrm>
          <a:off x="0" y="2297629"/>
          <a:ext cx="6090046" cy="8687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¿Qué debo lograr? 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¿Cuál es la incógnita del problema?</a:t>
          </a:r>
        </a:p>
      </dsp:txBody>
      <dsp:txXfrm>
        <a:off x="0" y="2297629"/>
        <a:ext cx="6090046" cy="868707"/>
      </dsp:txXfrm>
    </dsp:sp>
    <dsp:sp modelId="{B1FF84D2-097C-4806-9325-DE29AE4B64EE}">
      <dsp:nvSpPr>
        <dsp:cNvPr id="0" name=""/>
        <dsp:cNvSpPr/>
      </dsp:nvSpPr>
      <dsp:spPr>
        <a:xfrm>
          <a:off x="0" y="3166337"/>
          <a:ext cx="6096000" cy="0"/>
        </a:xfrm>
        <a:prstGeom prst="line">
          <a:avLst/>
        </a:prstGeom>
        <a:gradFill rotWithShape="0">
          <a:gsLst>
            <a:gs pos="0">
              <a:schemeClr val="accent5">
                <a:hueOff val="8949097"/>
                <a:satOff val="-1203"/>
                <a:lumOff val="11928"/>
                <a:alphaOff val="0"/>
                <a:tint val="1000"/>
                <a:satMod val="255000"/>
              </a:schemeClr>
            </a:gs>
            <a:gs pos="55000">
              <a:schemeClr val="accent5">
                <a:hueOff val="8949097"/>
                <a:satOff val="-1203"/>
                <a:lumOff val="11928"/>
                <a:alphaOff val="0"/>
                <a:tint val="12000"/>
                <a:satMod val="255000"/>
              </a:schemeClr>
            </a:gs>
            <a:gs pos="100000">
              <a:schemeClr val="accent5">
                <a:hueOff val="8949097"/>
                <a:satOff val="-1203"/>
                <a:lumOff val="11928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8949097"/>
              <a:satOff val="-1203"/>
              <a:lumOff val="11928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442E6B1-CB35-40A0-9724-81661674B666}">
      <dsp:nvSpPr>
        <dsp:cNvPr id="0" name=""/>
        <dsp:cNvSpPr/>
      </dsp:nvSpPr>
      <dsp:spPr>
        <a:xfrm>
          <a:off x="0" y="3166337"/>
          <a:ext cx="6096000" cy="574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¿Cuáles son las restricciones del problema?</a:t>
          </a:r>
        </a:p>
      </dsp:txBody>
      <dsp:txXfrm>
        <a:off x="0" y="3166337"/>
        <a:ext cx="6096000" cy="574211"/>
      </dsp:txXfrm>
    </dsp:sp>
    <dsp:sp modelId="{55A1D028-EA04-4621-927E-59163ACBD5CB}">
      <dsp:nvSpPr>
        <dsp:cNvPr id="0" name=""/>
        <dsp:cNvSpPr/>
      </dsp:nvSpPr>
      <dsp:spPr>
        <a:xfrm>
          <a:off x="0" y="3740549"/>
          <a:ext cx="6096000" cy="0"/>
        </a:xfrm>
        <a:prstGeom prst="line">
          <a:avLst/>
        </a:prstGeom>
        <a:gradFill rotWithShape="0">
          <a:gsLst>
            <a:gs pos="0">
              <a:schemeClr val="accent5">
                <a:hueOff val="10738916"/>
                <a:satOff val="-1444"/>
                <a:lumOff val="14313"/>
                <a:alphaOff val="0"/>
                <a:tint val="1000"/>
                <a:satMod val="255000"/>
              </a:schemeClr>
            </a:gs>
            <a:gs pos="55000">
              <a:schemeClr val="accent5">
                <a:hueOff val="10738916"/>
                <a:satOff val="-1444"/>
                <a:lumOff val="14313"/>
                <a:alphaOff val="0"/>
                <a:tint val="12000"/>
                <a:satMod val="255000"/>
              </a:schemeClr>
            </a:gs>
            <a:gs pos="100000">
              <a:schemeClr val="accent5">
                <a:hueOff val="10738916"/>
                <a:satOff val="-1444"/>
                <a:lumOff val="14313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10738916"/>
              <a:satOff val="-1444"/>
              <a:lumOff val="14313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A84D4BF-56C2-4224-AB9E-E26BA8435E29}">
      <dsp:nvSpPr>
        <dsp:cNvPr id="0" name=""/>
        <dsp:cNvSpPr/>
      </dsp:nvSpPr>
      <dsp:spPr>
        <a:xfrm>
          <a:off x="0" y="3740549"/>
          <a:ext cx="6096000" cy="574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Organizar la información, si es necesario.</a:t>
          </a:r>
        </a:p>
      </dsp:txBody>
      <dsp:txXfrm>
        <a:off x="0" y="3740549"/>
        <a:ext cx="6096000" cy="57421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9774AD-75E1-46D3-A260-54981037D88C}">
      <dsp:nvSpPr>
        <dsp:cNvPr id="0" name=""/>
        <dsp:cNvSpPr/>
      </dsp:nvSpPr>
      <dsp:spPr>
        <a:xfrm>
          <a:off x="0" y="901"/>
          <a:ext cx="6480720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3D4737B-C04A-448F-B103-5F2630E8A06A}">
      <dsp:nvSpPr>
        <dsp:cNvPr id="0" name=""/>
        <dsp:cNvSpPr/>
      </dsp:nvSpPr>
      <dsp:spPr>
        <a:xfrm>
          <a:off x="0" y="901"/>
          <a:ext cx="6480720" cy="6610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i="1" kern="1200" dirty="0"/>
            <a:t>COMPRENDER EL PROBLEMA.</a:t>
          </a:r>
          <a:endParaRPr lang="es-ES" sz="1600" kern="1200" dirty="0"/>
        </a:p>
      </dsp:txBody>
      <dsp:txXfrm>
        <a:off x="0" y="901"/>
        <a:ext cx="6480720" cy="661098"/>
      </dsp:txXfrm>
    </dsp:sp>
    <dsp:sp modelId="{898D10C0-C8B6-41D4-B3D6-EAF668B59807}">
      <dsp:nvSpPr>
        <dsp:cNvPr id="0" name=""/>
        <dsp:cNvSpPr/>
      </dsp:nvSpPr>
      <dsp:spPr>
        <a:xfrm>
          <a:off x="0" y="662000"/>
          <a:ext cx="6480720" cy="0"/>
        </a:xfrm>
        <a:prstGeom prst="line">
          <a:avLst/>
        </a:prstGeom>
        <a:gradFill rotWithShape="0">
          <a:gsLst>
            <a:gs pos="0">
              <a:schemeClr val="accent5">
                <a:hueOff val="1789819"/>
                <a:satOff val="-241"/>
                <a:lumOff val="2386"/>
                <a:alphaOff val="0"/>
                <a:tint val="1000"/>
                <a:satMod val="255000"/>
              </a:schemeClr>
            </a:gs>
            <a:gs pos="55000">
              <a:schemeClr val="accent5">
                <a:hueOff val="1789819"/>
                <a:satOff val="-241"/>
                <a:lumOff val="2386"/>
                <a:alphaOff val="0"/>
                <a:tint val="12000"/>
                <a:satMod val="255000"/>
              </a:schemeClr>
            </a:gs>
            <a:gs pos="100000">
              <a:schemeClr val="accent5">
                <a:hueOff val="1789819"/>
                <a:satOff val="-241"/>
                <a:lumOff val="2386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1789819"/>
              <a:satOff val="-241"/>
              <a:lumOff val="2386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9FECEC5-5319-4B78-81A0-28DCB4D6704C}">
      <dsp:nvSpPr>
        <dsp:cNvPr id="0" name=""/>
        <dsp:cNvSpPr/>
      </dsp:nvSpPr>
      <dsp:spPr>
        <a:xfrm>
          <a:off x="0" y="662000"/>
          <a:ext cx="6480720" cy="6610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 Leer el problema varias veces</a:t>
          </a:r>
        </a:p>
      </dsp:txBody>
      <dsp:txXfrm>
        <a:off x="0" y="662000"/>
        <a:ext cx="6480720" cy="661098"/>
      </dsp:txXfrm>
    </dsp:sp>
    <dsp:sp modelId="{A28298F8-BBC6-4EF4-9E39-B1976AE7D060}">
      <dsp:nvSpPr>
        <dsp:cNvPr id="0" name=""/>
        <dsp:cNvSpPr/>
      </dsp:nvSpPr>
      <dsp:spPr>
        <a:xfrm>
          <a:off x="0" y="1323098"/>
          <a:ext cx="6480720" cy="0"/>
        </a:xfrm>
        <a:prstGeom prst="line">
          <a:avLst/>
        </a:prstGeom>
        <a:gradFill rotWithShape="0">
          <a:gsLst>
            <a:gs pos="0">
              <a:schemeClr val="accent5">
                <a:hueOff val="3579639"/>
                <a:satOff val="-481"/>
                <a:lumOff val="4771"/>
                <a:alphaOff val="0"/>
                <a:tint val="1000"/>
                <a:satMod val="255000"/>
              </a:schemeClr>
            </a:gs>
            <a:gs pos="55000">
              <a:schemeClr val="accent5">
                <a:hueOff val="3579639"/>
                <a:satOff val="-481"/>
                <a:lumOff val="4771"/>
                <a:alphaOff val="0"/>
                <a:tint val="12000"/>
                <a:satMod val="255000"/>
              </a:schemeClr>
            </a:gs>
            <a:gs pos="100000">
              <a:schemeClr val="accent5">
                <a:hueOff val="3579639"/>
                <a:satOff val="-481"/>
                <a:lumOff val="4771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3579639"/>
              <a:satOff val="-481"/>
              <a:lumOff val="4771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3F8A7A0-3A02-475A-A660-3F84566D132A}">
      <dsp:nvSpPr>
        <dsp:cNvPr id="0" name=""/>
        <dsp:cNvSpPr/>
      </dsp:nvSpPr>
      <dsp:spPr>
        <a:xfrm>
          <a:off x="0" y="1323098"/>
          <a:ext cx="6480720" cy="6610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¿Qué datos me dan en el enunciado del problema?</a:t>
          </a:r>
        </a:p>
      </dsp:txBody>
      <dsp:txXfrm>
        <a:off x="0" y="1323098"/>
        <a:ext cx="6480720" cy="661098"/>
      </dsp:txXfrm>
    </dsp:sp>
    <dsp:sp modelId="{748425BE-CA6B-4DE5-A340-2FEE1192D67A}">
      <dsp:nvSpPr>
        <dsp:cNvPr id="0" name=""/>
        <dsp:cNvSpPr/>
      </dsp:nvSpPr>
      <dsp:spPr>
        <a:xfrm>
          <a:off x="0" y="1984197"/>
          <a:ext cx="6480720" cy="0"/>
        </a:xfrm>
        <a:prstGeom prst="line">
          <a:avLst/>
        </a:prstGeom>
        <a:gradFill rotWithShape="0">
          <a:gsLst>
            <a:gs pos="0">
              <a:schemeClr val="accent5">
                <a:hueOff val="5369458"/>
                <a:satOff val="-722"/>
                <a:lumOff val="7157"/>
                <a:alphaOff val="0"/>
                <a:tint val="1000"/>
                <a:satMod val="255000"/>
              </a:schemeClr>
            </a:gs>
            <a:gs pos="55000">
              <a:schemeClr val="accent5">
                <a:hueOff val="5369458"/>
                <a:satOff val="-722"/>
                <a:lumOff val="7157"/>
                <a:alphaOff val="0"/>
                <a:tint val="12000"/>
                <a:satMod val="255000"/>
              </a:schemeClr>
            </a:gs>
            <a:gs pos="100000">
              <a:schemeClr val="accent5">
                <a:hueOff val="5369458"/>
                <a:satOff val="-722"/>
                <a:lumOff val="7157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5369458"/>
              <a:satOff val="-722"/>
              <a:lumOff val="7157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66AAB63-0DF8-46C9-823D-EFE598E390D6}">
      <dsp:nvSpPr>
        <dsp:cNvPr id="0" name=""/>
        <dsp:cNvSpPr/>
      </dsp:nvSpPr>
      <dsp:spPr>
        <a:xfrm>
          <a:off x="0" y="1984197"/>
          <a:ext cx="6480720" cy="6610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¿Qué datos requiero aparte de los que me da el enunciado del  problema?</a:t>
          </a:r>
        </a:p>
      </dsp:txBody>
      <dsp:txXfrm>
        <a:off x="0" y="1984197"/>
        <a:ext cx="6480720" cy="661098"/>
      </dsp:txXfrm>
    </dsp:sp>
    <dsp:sp modelId="{8283D483-5B72-491E-8981-1BE8444F4E48}">
      <dsp:nvSpPr>
        <dsp:cNvPr id="0" name=""/>
        <dsp:cNvSpPr/>
      </dsp:nvSpPr>
      <dsp:spPr>
        <a:xfrm>
          <a:off x="0" y="2645296"/>
          <a:ext cx="6480720" cy="0"/>
        </a:xfrm>
        <a:prstGeom prst="line">
          <a:avLst/>
        </a:prstGeom>
        <a:gradFill rotWithShape="0">
          <a:gsLst>
            <a:gs pos="0">
              <a:schemeClr val="accent5">
                <a:hueOff val="7159277"/>
                <a:satOff val="-963"/>
                <a:lumOff val="9542"/>
                <a:alphaOff val="0"/>
                <a:tint val="1000"/>
                <a:satMod val="255000"/>
              </a:schemeClr>
            </a:gs>
            <a:gs pos="55000">
              <a:schemeClr val="accent5">
                <a:hueOff val="7159277"/>
                <a:satOff val="-963"/>
                <a:lumOff val="9542"/>
                <a:alphaOff val="0"/>
                <a:tint val="12000"/>
                <a:satMod val="255000"/>
              </a:schemeClr>
            </a:gs>
            <a:gs pos="100000">
              <a:schemeClr val="accent5">
                <a:hueOff val="7159277"/>
                <a:satOff val="-963"/>
                <a:lumOff val="9542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7159277"/>
              <a:satOff val="-963"/>
              <a:lumOff val="9542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43B4037-389D-4B9A-9C82-041CF8E02D03}">
      <dsp:nvSpPr>
        <dsp:cNvPr id="0" name=""/>
        <dsp:cNvSpPr/>
      </dsp:nvSpPr>
      <dsp:spPr>
        <a:xfrm>
          <a:off x="0" y="2645296"/>
          <a:ext cx="6474391" cy="1000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¿Qué debo lograr? 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¿Cuál es la incógnita del problema?</a:t>
          </a:r>
        </a:p>
      </dsp:txBody>
      <dsp:txXfrm>
        <a:off x="0" y="2645296"/>
        <a:ext cx="6474391" cy="1000156"/>
      </dsp:txXfrm>
    </dsp:sp>
    <dsp:sp modelId="{B1FF84D2-097C-4806-9325-DE29AE4B64EE}">
      <dsp:nvSpPr>
        <dsp:cNvPr id="0" name=""/>
        <dsp:cNvSpPr/>
      </dsp:nvSpPr>
      <dsp:spPr>
        <a:xfrm>
          <a:off x="0" y="3645453"/>
          <a:ext cx="6480720" cy="0"/>
        </a:xfrm>
        <a:prstGeom prst="line">
          <a:avLst/>
        </a:prstGeom>
        <a:gradFill rotWithShape="0">
          <a:gsLst>
            <a:gs pos="0">
              <a:schemeClr val="accent5">
                <a:hueOff val="8949097"/>
                <a:satOff val="-1203"/>
                <a:lumOff val="11928"/>
                <a:alphaOff val="0"/>
                <a:tint val="1000"/>
                <a:satMod val="255000"/>
              </a:schemeClr>
            </a:gs>
            <a:gs pos="55000">
              <a:schemeClr val="accent5">
                <a:hueOff val="8949097"/>
                <a:satOff val="-1203"/>
                <a:lumOff val="11928"/>
                <a:alphaOff val="0"/>
                <a:tint val="12000"/>
                <a:satMod val="255000"/>
              </a:schemeClr>
            </a:gs>
            <a:gs pos="100000">
              <a:schemeClr val="accent5">
                <a:hueOff val="8949097"/>
                <a:satOff val="-1203"/>
                <a:lumOff val="11928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8949097"/>
              <a:satOff val="-1203"/>
              <a:lumOff val="11928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442E6B1-CB35-40A0-9724-81661674B666}">
      <dsp:nvSpPr>
        <dsp:cNvPr id="0" name=""/>
        <dsp:cNvSpPr/>
      </dsp:nvSpPr>
      <dsp:spPr>
        <a:xfrm>
          <a:off x="0" y="3645453"/>
          <a:ext cx="6480720" cy="6610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¿Cuáles son las restricciones del problema?</a:t>
          </a:r>
        </a:p>
      </dsp:txBody>
      <dsp:txXfrm>
        <a:off x="0" y="3645453"/>
        <a:ext cx="6480720" cy="661098"/>
      </dsp:txXfrm>
    </dsp:sp>
    <dsp:sp modelId="{55A1D028-EA04-4621-927E-59163ACBD5CB}">
      <dsp:nvSpPr>
        <dsp:cNvPr id="0" name=""/>
        <dsp:cNvSpPr/>
      </dsp:nvSpPr>
      <dsp:spPr>
        <a:xfrm>
          <a:off x="0" y="4306551"/>
          <a:ext cx="6480720" cy="0"/>
        </a:xfrm>
        <a:prstGeom prst="line">
          <a:avLst/>
        </a:prstGeom>
        <a:gradFill rotWithShape="0">
          <a:gsLst>
            <a:gs pos="0">
              <a:schemeClr val="accent5">
                <a:hueOff val="10738916"/>
                <a:satOff val="-1444"/>
                <a:lumOff val="14313"/>
                <a:alphaOff val="0"/>
                <a:tint val="1000"/>
                <a:satMod val="255000"/>
              </a:schemeClr>
            </a:gs>
            <a:gs pos="55000">
              <a:schemeClr val="accent5">
                <a:hueOff val="10738916"/>
                <a:satOff val="-1444"/>
                <a:lumOff val="14313"/>
                <a:alphaOff val="0"/>
                <a:tint val="12000"/>
                <a:satMod val="255000"/>
              </a:schemeClr>
            </a:gs>
            <a:gs pos="100000">
              <a:schemeClr val="accent5">
                <a:hueOff val="10738916"/>
                <a:satOff val="-1444"/>
                <a:lumOff val="14313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5">
              <a:hueOff val="10738916"/>
              <a:satOff val="-1444"/>
              <a:lumOff val="14313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A84D4BF-56C2-4224-AB9E-E26BA8435E29}">
      <dsp:nvSpPr>
        <dsp:cNvPr id="0" name=""/>
        <dsp:cNvSpPr/>
      </dsp:nvSpPr>
      <dsp:spPr>
        <a:xfrm>
          <a:off x="0" y="4306551"/>
          <a:ext cx="6480720" cy="6610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Organizar la información, si es necesario.</a:t>
          </a:r>
        </a:p>
      </dsp:txBody>
      <dsp:txXfrm>
        <a:off x="0" y="4306551"/>
        <a:ext cx="6480720" cy="6610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B162F9-1678-40C0-87D2-06D2B883AE3C}" type="datetimeFigureOut">
              <a:rPr lang="es-MX" smtClean="0"/>
              <a:pPr/>
              <a:t>10/10/2024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E4C60C-9249-4715-AA95-540705D36D0D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411646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2898A-C29B-480F-8AAB-0D5D2EEB8ED9}" type="datetimeFigureOut">
              <a:rPr lang="es-MX" smtClean="0"/>
              <a:pPr/>
              <a:t>10/10/2024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B8DE22-9AC4-4EAA-B588-7F3A9518A25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64919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Intel" TargetMode="External"/><Relationship Id="rId3" Type="http://schemas.openxmlformats.org/officeDocument/2006/relationships/hyperlink" Target="http://es.wikipedia.org/wiki/Memoria_(inform%C3%A1tica)" TargetMode="External"/><Relationship Id="rId7" Type="http://schemas.openxmlformats.org/officeDocument/2006/relationships/hyperlink" Target="http://es.wikipedia.org/wiki/Unidad_central_de_procesamiento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s.wikipedia.org/wiki/Dato" TargetMode="External"/><Relationship Id="rId5" Type="http://schemas.openxmlformats.org/officeDocument/2006/relationships/hyperlink" Target="http://es.wikipedia.org/wiki/Hardware" TargetMode="External"/><Relationship Id="rId4" Type="http://schemas.openxmlformats.org/officeDocument/2006/relationships/hyperlink" Target="http://es.wikipedia.org/wiki/Programa_inform%C3%A1tico" TargetMode="External"/><Relationship Id="rId9" Type="http://schemas.openxmlformats.org/officeDocument/2006/relationships/hyperlink" Target="http://es.wikipedia.org/wiki/Hexadecimal" TargetMode="External"/></Relationships>
</file>

<file path=ppt/notesSlides/_rels/notes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Intel" TargetMode="External"/><Relationship Id="rId3" Type="http://schemas.openxmlformats.org/officeDocument/2006/relationships/hyperlink" Target="http://es.wikipedia.org/wiki/Memoria_(inform%C3%A1tica)" TargetMode="External"/><Relationship Id="rId7" Type="http://schemas.openxmlformats.org/officeDocument/2006/relationships/hyperlink" Target="http://es.wikipedia.org/wiki/Unidad_central_de_procesamiento" TargetMode="External"/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s.wikipedia.org/wiki/Dato" TargetMode="External"/><Relationship Id="rId5" Type="http://schemas.openxmlformats.org/officeDocument/2006/relationships/hyperlink" Target="http://es.wikipedia.org/wiki/Hardware" TargetMode="External"/><Relationship Id="rId4" Type="http://schemas.openxmlformats.org/officeDocument/2006/relationships/hyperlink" Target="http://es.wikipedia.org/wiki/Programa_inform%C3%A1tico" TargetMode="External"/><Relationship Id="rId9" Type="http://schemas.openxmlformats.org/officeDocument/2006/relationships/hyperlink" Target="http://es.wikipedia.org/wiki/Hexadecimal" TargetMode="External"/></Relationships>
</file>

<file path=ppt/notesSlides/_rels/notes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Intel" TargetMode="External"/><Relationship Id="rId3" Type="http://schemas.openxmlformats.org/officeDocument/2006/relationships/hyperlink" Target="http://es.wikipedia.org/wiki/Memoria_(inform%C3%A1tica)" TargetMode="External"/><Relationship Id="rId7" Type="http://schemas.openxmlformats.org/officeDocument/2006/relationships/hyperlink" Target="http://es.wikipedia.org/wiki/Unidad_central_de_procesamiento" TargetMode="External"/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s.wikipedia.org/wiki/Dato" TargetMode="External"/><Relationship Id="rId5" Type="http://schemas.openxmlformats.org/officeDocument/2006/relationships/hyperlink" Target="http://es.wikipedia.org/wiki/Hardware" TargetMode="External"/><Relationship Id="rId4" Type="http://schemas.openxmlformats.org/officeDocument/2006/relationships/hyperlink" Target="http://es.wikipedia.org/wiki/Programa_inform%C3%A1tico" TargetMode="External"/><Relationship Id="rId9" Type="http://schemas.openxmlformats.org/officeDocument/2006/relationships/hyperlink" Target="http://es.wikipedia.org/wiki/Hexadecimal" TargetMode="External"/></Relationships>
</file>

<file path=ppt/notesSlides/_rels/notes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Intel" TargetMode="External"/><Relationship Id="rId3" Type="http://schemas.openxmlformats.org/officeDocument/2006/relationships/hyperlink" Target="http://es.wikipedia.org/wiki/Memoria_(inform%C3%A1tica)" TargetMode="External"/><Relationship Id="rId7" Type="http://schemas.openxmlformats.org/officeDocument/2006/relationships/hyperlink" Target="http://es.wikipedia.org/wiki/Unidad_central_de_procesamiento" TargetMode="External"/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s.wikipedia.org/wiki/Dato" TargetMode="External"/><Relationship Id="rId5" Type="http://schemas.openxmlformats.org/officeDocument/2006/relationships/hyperlink" Target="http://es.wikipedia.org/wiki/Hardware" TargetMode="External"/><Relationship Id="rId4" Type="http://schemas.openxmlformats.org/officeDocument/2006/relationships/hyperlink" Target="http://es.wikipedia.org/wiki/Programa_inform%C3%A1tico" TargetMode="External"/><Relationship Id="rId9" Type="http://schemas.openxmlformats.org/officeDocument/2006/relationships/hyperlink" Target="http://es.wikipedia.org/wiki/Hexadecimal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/>
          </a:p>
        </p:txBody>
      </p:sp>
      <p:sp>
        <p:nvSpPr>
          <p:cNvPr id="24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E48264-3833-4F0E-8124-C54323B1680F}" type="slidenum">
              <a:rPr lang="es-MX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015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8DE22-9AC4-4EAA-B588-7F3A9518A258}" type="slidenum">
              <a:rPr lang="es-MX" smtClean="0"/>
              <a:pPr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3259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Una </a:t>
            </a:r>
            <a:r>
              <a:rPr lang="es-ES" b="1" dirty="0"/>
              <a:t>dirección de memoria</a:t>
            </a:r>
            <a:r>
              <a:rPr lang="es-ES" dirty="0"/>
              <a:t> es un identificador para una localización de </a:t>
            </a:r>
            <a:r>
              <a:rPr lang="es-ES" dirty="0">
                <a:hlinkClick r:id="rId3" tooltip="Memoria (informática)"/>
              </a:rPr>
              <a:t>memoria</a:t>
            </a:r>
            <a:r>
              <a:rPr lang="es-ES" dirty="0"/>
              <a:t> con la cual un </a:t>
            </a:r>
            <a:r>
              <a:rPr lang="es-ES" dirty="0">
                <a:hlinkClick r:id="rId4" tooltip="Programa informático"/>
              </a:rPr>
              <a:t>programa informático</a:t>
            </a:r>
            <a:r>
              <a:rPr lang="es-ES" dirty="0"/>
              <a:t> o un dispositivo de </a:t>
            </a:r>
            <a:r>
              <a:rPr lang="es-ES" dirty="0">
                <a:hlinkClick r:id="rId5" tooltip="Hardware"/>
              </a:rPr>
              <a:t>hardware</a:t>
            </a:r>
            <a:r>
              <a:rPr lang="es-ES" dirty="0"/>
              <a:t> pueden almacenar un </a:t>
            </a:r>
            <a:r>
              <a:rPr lang="es-ES" dirty="0">
                <a:hlinkClick r:id="rId6" tooltip="Dato"/>
              </a:rPr>
              <a:t>dato</a:t>
            </a:r>
            <a:r>
              <a:rPr lang="es-ES" dirty="0"/>
              <a:t> para su posterior reutilización.</a:t>
            </a:r>
          </a:p>
          <a:p>
            <a:r>
              <a:rPr lang="es-ES" dirty="0"/>
              <a:t>Debido a la estructura de 32 bits de un </a:t>
            </a:r>
            <a:r>
              <a:rPr lang="es-ES" dirty="0">
                <a:hlinkClick r:id="rId7" tooltip="Unidad central de procesamiento"/>
              </a:rPr>
              <a:t>procesador</a:t>
            </a:r>
            <a:r>
              <a:rPr lang="es-ES" dirty="0"/>
              <a:t> común como los de </a:t>
            </a:r>
            <a:r>
              <a:rPr lang="es-ES" dirty="0">
                <a:hlinkClick r:id="rId8" tooltip="Intel"/>
              </a:rPr>
              <a:t>Intel</a:t>
            </a:r>
            <a:r>
              <a:rPr lang="es-ES" dirty="0"/>
              <a:t>, las direcciones de memoria se expresan a menudo en </a:t>
            </a:r>
            <a:r>
              <a:rPr lang="es-ES" dirty="0">
                <a:hlinkClick r:id="rId9" tooltip="Hexadecimal"/>
              </a:rPr>
              <a:t>hexadecimal</a:t>
            </a:r>
            <a:r>
              <a:rPr lang="es-ES" dirty="0"/>
              <a:t>. Por ejemplo, para no tener que escribir 111111010100000000000010101100 podemos escribir 3F5000AC en hexadecimal.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992E4-1C69-460F-9323-7A4A46A7FFEA}" type="slidenum">
              <a:rPr lang="es-ES" smtClean="0"/>
              <a:pPr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5171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Una </a:t>
            </a:r>
            <a:r>
              <a:rPr lang="es-ES" b="1" dirty="0"/>
              <a:t>dirección de memoria</a:t>
            </a:r>
            <a:r>
              <a:rPr lang="es-ES" dirty="0"/>
              <a:t> es un identificador para una localización de </a:t>
            </a:r>
            <a:r>
              <a:rPr lang="es-ES" dirty="0">
                <a:hlinkClick r:id="rId3" tooltip="Memoria (informática)"/>
              </a:rPr>
              <a:t>memoria</a:t>
            </a:r>
            <a:r>
              <a:rPr lang="es-ES" dirty="0"/>
              <a:t> con la cual un </a:t>
            </a:r>
            <a:r>
              <a:rPr lang="es-ES" dirty="0">
                <a:hlinkClick r:id="rId4" tooltip="Programa informático"/>
              </a:rPr>
              <a:t>programa informático</a:t>
            </a:r>
            <a:r>
              <a:rPr lang="es-ES" dirty="0"/>
              <a:t> o un dispositivo de </a:t>
            </a:r>
            <a:r>
              <a:rPr lang="es-ES" dirty="0">
                <a:hlinkClick r:id="rId5" tooltip="Hardware"/>
              </a:rPr>
              <a:t>hardware</a:t>
            </a:r>
            <a:r>
              <a:rPr lang="es-ES" dirty="0"/>
              <a:t> pueden almacenar un </a:t>
            </a:r>
            <a:r>
              <a:rPr lang="es-ES" dirty="0">
                <a:hlinkClick r:id="rId6" tooltip="Dato"/>
              </a:rPr>
              <a:t>dato</a:t>
            </a:r>
            <a:r>
              <a:rPr lang="es-ES" dirty="0"/>
              <a:t> para su posterior reutilización.</a:t>
            </a:r>
          </a:p>
          <a:p>
            <a:r>
              <a:rPr lang="es-ES" dirty="0"/>
              <a:t>Debido a la estructura de 32 bits de un </a:t>
            </a:r>
            <a:r>
              <a:rPr lang="es-ES" dirty="0">
                <a:hlinkClick r:id="rId7" tooltip="Unidad central de procesamiento"/>
              </a:rPr>
              <a:t>procesador</a:t>
            </a:r>
            <a:r>
              <a:rPr lang="es-ES" dirty="0"/>
              <a:t> común como los de </a:t>
            </a:r>
            <a:r>
              <a:rPr lang="es-ES" dirty="0">
                <a:hlinkClick r:id="rId8" tooltip="Intel"/>
              </a:rPr>
              <a:t>Intel</a:t>
            </a:r>
            <a:r>
              <a:rPr lang="es-ES" dirty="0"/>
              <a:t>, las direcciones de memoria se expresan a menudo en </a:t>
            </a:r>
            <a:r>
              <a:rPr lang="es-ES" dirty="0">
                <a:hlinkClick r:id="rId9" tooltip="Hexadecimal"/>
              </a:rPr>
              <a:t>hexadecimal</a:t>
            </a:r>
            <a:r>
              <a:rPr lang="es-ES" dirty="0"/>
              <a:t>. Por ejemplo, para no tener que escribir 111111010100000000000010101100 podemos escribir 3F5000AC en hexadecimal.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992E4-1C69-460F-9323-7A4A46A7FFEA}" type="slidenum">
              <a:rPr lang="es-ES" smtClean="0"/>
              <a:pPr/>
              <a:t>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69225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Una </a:t>
            </a:r>
            <a:r>
              <a:rPr lang="es-ES" b="1" dirty="0"/>
              <a:t>dirección de memoria</a:t>
            </a:r>
            <a:r>
              <a:rPr lang="es-ES" dirty="0"/>
              <a:t> es un identificador para una localización de </a:t>
            </a:r>
            <a:r>
              <a:rPr lang="es-ES" dirty="0">
                <a:hlinkClick r:id="rId3" tooltip="Memoria (informática)"/>
              </a:rPr>
              <a:t>memoria</a:t>
            </a:r>
            <a:r>
              <a:rPr lang="es-ES" dirty="0"/>
              <a:t> con la cual un </a:t>
            </a:r>
            <a:r>
              <a:rPr lang="es-ES" dirty="0">
                <a:hlinkClick r:id="rId4" tooltip="Programa informático"/>
              </a:rPr>
              <a:t>programa informático</a:t>
            </a:r>
            <a:r>
              <a:rPr lang="es-ES" dirty="0"/>
              <a:t> o un dispositivo de </a:t>
            </a:r>
            <a:r>
              <a:rPr lang="es-ES" dirty="0">
                <a:hlinkClick r:id="rId5" tooltip="Hardware"/>
              </a:rPr>
              <a:t>hardware</a:t>
            </a:r>
            <a:r>
              <a:rPr lang="es-ES" dirty="0"/>
              <a:t> pueden almacenar un </a:t>
            </a:r>
            <a:r>
              <a:rPr lang="es-ES" dirty="0">
                <a:hlinkClick r:id="rId6" tooltip="Dato"/>
              </a:rPr>
              <a:t>dato</a:t>
            </a:r>
            <a:r>
              <a:rPr lang="es-ES" dirty="0"/>
              <a:t> para su posterior reutilización.</a:t>
            </a:r>
          </a:p>
          <a:p>
            <a:r>
              <a:rPr lang="es-ES" dirty="0"/>
              <a:t>Debido a la estructura de 32 bits de un </a:t>
            </a:r>
            <a:r>
              <a:rPr lang="es-ES" dirty="0">
                <a:hlinkClick r:id="rId7" tooltip="Unidad central de procesamiento"/>
              </a:rPr>
              <a:t>procesador</a:t>
            </a:r>
            <a:r>
              <a:rPr lang="es-ES" dirty="0"/>
              <a:t> común como los de </a:t>
            </a:r>
            <a:r>
              <a:rPr lang="es-ES" dirty="0">
                <a:hlinkClick r:id="rId8" tooltip="Intel"/>
              </a:rPr>
              <a:t>Intel</a:t>
            </a:r>
            <a:r>
              <a:rPr lang="es-ES" dirty="0"/>
              <a:t>, las direcciones de memoria se expresan a menudo en </a:t>
            </a:r>
            <a:r>
              <a:rPr lang="es-ES" dirty="0">
                <a:hlinkClick r:id="rId9" tooltip="Hexadecimal"/>
              </a:rPr>
              <a:t>hexadecimal</a:t>
            </a:r>
            <a:r>
              <a:rPr lang="es-ES" dirty="0"/>
              <a:t>. Por ejemplo, para no tener que escribir 111111010100000000000010101100 podemos escribir 3F5000AC en hexadecimal.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992E4-1C69-460F-9323-7A4A46A7FFEA}" type="slidenum">
              <a:rPr lang="es-ES" smtClean="0"/>
              <a:pPr/>
              <a:t>50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64644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Una </a:t>
            </a:r>
            <a:r>
              <a:rPr lang="es-ES" b="1" dirty="0"/>
              <a:t>dirección de memoria</a:t>
            </a:r>
            <a:r>
              <a:rPr lang="es-ES" dirty="0"/>
              <a:t> es un identificador para una localización de </a:t>
            </a:r>
            <a:r>
              <a:rPr lang="es-ES" dirty="0">
                <a:hlinkClick r:id="rId3" tooltip="Memoria (informática)"/>
              </a:rPr>
              <a:t>memoria</a:t>
            </a:r>
            <a:r>
              <a:rPr lang="es-ES" dirty="0"/>
              <a:t> con la cual un </a:t>
            </a:r>
            <a:r>
              <a:rPr lang="es-ES" dirty="0">
                <a:hlinkClick r:id="rId4" tooltip="Programa informático"/>
              </a:rPr>
              <a:t>programa informático</a:t>
            </a:r>
            <a:r>
              <a:rPr lang="es-ES" dirty="0"/>
              <a:t> o un dispositivo de </a:t>
            </a:r>
            <a:r>
              <a:rPr lang="es-ES" dirty="0">
                <a:hlinkClick r:id="rId5" tooltip="Hardware"/>
              </a:rPr>
              <a:t>hardware</a:t>
            </a:r>
            <a:r>
              <a:rPr lang="es-ES" dirty="0"/>
              <a:t> pueden almacenar un </a:t>
            </a:r>
            <a:r>
              <a:rPr lang="es-ES" dirty="0">
                <a:hlinkClick r:id="rId6" tooltip="Dato"/>
              </a:rPr>
              <a:t>dato</a:t>
            </a:r>
            <a:r>
              <a:rPr lang="es-ES" dirty="0"/>
              <a:t> para su posterior reutilización.</a:t>
            </a:r>
          </a:p>
          <a:p>
            <a:r>
              <a:rPr lang="es-ES" dirty="0"/>
              <a:t>Debido a la estructura de 32 bits de un </a:t>
            </a:r>
            <a:r>
              <a:rPr lang="es-ES" dirty="0">
                <a:hlinkClick r:id="rId7" tooltip="Unidad central de procesamiento"/>
              </a:rPr>
              <a:t>procesador</a:t>
            </a:r>
            <a:r>
              <a:rPr lang="es-ES" dirty="0"/>
              <a:t> común como los de </a:t>
            </a:r>
            <a:r>
              <a:rPr lang="es-ES" dirty="0">
                <a:hlinkClick r:id="rId8" tooltip="Intel"/>
              </a:rPr>
              <a:t>Intel</a:t>
            </a:r>
            <a:r>
              <a:rPr lang="es-ES" dirty="0"/>
              <a:t>, las direcciones de memoria se expresan a menudo en </a:t>
            </a:r>
            <a:r>
              <a:rPr lang="es-ES" dirty="0">
                <a:hlinkClick r:id="rId9" tooltip="Hexadecimal"/>
              </a:rPr>
              <a:t>hexadecimal</a:t>
            </a:r>
            <a:r>
              <a:rPr lang="es-ES" dirty="0"/>
              <a:t>. Por ejemplo, para no tener que escribir 111111010100000000000010101100 podemos escribir 3F5000AC en hexadecimal.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992E4-1C69-460F-9323-7A4A46A7FFEA}" type="slidenum">
              <a:rPr lang="es-ES" smtClean="0"/>
              <a:pPr/>
              <a:t>62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6361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rgbClr val="FFC000">
              <a:alpha val="5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Rectángulo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rgbClr val="DAA6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rgbClr val="FFC000">
              <a:alpha val="5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rgbClr val="FFC000">
              <a:alpha val="65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rgbClr val="FFC000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rgbClr val="FFC000">
              <a:alpha val="65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143116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F17E25C-2D3E-489F-9CBF-CAAE7D711A8E}" type="datetimeFigureOut">
              <a:rPr lang="es-MX" smtClean="0"/>
              <a:pPr/>
              <a:t>10/10/2024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0" name="9 Rectángulo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5804" y="571480"/>
            <a:ext cx="8229600" cy="642942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753740"/>
          </a:xfrm>
        </p:spPr>
        <p:txBody>
          <a:bodyPr/>
          <a:lstStyle>
            <a:lvl1pPr>
              <a:buClr>
                <a:srgbClr val="0070C0"/>
              </a:buClr>
              <a:defRPr>
                <a:latin typeface="Verdana" pitchFamily="34" charset="0"/>
              </a:defRPr>
            </a:lvl1pPr>
            <a:lvl2pPr>
              <a:defRPr>
                <a:solidFill>
                  <a:srgbClr val="002060"/>
                </a:solidFill>
                <a:latin typeface="Verdana" pitchFamily="34" charset="0"/>
              </a:defRPr>
            </a:lvl2pPr>
            <a:lvl3pPr>
              <a:defRPr>
                <a:latin typeface="Verdana" pitchFamily="34" charset="0"/>
              </a:defRPr>
            </a:lvl3pPr>
            <a:lvl4pPr>
              <a:defRPr>
                <a:latin typeface="Verdana" pitchFamily="34" charset="0"/>
              </a:defRPr>
            </a:lvl4pPr>
            <a:lvl5pPr>
              <a:defRPr>
                <a:latin typeface="Verdana" pitchFamily="34" charset="0"/>
              </a:defRPr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10/10/2024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10/10/2024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668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>
                <a:latin typeface="Calibri" pitchFamily="34" charset="0"/>
              </a:defRPr>
            </a:lvl1pPr>
            <a:lvl2pPr>
              <a:defRPr sz="19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>
                <a:latin typeface="Calibri" pitchFamily="34" charset="0"/>
              </a:defRPr>
            </a:lvl1pPr>
            <a:lvl2pPr>
              <a:defRPr sz="19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10/10/2024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64464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F17E25C-2D3E-489F-9CBF-CAAE7D711A8E}" type="datetimeFigureOut">
              <a:rPr lang="es-MX" smtClean="0"/>
              <a:pPr/>
              <a:t>10/10/2024</a:t>
            </a:fld>
            <a:endParaRPr lang="es-MX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F17E25C-2D3E-489F-9CBF-CAAE7D711A8E}" type="datetimeFigureOut">
              <a:rPr lang="es-MX" smtClean="0"/>
              <a:pPr/>
              <a:t>10/10/2024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10/10/2024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10/10/2024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10/10/2024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10/10/2024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7E25C-2D3E-489F-9CBF-CAAE7D711A8E}" type="datetimeFigureOut">
              <a:rPr lang="es-MX" smtClean="0"/>
              <a:pPr/>
              <a:t>10/10/2024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rgbClr val="FFC000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rgbClr val="E2AC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rgbClr val="FFC000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dirty="0"/>
              <a:t>Haga clic para modificar el estilo de título del patrón</a:t>
            </a:r>
            <a:endParaRPr kumimoji="0" lang="en-US" dirty="0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dirty="0"/>
              <a:t>Haga clic para modificar el estilo de texto del patrón</a:t>
            </a:r>
          </a:p>
          <a:p>
            <a:pPr lvl="1" eaLnBrk="1" latinLnBrk="0" hangingPunct="1"/>
            <a:r>
              <a:rPr kumimoji="0" lang="es-ES" dirty="0"/>
              <a:t>Segundo nivel</a:t>
            </a:r>
          </a:p>
          <a:p>
            <a:pPr lvl="2" eaLnBrk="1" latinLnBrk="0" hangingPunct="1"/>
            <a:r>
              <a:rPr kumimoji="0" lang="es-ES" dirty="0"/>
              <a:t>Tercer nivel</a:t>
            </a:r>
          </a:p>
          <a:p>
            <a:pPr lvl="3" eaLnBrk="1" latinLnBrk="0" hangingPunct="1"/>
            <a:r>
              <a:rPr kumimoji="0" lang="es-ES" dirty="0"/>
              <a:t>Cuarto nivel</a:t>
            </a:r>
          </a:p>
          <a:p>
            <a:pPr lvl="4" eaLnBrk="1" latinLnBrk="0" hangingPunct="1"/>
            <a:r>
              <a:rPr kumimoji="0" lang="es-ES" dirty="0"/>
              <a:t>Quinto nivel</a:t>
            </a:r>
            <a:endParaRPr kumimoji="0" lang="en-US" dirty="0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F17E25C-2D3E-489F-9CBF-CAAE7D711A8E}" type="datetimeFigureOut">
              <a:rPr lang="es-MX" smtClean="0"/>
              <a:pPr/>
              <a:t>10/10/2024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MX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429520" y="6492240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CFDDD3D-82E2-4F13-8BAB-E983EDACCF62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0" name="19 CuadroTexto"/>
          <p:cNvSpPr txBox="1"/>
          <p:nvPr/>
        </p:nvSpPr>
        <p:spPr>
          <a:xfrm>
            <a:off x="2786050" y="0"/>
            <a:ext cx="61436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/>
            </a:pPr>
            <a:r>
              <a:rPr lang="es-MX" sz="1100" dirty="0">
                <a:solidFill>
                  <a:schemeClr val="bg1"/>
                </a:solidFill>
              </a:rPr>
              <a:t>Problemas</a:t>
            </a:r>
            <a:r>
              <a:rPr lang="es-MX" sz="1100" baseline="0" dirty="0">
                <a:solidFill>
                  <a:schemeClr val="bg1"/>
                </a:solidFill>
              </a:rPr>
              <a:t> secuenciales</a:t>
            </a:r>
            <a:r>
              <a:rPr lang="es-ES_tradnl" sz="1100" dirty="0">
                <a:solidFill>
                  <a:schemeClr val="bg1"/>
                </a:solidFill>
              </a:rPr>
              <a:t> </a:t>
            </a:r>
            <a:r>
              <a:rPr lang="es-MX" sz="1100" dirty="0">
                <a:solidFill>
                  <a:schemeClr val="bg1"/>
                </a:solidFill>
              </a:rPr>
              <a:t>• FIUAS</a:t>
            </a:r>
          </a:p>
        </p:txBody>
      </p:sp>
      <p:pic>
        <p:nvPicPr>
          <p:cNvPr id="21" name="Picture 4" descr="N:\LogosUAS\Logo_uas_trans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517926" y="13423"/>
            <a:ext cx="214314" cy="277888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Arial" pitchFamily="34" charset="0"/>
          <a:ea typeface="+mn-ea"/>
          <a:cs typeface="Arial" pitchFamily="34" charset="0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Arial" pitchFamily="34" charset="0"/>
          <a:ea typeface="+mn-ea"/>
          <a:cs typeface="Arial" pitchFamily="34" charset="0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Arial" pitchFamily="34" charset="0"/>
          <a:ea typeface="+mn-ea"/>
          <a:cs typeface="Arial" pitchFamily="34" charset="0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Arial" pitchFamily="34" charset="0"/>
          <a:ea typeface="+mn-ea"/>
          <a:cs typeface="Arial" pitchFamily="34" charset="0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wmf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wmf"/><Relationship Id="rId4" Type="http://schemas.openxmlformats.org/officeDocument/2006/relationships/image" Target="../media/image26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wmf"/><Relationship Id="rId4" Type="http://schemas.openxmlformats.org/officeDocument/2006/relationships/image" Target="../media/image26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wmf"/><Relationship Id="rId4" Type="http://schemas.openxmlformats.org/officeDocument/2006/relationships/image" Target="../media/image26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2 Subtítulo"/>
          <p:cNvSpPr>
            <a:spLocks noGrp="1"/>
          </p:cNvSpPr>
          <p:nvPr>
            <p:ph type="subTitle" idx="1"/>
          </p:nvPr>
        </p:nvSpPr>
        <p:spPr>
          <a:xfrm>
            <a:off x="1547664" y="1268760"/>
            <a:ext cx="6048672" cy="648072"/>
          </a:xfrm>
        </p:spPr>
        <p:txBody>
          <a:bodyPr>
            <a:noAutofit/>
          </a:bodyPr>
          <a:lstStyle/>
          <a:p>
            <a:pPr marL="63500" algn="ctr" eaLnBrk="1" hangingPunct="1">
              <a:lnSpc>
                <a:spcPct val="90000"/>
              </a:lnSpc>
            </a:pPr>
            <a:r>
              <a:rPr lang="es-MX" sz="2800" b="1" i="1" dirty="0">
                <a:solidFill>
                  <a:schemeClr val="accent6">
                    <a:lumMod val="20000"/>
                    <a:lumOff val="80000"/>
                  </a:schemeClr>
                </a:solidFill>
                <a:latin typeface="Garamond" pitchFamily="18" charset="0"/>
              </a:rPr>
              <a:t>Facultad  de Informática Culiacán</a:t>
            </a:r>
          </a:p>
        </p:txBody>
      </p:sp>
      <p:sp>
        <p:nvSpPr>
          <p:cNvPr id="5122" name="1 Título"/>
          <p:cNvSpPr>
            <a:spLocks noGrp="1"/>
          </p:cNvSpPr>
          <p:nvPr>
            <p:ph type="ctrTitle"/>
          </p:nvPr>
        </p:nvSpPr>
        <p:spPr>
          <a:xfrm>
            <a:off x="217487" y="2492896"/>
            <a:ext cx="8674993" cy="1037977"/>
          </a:xfrm>
        </p:spPr>
        <p:txBody>
          <a:bodyPr>
            <a:noAutofit/>
          </a:bodyPr>
          <a:lstStyle/>
          <a:p>
            <a:pPr algn="ctr"/>
            <a:r>
              <a:rPr lang="es-ES" b="1" dirty="0"/>
              <a:t>Resolución de Problemas Secuenciales</a:t>
            </a:r>
            <a:endParaRPr lang="es-MX" sz="2800" dirty="0">
              <a:latin typeface="Garamond" pitchFamily="18" charset="0"/>
            </a:endParaRPr>
          </a:p>
        </p:txBody>
      </p:sp>
      <p:pic>
        <p:nvPicPr>
          <p:cNvPr id="1028" name="Picture 4" descr="N:\LogosUAS\Logo_uas_tran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1364293" cy="1768996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0" name="9 CuadroTexto"/>
          <p:cNvSpPr txBox="1"/>
          <p:nvPr/>
        </p:nvSpPr>
        <p:spPr>
          <a:xfrm>
            <a:off x="1691680" y="476672"/>
            <a:ext cx="5832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UNIVERSIDAD AUTÓNOMA DE SINALOA</a:t>
            </a:r>
          </a:p>
        </p:txBody>
      </p:sp>
      <p:pic>
        <p:nvPicPr>
          <p:cNvPr id="8" name="7 Imagen" descr="LOGO FIC.png"/>
          <p:cNvPicPr>
            <a:picLocks noChangeAspect="1"/>
          </p:cNvPicPr>
          <p:nvPr/>
        </p:nvPicPr>
        <p:blipFill>
          <a:blip r:embed="rId4" cstate="print"/>
          <a:srcRect b="34483"/>
          <a:stretch>
            <a:fillRect/>
          </a:stretch>
        </p:blipFill>
        <p:spPr>
          <a:xfrm>
            <a:off x="7404221" y="4941168"/>
            <a:ext cx="1560267" cy="15121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3600" b="1" dirty="0"/>
              <a:t>Competencia del Tema</a:t>
            </a:r>
            <a:endParaRPr lang="es-ES" sz="3600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00174"/>
            <a:ext cx="8147248" cy="2648906"/>
          </a:xfrm>
        </p:spPr>
        <p:txBody>
          <a:bodyPr>
            <a:normAutofit fontScale="92500" lnSpcReduction="10000"/>
          </a:bodyPr>
          <a:lstStyle/>
          <a:p>
            <a:pPr algn="just" eaLnBrk="1" hangingPunct="1">
              <a:lnSpc>
                <a:spcPct val="80000"/>
              </a:lnSpc>
              <a:buNone/>
            </a:pPr>
            <a:endParaRPr lang="es-ES_tradnl" sz="4000" dirty="0"/>
          </a:p>
          <a:p>
            <a:pPr algn="just" eaLnBrk="1" hangingPunct="1">
              <a:lnSpc>
                <a:spcPct val="80000"/>
              </a:lnSpc>
            </a:pPr>
            <a:r>
              <a:rPr lang="es-ES_tradnl" dirty="0"/>
              <a:t>Entrenar al alumno (a) en la </a:t>
            </a:r>
            <a:r>
              <a:rPr lang="es-ES_tradnl" dirty="0">
                <a:solidFill>
                  <a:srgbClr val="0070C0"/>
                </a:solidFill>
              </a:rPr>
              <a:t>aplicación de la metodología, en sus primeras 3 etapas </a:t>
            </a:r>
            <a:r>
              <a:rPr lang="es-ES_tradnl" dirty="0"/>
              <a:t>del proceso de resolución de problemas secuenciales, para que desarrolle la habilidad de elaborar Pseudocódigos, como algoritmo de solución a problemas secuenciales planteados.</a:t>
            </a:r>
            <a:endParaRPr lang="es-ES" dirty="0"/>
          </a:p>
        </p:txBody>
      </p:sp>
      <p:pic>
        <p:nvPicPr>
          <p:cNvPr id="870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4077072"/>
            <a:ext cx="2857500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Picture 2" descr="http://www.cesine.com/blogs/alumni/files/2012/06/527671_10150966058659456_1563055788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844824"/>
            <a:ext cx="4896544" cy="37090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1597551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z="3200"/>
              <a:t>Etapas de la  solución de un problema</a:t>
            </a:r>
          </a:p>
        </p:txBody>
      </p:sp>
      <p:sp>
        <p:nvSpPr>
          <p:cNvPr id="9228" name="Text Box 18"/>
          <p:cNvSpPr txBox="1">
            <a:spLocks noChangeArrowheads="1"/>
          </p:cNvSpPr>
          <p:nvPr/>
        </p:nvSpPr>
        <p:spPr bwMode="auto">
          <a:xfrm>
            <a:off x="533400" y="5486400"/>
            <a:ext cx="8305800" cy="127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dirty="0"/>
              <a:t>Osvaldo Cairo, Metodología de la programación</a:t>
            </a:r>
          </a:p>
          <a:p>
            <a:pPr>
              <a:spcBef>
                <a:spcPct val="50000"/>
              </a:spcBef>
            </a:pPr>
            <a:r>
              <a:rPr lang="es-ES" sz="1400" dirty="0"/>
              <a:t>Leonardo López Román, Metodología de la programación orientada a objetos</a:t>
            </a:r>
          </a:p>
          <a:p>
            <a:pPr>
              <a:spcBef>
                <a:spcPct val="50000"/>
              </a:spcBef>
            </a:pPr>
            <a:r>
              <a:rPr lang="es-ES" sz="1400" dirty="0"/>
              <a:t>L. </a:t>
            </a:r>
            <a:r>
              <a:rPr lang="es-ES" sz="1400" dirty="0" err="1"/>
              <a:t>Joyanes</a:t>
            </a:r>
            <a:r>
              <a:rPr lang="es-ES" sz="1400" dirty="0"/>
              <a:t> Aguilar, Algoritmos, Estructuras de Datos y Objetos</a:t>
            </a:r>
          </a:p>
          <a:p>
            <a:pPr>
              <a:spcBef>
                <a:spcPct val="50000"/>
              </a:spcBef>
            </a:pPr>
            <a:r>
              <a:rPr lang="es-MX" sz="1400" dirty="0"/>
              <a:t>Rosario Bores/Román Rosales, Computación Metodología, Lógica Computacional y Programación</a:t>
            </a:r>
            <a:endParaRPr lang="es-ES" sz="1400" dirty="0"/>
          </a:p>
        </p:txBody>
      </p:sp>
      <p:graphicFrame>
        <p:nvGraphicFramePr>
          <p:cNvPr id="13" name="12 Diagrama"/>
          <p:cNvGraphicFramePr/>
          <p:nvPr/>
        </p:nvGraphicFramePr>
        <p:xfrm>
          <a:off x="611560" y="1268760"/>
          <a:ext cx="7776864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z="3600" dirty="0"/>
              <a:t>Instrucciones de </a:t>
            </a:r>
            <a:r>
              <a:rPr lang="es-ES" sz="3600" dirty="0">
                <a:solidFill>
                  <a:srgbClr val="0070C0"/>
                </a:solidFill>
              </a:rPr>
              <a:t>Entrada</a:t>
            </a:r>
            <a:r>
              <a:rPr lang="es-ES" sz="3600" dirty="0"/>
              <a:t>/Salida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8610600" cy="4876800"/>
          </a:xfrm>
        </p:spPr>
        <p:txBody>
          <a:bodyPr>
            <a:normAutofit fontScale="92500" lnSpcReduction="10000"/>
          </a:bodyPr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b="1" i="1" dirty="0"/>
              <a:t>Lectura:</a:t>
            </a:r>
            <a:r>
              <a:rPr lang="es-ES_tradnl" sz="2000" dirty="0"/>
              <a:t> La lectura consiste en recibir desde un dispositivo de entrada como el teclado un valor.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000" dirty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b="1" dirty="0"/>
              <a:t>Representación en pseudocódigo:  </a:t>
            </a:r>
            <a:r>
              <a:rPr lang="es-ES_tradnl" sz="2000" b="1" dirty="0">
                <a:solidFill>
                  <a:srgbClr val="0070C0"/>
                </a:solidFill>
              </a:rPr>
              <a:t>LEER</a:t>
            </a:r>
            <a:r>
              <a:rPr lang="es-ES_tradnl" sz="2000" dirty="0"/>
              <a:t> Variable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dirty="0"/>
              <a:t>	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400" b="1" dirty="0"/>
              <a:t>Donde: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400" b="1" dirty="0"/>
          </a:p>
          <a:p>
            <a:pPr lvl="2"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1200" dirty="0"/>
              <a:t>  </a:t>
            </a:r>
            <a:r>
              <a:rPr lang="es-ES_tradnl" sz="2000" b="1" i="1" u="sng" dirty="0"/>
              <a:t>Variable.-</a:t>
            </a:r>
            <a:r>
              <a:rPr lang="es-ES_tradnl" sz="2000" b="1" i="1" dirty="0"/>
              <a:t> E</a:t>
            </a:r>
            <a:r>
              <a:rPr lang="es-ES_tradnl" sz="2000" dirty="0"/>
              <a:t>s el nombre o identificador del espacio de memoria, que recibirá el valor del dato no conocido.</a:t>
            </a:r>
          </a:p>
          <a:p>
            <a:pPr lvl="2"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000" b="1" i="1" dirty="0"/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es-ES_tradnl" sz="2400" b="1" i="1" dirty="0"/>
              <a:t>Ejemplo: </a:t>
            </a:r>
            <a:r>
              <a:rPr lang="es-ES_tradnl" sz="2400" i="1" dirty="0"/>
              <a:t>Si se desea solicitar al usuario el precio de venta de una computadora, las instrucciones serian:</a:t>
            </a:r>
          </a:p>
          <a:p>
            <a:pPr lvl="2"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000" i="1" dirty="0"/>
          </a:p>
          <a:p>
            <a:pPr lvl="2" algn="just" eaLnBrk="1" hangingPunct="1">
              <a:lnSpc>
                <a:spcPct val="80000"/>
              </a:lnSpc>
              <a:buNone/>
            </a:pPr>
            <a:endParaRPr lang="es-MX" sz="2000" dirty="0">
              <a:solidFill>
                <a:srgbClr val="00B050"/>
              </a:solidFill>
            </a:endParaRPr>
          </a:p>
          <a:p>
            <a:pPr lvl="2" algn="just" eaLnBrk="1" hangingPunct="1">
              <a:lnSpc>
                <a:spcPct val="80000"/>
              </a:lnSpc>
              <a:buNone/>
            </a:pPr>
            <a:r>
              <a:rPr lang="es-MX" sz="2000" dirty="0">
                <a:solidFill>
                  <a:srgbClr val="00B050"/>
                </a:solidFill>
              </a:rPr>
              <a:t>//</a:t>
            </a:r>
            <a:r>
              <a:rPr lang="es-MX" sz="1800" dirty="0">
                <a:solidFill>
                  <a:srgbClr val="00B050"/>
                </a:solidFill>
              </a:rPr>
              <a:t>Definición de variable</a:t>
            </a:r>
            <a:endParaRPr lang="es-MX" sz="2000" dirty="0">
              <a:solidFill>
                <a:srgbClr val="00B050"/>
              </a:solidFill>
            </a:endParaRPr>
          </a:p>
          <a:p>
            <a:pPr lvl="2" algn="just" eaLnBrk="1" hangingPunct="1">
              <a:lnSpc>
                <a:spcPct val="80000"/>
              </a:lnSpc>
              <a:buNone/>
            </a:pPr>
            <a:r>
              <a:rPr lang="es-MX" sz="1400" b="1" dirty="0">
                <a:solidFill>
                  <a:srgbClr val="002060"/>
                </a:solidFill>
              </a:rPr>
              <a:t>REAL</a:t>
            </a:r>
            <a:r>
              <a:rPr lang="es-MX" sz="1400" dirty="0"/>
              <a:t> </a:t>
            </a:r>
            <a:r>
              <a:rPr lang="es-MX" sz="1400" dirty="0" err="1"/>
              <a:t>PrecioComputadora</a:t>
            </a:r>
            <a:endParaRPr lang="es-MX" sz="1400" dirty="0">
              <a:solidFill>
                <a:srgbClr val="7030A0"/>
              </a:solidFill>
            </a:endParaRPr>
          </a:p>
          <a:p>
            <a:pPr lvl="2" eaLnBrk="1" hangingPunct="1">
              <a:lnSpc>
                <a:spcPct val="90000"/>
              </a:lnSpc>
              <a:buNone/>
            </a:pPr>
            <a:endParaRPr lang="es-MX" sz="1800" dirty="0">
              <a:solidFill>
                <a:srgbClr val="00B050"/>
              </a:solidFill>
            </a:endParaRPr>
          </a:p>
          <a:p>
            <a:pPr lvl="2" eaLnBrk="1" hangingPunct="1">
              <a:lnSpc>
                <a:spcPct val="90000"/>
              </a:lnSpc>
              <a:buNone/>
            </a:pPr>
            <a:r>
              <a:rPr lang="es-MX" sz="1800" dirty="0">
                <a:solidFill>
                  <a:srgbClr val="00B050"/>
                </a:solidFill>
              </a:rPr>
              <a:t>//Lectura de Datos no Conocidos</a:t>
            </a:r>
          </a:p>
          <a:p>
            <a:pPr lvl="2" eaLnBrk="1" hangingPunct="1">
              <a:lnSpc>
                <a:spcPct val="90000"/>
              </a:lnSpc>
              <a:buNone/>
            </a:pPr>
            <a:r>
              <a:rPr lang="es-MX" sz="1400" b="1" dirty="0">
                <a:solidFill>
                  <a:srgbClr val="002060"/>
                </a:solidFill>
              </a:rPr>
              <a:t>IMPRIMIR</a:t>
            </a:r>
            <a:r>
              <a:rPr lang="es-MX" sz="1400" dirty="0">
                <a:solidFill>
                  <a:schemeClr val="tx2"/>
                </a:solidFill>
              </a:rPr>
              <a:t> “Ingrese el precio de venta de la computadora:$”</a:t>
            </a:r>
          </a:p>
          <a:p>
            <a:pPr lvl="2" eaLnBrk="1" hangingPunct="1">
              <a:lnSpc>
                <a:spcPct val="90000"/>
              </a:lnSpc>
              <a:buNone/>
            </a:pPr>
            <a:r>
              <a:rPr lang="es-MX" sz="1400" b="1" dirty="0">
                <a:solidFill>
                  <a:srgbClr val="002060"/>
                </a:solidFill>
              </a:rPr>
              <a:t>LEER</a:t>
            </a:r>
            <a:r>
              <a:rPr lang="es-MX" sz="1400" dirty="0">
                <a:solidFill>
                  <a:schemeClr val="tx2"/>
                </a:solidFill>
              </a:rPr>
              <a:t> </a:t>
            </a:r>
            <a:r>
              <a:rPr lang="es-MX" sz="1400" dirty="0" err="1">
                <a:solidFill>
                  <a:schemeClr val="tx2"/>
                </a:solidFill>
              </a:rPr>
              <a:t>PrecioComputadora</a:t>
            </a:r>
            <a:endParaRPr lang="es-ES_tradnl" sz="1600" b="1" i="1" dirty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000" b="1" i="1" dirty="0"/>
          </a:p>
        </p:txBody>
      </p:sp>
      <p:pic>
        <p:nvPicPr>
          <p:cNvPr id="84994" name="Picture 2" descr="http://t0.gstatic.com/images?q=tbn:ANd9GcTTlVadba2WAR6ODqvCg8bn3AenVdfI3EETdJlloJGCcFvGiP6U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5013176"/>
            <a:ext cx="2331343" cy="15514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z="3600" dirty="0"/>
              <a:t>Instrucciones de Entrada/</a:t>
            </a:r>
            <a:r>
              <a:rPr lang="es-ES" sz="3600" dirty="0">
                <a:solidFill>
                  <a:srgbClr val="0070C0"/>
                </a:solidFill>
              </a:rPr>
              <a:t>Salida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1" y="1752600"/>
            <a:ext cx="8153400" cy="48006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b="1" i="1" dirty="0"/>
              <a:t>Escritura: </a:t>
            </a:r>
            <a:r>
              <a:rPr lang="es-ES_tradnl" sz="2000" dirty="0"/>
              <a:t>Consiste en mandar por un dispositivo de salida como el monitor,  un resultado o mensaje.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000" dirty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dirty="0"/>
              <a:t>Representación  en un pseudocódigo: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000" dirty="0"/>
          </a:p>
          <a:p>
            <a:pPr algn="ctr" eaLnBrk="1" hangingPunct="1">
              <a:lnSpc>
                <a:spcPct val="80000"/>
              </a:lnSpc>
              <a:buNone/>
            </a:pPr>
            <a:r>
              <a:rPr lang="es-ES_tradnl" sz="2000" dirty="0"/>
              <a:t>	</a:t>
            </a:r>
            <a:r>
              <a:rPr lang="es-ES_tradnl" sz="2000" b="1" dirty="0">
                <a:solidFill>
                  <a:srgbClr val="0070C0"/>
                </a:solidFill>
              </a:rPr>
              <a:t> IMPRIMIR  </a:t>
            </a:r>
            <a:r>
              <a:rPr lang="es-ES_tradnl" sz="2000" dirty="0"/>
              <a:t>“¿Cual es tu nombre?:”</a:t>
            </a:r>
          </a:p>
          <a:p>
            <a:pPr algn="ctr" eaLnBrk="1" hangingPunct="1">
              <a:lnSpc>
                <a:spcPct val="80000"/>
              </a:lnSpc>
              <a:buNone/>
            </a:pPr>
            <a:endParaRPr lang="es-ES_tradnl" sz="2000" dirty="0"/>
          </a:p>
          <a:p>
            <a:pPr algn="ctr" eaLnBrk="1" hangingPunct="1">
              <a:lnSpc>
                <a:spcPct val="80000"/>
              </a:lnSpc>
              <a:buNone/>
            </a:pPr>
            <a:r>
              <a:rPr lang="es-ES_tradnl" sz="2000" dirty="0"/>
              <a:t>Ó</a:t>
            </a:r>
          </a:p>
          <a:p>
            <a:pPr algn="ctr" eaLnBrk="1" hangingPunct="1">
              <a:lnSpc>
                <a:spcPct val="80000"/>
              </a:lnSpc>
              <a:buNone/>
            </a:pPr>
            <a:endParaRPr lang="es-ES_tradnl" sz="2000" dirty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b="1" dirty="0">
                <a:solidFill>
                  <a:srgbClr val="0070C0"/>
                </a:solidFill>
              </a:rPr>
              <a:t>       IMPRIMIR  </a:t>
            </a:r>
            <a:r>
              <a:rPr lang="es-ES_tradnl" sz="2000" dirty="0"/>
              <a:t>“El resultado es:”</a:t>
            </a:r>
            <a:r>
              <a:rPr lang="es-ES_tradnl" dirty="0"/>
              <a:t>, </a:t>
            </a:r>
            <a:r>
              <a:rPr lang="es-ES_tradnl" sz="2000" dirty="0"/>
              <a:t> Variable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000" dirty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dirty="0"/>
              <a:t>	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sz="2000" dirty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dirty="0"/>
              <a:t>Donde:</a:t>
            </a:r>
          </a:p>
          <a:p>
            <a:pPr lvl="2" algn="just" eaLnBrk="1" hangingPunct="1">
              <a:lnSpc>
                <a:spcPct val="80000"/>
              </a:lnSpc>
            </a:pPr>
            <a:r>
              <a:rPr lang="es-ES_tradnl" sz="1600" b="1" dirty="0"/>
              <a:t>Variable:</a:t>
            </a:r>
            <a:r>
              <a:rPr lang="es-ES_tradnl" sz="1600" dirty="0"/>
              <a:t> Es el nombre o identificador del espacio de memoria, que guardar e valor del dato o información a imprimir.</a:t>
            </a:r>
            <a:endParaRPr lang="es-ES" sz="1600" dirty="0"/>
          </a:p>
        </p:txBody>
      </p:sp>
      <p:sp>
        <p:nvSpPr>
          <p:cNvPr id="4" name="3 CuadroTexto"/>
          <p:cNvSpPr txBox="1"/>
          <p:nvPr/>
        </p:nvSpPr>
        <p:spPr>
          <a:xfrm>
            <a:off x="5562600" y="5181601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002060"/>
                </a:solidFill>
              </a:rPr>
              <a:t>Carácter Coma (,)</a:t>
            </a:r>
            <a:endParaRPr lang="es-ES" b="1" dirty="0">
              <a:solidFill>
                <a:srgbClr val="002060"/>
              </a:solidFill>
            </a:endParaRPr>
          </a:p>
        </p:txBody>
      </p:sp>
      <p:cxnSp>
        <p:nvCxnSpPr>
          <p:cNvPr id="5" name="4 Conector recto de flecha"/>
          <p:cNvCxnSpPr/>
          <p:nvPr/>
        </p:nvCxnSpPr>
        <p:spPr>
          <a:xfrm flipV="1">
            <a:off x="6096001" y="4653136"/>
            <a:ext cx="60175" cy="6046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970" name="Picture 2" descr="http://cca.org.mx/cca/cursos/cucfc/modulo1/images/procesan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56784" y="2708920"/>
            <a:ext cx="1547664" cy="12160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8" name="Picture 4" descr="http://us.123rf.com/400wm/400/400/oneo2/oneo21011/oneo2101100019/8266495-representacion-3d-concepto-de-flujos-de-trabajo-proceso-entrada-salida-aislados-sobre-fondo-blanc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908720"/>
            <a:ext cx="3960440" cy="2970330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Instrucciones de Entrada/Salida</a:t>
            </a:r>
            <a:endParaRPr lang="es-MX" dirty="0"/>
          </a:p>
        </p:txBody>
      </p:sp>
      <p:sp>
        <p:nvSpPr>
          <p:cNvPr id="103430" name="AutoShape 6" descr="http://aprendeenlinea.udea.edu.co/lms/ocw/file.php/9/Imagenes/Capitulo_7/7_elementos_de_entrada_y_salida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51202" name="Picture 2" descr="http://t2.gstatic.com/images?q=tbn:ANd9GcSdF4fVOdGk8oPmKNMb3PdKhqWTDZduRQONBfSTHYHsg9F-PT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3501008"/>
            <a:ext cx="1919056" cy="1051365"/>
          </a:xfrm>
          <a:prstGeom prst="rect">
            <a:avLst/>
          </a:prstGeom>
          <a:noFill/>
        </p:spPr>
      </p:pic>
      <p:pic>
        <p:nvPicPr>
          <p:cNvPr id="51204" name="Picture 4" descr="http://bimg2.mlstatic.com/super-cpu-intel-dual-core-2gb-ram-disco-500gb-video-hdmi-dvd_MLV-F-3868756914_0220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3356992"/>
            <a:ext cx="936104" cy="1248139"/>
          </a:xfrm>
          <a:prstGeom prst="rect">
            <a:avLst/>
          </a:prstGeom>
          <a:noFill/>
        </p:spPr>
      </p:pic>
      <p:cxnSp>
        <p:nvCxnSpPr>
          <p:cNvPr id="10" name="9 Conector recto de flecha"/>
          <p:cNvCxnSpPr/>
          <p:nvPr/>
        </p:nvCxnSpPr>
        <p:spPr>
          <a:xfrm flipV="1">
            <a:off x="1619672" y="4005064"/>
            <a:ext cx="1512168" cy="21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1115616" y="3995772"/>
            <a:ext cx="2664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/>
              <a:t>LEER </a:t>
            </a:r>
            <a:r>
              <a:rPr lang="es-MX" sz="1400" dirty="0" err="1"/>
              <a:t>NombreVariable</a:t>
            </a:r>
            <a:endParaRPr lang="es-MX" sz="1400" dirty="0"/>
          </a:p>
        </p:txBody>
      </p:sp>
      <p:pic>
        <p:nvPicPr>
          <p:cNvPr id="51206" name="Picture 6" descr="http://img.decoesfera.com/2009/01/pantalla-plasm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2280" y="3501008"/>
            <a:ext cx="1584176" cy="1402656"/>
          </a:xfrm>
          <a:prstGeom prst="rect">
            <a:avLst/>
          </a:prstGeom>
          <a:noFill/>
        </p:spPr>
      </p:pic>
      <p:cxnSp>
        <p:nvCxnSpPr>
          <p:cNvPr id="15" name="14 Conector recto de flecha"/>
          <p:cNvCxnSpPr/>
          <p:nvPr/>
        </p:nvCxnSpPr>
        <p:spPr>
          <a:xfrm>
            <a:off x="4644008" y="4005064"/>
            <a:ext cx="244827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CuadroTexto"/>
          <p:cNvSpPr txBox="1"/>
          <p:nvPr/>
        </p:nvSpPr>
        <p:spPr>
          <a:xfrm>
            <a:off x="4572000" y="3995772"/>
            <a:ext cx="2664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/>
              <a:t>Escribir </a:t>
            </a:r>
            <a:r>
              <a:rPr lang="es-MX" sz="1400" dirty="0" err="1"/>
              <a:t>NombreVariable</a:t>
            </a:r>
            <a:endParaRPr lang="es-MX" sz="1400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s-ES" sz="2800" dirty="0"/>
          </a:p>
          <a:p>
            <a:pPr lvl="1" eaLnBrk="1" hangingPunct="1"/>
            <a:r>
              <a:rPr lang="es-ES" sz="2400" dirty="0">
                <a:solidFill>
                  <a:schemeClr val="accent1"/>
                </a:solidFill>
              </a:rPr>
              <a:t>Definición del Problema #1.</a:t>
            </a:r>
          </a:p>
          <a:p>
            <a:pPr lvl="1" eaLnBrk="1" hangingPunct="1"/>
            <a:r>
              <a:rPr lang="es-ES" sz="2400" dirty="0"/>
              <a:t>Análisis del problema.</a:t>
            </a:r>
          </a:p>
          <a:p>
            <a:pPr lvl="1" eaLnBrk="1" hangingPunct="1"/>
            <a:r>
              <a:rPr lang="es-ES" sz="2400" dirty="0"/>
              <a:t>Construcción del Algoritmo.</a:t>
            </a:r>
          </a:p>
          <a:p>
            <a:pPr lvl="1" eaLnBrk="1" hangingPunct="1"/>
            <a:r>
              <a:rPr lang="es-ES" sz="2400" dirty="0"/>
              <a:t>Verificación (Prueba y Depuración).</a:t>
            </a:r>
          </a:p>
          <a:p>
            <a:pPr eaLnBrk="1" hangingPunct="1"/>
            <a:endParaRPr lang="es-ES" sz="2800" dirty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5652120" y="1844824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/>
              <a:t>Definición del Problema</a:t>
            </a:r>
            <a:endParaRPr lang="es-ES" sz="280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s-ES" dirty="0" smtClean="0"/>
              <a:t>EUA (pseudocódigo</a:t>
            </a:r>
            <a:r>
              <a:rPr lang="es-ES" dirty="0"/>
              <a:t>), para encontrar el área de un triángulo Rectángulo cuya Base mide 3 cm, la Altura 4 cm y la Hipotenusa 5 cm. </a:t>
            </a:r>
          </a:p>
        </p:txBody>
      </p:sp>
      <p:pic>
        <p:nvPicPr>
          <p:cNvPr id="81922" name="Picture 2" descr="http://ingenierojimmycavieles.wikispaces.com/file/view/TRIGONOM.gif/225628700/409x313/TRIGONOM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4361406"/>
            <a:ext cx="2959621" cy="22649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3200" dirty="0"/>
              <a:t>Procedimientos para</a:t>
            </a:r>
            <a:br>
              <a:rPr lang="es-ES" sz="3200" dirty="0"/>
            </a:br>
            <a:r>
              <a:rPr lang="es-ES" sz="3200" dirty="0"/>
              <a:t>solucionar problemas matemáticos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14400" y="1981200"/>
            <a:ext cx="7924799" cy="4114800"/>
          </a:xfrm>
        </p:spPr>
        <p:txBody>
          <a:bodyPr/>
          <a:lstStyle/>
          <a:p>
            <a:pPr>
              <a:buNone/>
            </a:pPr>
            <a:r>
              <a:rPr lang="es-ES" sz="2000" dirty="0"/>
              <a:t> </a:t>
            </a:r>
          </a:p>
        </p:txBody>
      </p:sp>
      <p:graphicFrame>
        <p:nvGraphicFramePr>
          <p:cNvPr id="6" name="5 Diagrama"/>
          <p:cNvGraphicFramePr/>
          <p:nvPr>
            <p:extLst>
              <p:ext uri="{D42A27DB-BD31-4B8C-83A1-F6EECF244321}">
                <p14:modId xmlns:p14="http://schemas.microsoft.com/office/powerpoint/2010/main" val="3926090201"/>
              </p:ext>
            </p:extLst>
          </p:nvPr>
        </p:nvGraphicFramePr>
        <p:xfrm>
          <a:off x="1403648" y="1628800"/>
          <a:ext cx="6096000" cy="4315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://t1.gstatic.com/images?q=tbn:ANd9GcRqE3h_0yo-4clfvk_K_La8hbEDjGbnhiEhaJ0uko32GNJVCwa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476672"/>
            <a:ext cx="1296144" cy="1201577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>
                <a:solidFill>
                  <a:srgbClr val="FF0000"/>
                </a:solidFill>
              </a:rPr>
              <a:t>Alto</a:t>
            </a:r>
            <a:r>
              <a:rPr lang="es-MX" b="1" dirty="0"/>
              <a:t>, </a:t>
            </a:r>
            <a:r>
              <a:rPr lang="es-ES" b="1" dirty="0"/>
              <a:t>pregúntate: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¿Mis conocimientos actuales de matemáticas me permiten resolver este problema?</a:t>
            </a:r>
          </a:p>
          <a:p>
            <a:pPr algn="just"/>
            <a:endParaRPr lang="es-MX" dirty="0"/>
          </a:p>
          <a:p>
            <a:pPr algn="just"/>
            <a:r>
              <a:rPr lang="es-MX" i="1" u="sng" dirty="0"/>
              <a:t>Respuesta:</a:t>
            </a:r>
          </a:p>
          <a:p>
            <a:pPr algn="just"/>
            <a:endParaRPr lang="es-ES" i="1" u="sng" dirty="0"/>
          </a:p>
          <a:p>
            <a:pPr marL="1260475" lvl="1" indent="-881063" algn="just"/>
            <a:r>
              <a:rPr lang="es-ES" sz="2400" b="1" dirty="0">
                <a:solidFill>
                  <a:srgbClr val="FF0000"/>
                </a:solidFill>
              </a:rPr>
              <a:t>No:</a:t>
            </a:r>
            <a:r>
              <a:rPr lang="es-ES" sz="2400" dirty="0"/>
              <a:t> Plantear una estrategia para obtener los conocimientos requeridos.</a:t>
            </a:r>
          </a:p>
          <a:p>
            <a:pPr marL="1260475" lvl="1" indent="-881063" algn="just"/>
            <a:endParaRPr lang="es-ES" sz="2400" dirty="0"/>
          </a:p>
          <a:p>
            <a:pPr marL="1260475" lvl="1" indent="-881063" algn="just"/>
            <a:r>
              <a:rPr lang="es-MX" sz="2400" b="1" dirty="0">
                <a:solidFill>
                  <a:srgbClr val="002060"/>
                </a:solidFill>
              </a:rPr>
              <a:t>SI: </a:t>
            </a:r>
            <a:r>
              <a:rPr lang="es-MX" sz="2400" dirty="0"/>
              <a:t>Continuar con la siguiente etapa de la solución del problema.</a:t>
            </a:r>
            <a:endParaRPr lang="es-ES" sz="2400" dirty="0"/>
          </a:p>
        </p:txBody>
      </p:sp>
      <p:pic>
        <p:nvPicPr>
          <p:cNvPr id="798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5157192"/>
            <a:ext cx="1196366" cy="837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149080"/>
            <a:ext cx="1224136" cy="729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9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79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b="1" dirty="0"/>
              <a:t>Buscar Información</a:t>
            </a:r>
            <a:endParaRPr lang="es-ES" sz="36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81000" y="1981200"/>
            <a:ext cx="4322763" cy="4114800"/>
          </a:xfrm>
        </p:spPr>
        <p:txBody>
          <a:bodyPr/>
          <a:lstStyle/>
          <a:p>
            <a:pPr algn="just"/>
            <a:r>
              <a:rPr lang="es-ES" sz="2400" b="1" dirty="0"/>
              <a:t>Triángulo rectángulo.-</a:t>
            </a:r>
            <a:r>
              <a:rPr lang="es-ES" sz="2400" dirty="0"/>
              <a:t> Se denomina al triángulo en el que uno de sus ángulos es recto, es decir, mide 90°.</a:t>
            </a:r>
          </a:p>
          <a:p>
            <a:pPr algn="just"/>
            <a:endParaRPr lang="es-ES" sz="2400" dirty="0"/>
          </a:p>
          <a:p>
            <a:pPr algn="just"/>
            <a:endParaRPr lang="es-ES" sz="2400" b="1" dirty="0"/>
          </a:p>
          <a:p>
            <a:pPr algn="just"/>
            <a:r>
              <a:rPr lang="es-ES" sz="2400" b="1" dirty="0"/>
              <a:t>Formula: 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1112" y="5013176"/>
            <a:ext cx="3932896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1981200"/>
            <a:ext cx="2779059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4114800"/>
            <a:ext cx="3886200" cy="2381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Rectángulo"/>
          <p:cNvSpPr/>
          <p:nvPr/>
        </p:nvSpPr>
        <p:spPr>
          <a:xfrm>
            <a:off x="5486400" y="1487269"/>
            <a:ext cx="3505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/>
              <a:t>GEOMETRÍA DEL TRIÁNGULO Y DE</a:t>
            </a:r>
          </a:p>
          <a:p>
            <a:r>
              <a:rPr lang="es-ES" sz="1200" b="1" dirty="0"/>
              <a:t>LA CIRCUNFERENCIA</a:t>
            </a:r>
          </a:p>
          <a:p>
            <a:r>
              <a:rPr lang="es-ES" sz="1200" b="1" dirty="0"/>
              <a:t>Raúl Núñez Cabello</a:t>
            </a:r>
            <a:endParaRPr lang="es-ES" sz="1200" dirty="0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b="1" dirty="0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s-ES" sz="2800" dirty="0"/>
          </a:p>
          <a:p>
            <a:pPr lvl="1" eaLnBrk="1" hangingPunct="1"/>
            <a:r>
              <a:rPr lang="es-ES" sz="2400" dirty="0"/>
              <a:t>Definición del Problema #1.</a:t>
            </a:r>
          </a:p>
          <a:p>
            <a:pPr lvl="1" eaLnBrk="1" hangingPunct="1"/>
            <a:r>
              <a:rPr lang="es-ES" sz="2400" dirty="0">
                <a:solidFill>
                  <a:schemeClr val="accent1"/>
                </a:solidFill>
              </a:rPr>
              <a:t>Análisis del problema.</a:t>
            </a:r>
          </a:p>
          <a:p>
            <a:pPr lvl="1" eaLnBrk="1" hangingPunct="1"/>
            <a:r>
              <a:rPr lang="es-ES" sz="2400" dirty="0"/>
              <a:t>Construcción del Algoritmo.</a:t>
            </a:r>
          </a:p>
          <a:p>
            <a:pPr lvl="1" eaLnBrk="1" hangingPunct="1"/>
            <a:r>
              <a:rPr lang="es-ES" sz="2400" dirty="0"/>
              <a:t>Verificación (Prueba y Depuración).</a:t>
            </a:r>
          </a:p>
          <a:p>
            <a:pPr eaLnBrk="1" hangingPunct="1"/>
            <a:endParaRPr lang="es-ES" sz="2800" dirty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5868144" y="2204864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http://t1.gstatic.com/images?q=tbn:ANd9GcR3gb731AIkrWOsOjeU1zpLlmN38BWu00nr3qn-Yevwm7XvYbH48ouiH6P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620688"/>
            <a:ext cx="1442015" cy="1080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Análisis del Problema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484784"/>
            <a:ext cx="8712968" cy="476913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s-MX" sz="2000" dirty="0"/>
              <a:t>   Esta etapa se inicia una vez que se ha comprendido la tarea que se desea que la computadora  haga, en ella se define los siguientes elementos:</a:t>
            </a:r>
          </a:p>
          <a:p>
            <a:pPr algn="just"/>
            <a:endParaRPr lang="es-MX" sz="900" dirty="0"/>
          </a:p>
          <a:p>
            <a:pPr lvl="1"/>
            <a:r>
              <a:rPr lang="es-MX" sz="1800" b="1" i="1" u="sng" dirty="0"/>
              <a:t>Precisar los </a:t>
            </a:r>
            <a:r>
              <a:rPr lang="es-MX" sz="1800" b="1" i="1" u="sng" dirty="0">
                <a:solidFill>
                  <a:srgbClr val="0070C0"/>
                </a:solidFill>
              </a:rPr>
              <a:t>resultados esperados</a:t>
            </a:r>
            <a:r>
              <a:rPr lang="es-MX" sz="1800" dirty="0"/>
              <a:t>.- Es la información que se desea producir (</a:t>
            </a:r>
            <a:r>
              <a:rPr lang="es-MX" sz="1800" b="1" dirty="0"/>
              <a:t>datos o información de salida) debe preguntarse:</a:t>
            </a:r>
          </a:p>
          <a:p>
            <a:pPr lvl="2"/>
            <a:r>
              <a:rPr lang="es-MX" sz="1600" dirty="0"/>
              <a:t>¿Qué información me solicitan?</a:t>
            </a:r>
          </a:p>
          <a:p>
            <a:pPr lvl="2"/>
            <a:r>
              <a:rPr lang="es-MX" sz="1600" dirty="0"/>
              <a:t>¿Qué formato debe tener esta información?</a:t>
            </a:r>
          </a:p>
          <a:p>
            <a:endParaRPr lang="es-MX" sz="1100" dirty="0"/>
          </a:p>
          <a:p>
            <a:pPr lvl="1"/>
            <a:r>
              <a:rPr lang="es-MX" sz="1800" b="1" i="1" u="sng" dirty="0"/>
              <a:t>Identificar los </a:t>
            </a:r>
            <a:r>
              <a:rPr lang="es-MX" sz="1800" b="1" i="1" u="sng" dirty="0">
                <a:solidFill>
                  <a:srgbClr val="0070C0"/>
                </a:solidFill>
              </a:rPr>
              <a:t>datos disponibles </a:t>
            </a:r>
            <a:r>
              <a:rPr lang="es-MX" sz="1800" dirty="0"/>
              <a:t>(</a:t>
            </a:r>
            <a:r>
              <a:rPr lang="es-MX" sz="1800" b="1" dirty="0"/>
              <a:t>Datos Conocidos).- Se debe preguntarse:</a:t>
            </a:r>
          </a:p>
          <a:p>
            <a:pPr lvl="2"/>
            <a:r>
              <a:rPr lang="es-MX" sz="1600" dirty="0"/>
              <a:t>¿Qué información es importante?</a:t>
            </a:r>
          </a:p>
          <a:p>
            <a:pPr lvl="2"/>
            <a:r>
              <a:rPr lang="es-MX" sz="1600" dirty="0"/>
              <a:t>¿Qué información no es relevante?</a:t>
            </a:r>
          </a:p>
          <a:p>
            <a:pPr lvl="2"/>
            <a:r>
              <a:rPr lang="es-MX" sz="1600" dirty="0"/>
              <a:t>¿Cuáles son los datos de entrada? (conocidos)</a:t>
            </a:r>
          </a:p>
          <a:p>
            <a:pPr lvl="2"/>
            <a:r>
              <a:rPr lang="es-MX" sz="1600" dirty="0"/>
              <a:t>¿Cuál es la incógnita?</a:t>
            </a:r>
          </a:p>
          <a:p>
            <a:pPr lvl="2"/>
            <a:r>
              <a:rPr lang="es-MX" sz="1600" dirty="0"/>
              <a:t>¿Qué información me falta para resolver el problema? (datos desconocidos)</a:t>
            </a:r>
          </a:p>
          <a:p>
            <a:pPr lvl="2"/>
            <a:r>
              <a:rPr lang="es-MX" sz="1600" dirty="0"/>
              <a:t>¿Puedo agrupar los datos en categorías?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http://t3.gstatic.com/images?q=tbn:ANd9GcTSYdp2LLyqOtTxKzJkvzsYzDD1bgHiydDQ_z0vjn0D13BQUxF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5237516"/>
            <a:ext cx="1763688" cy="16204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Análisis del Problema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124744"/>
            <a:ext cx="8712968" cy="5544616"/>
          </a:xfrm>
        </p:spPr>
        <p:txBody>
          <a:bodyPr>
            <a:noAutofit/>
          </a:bodyPr>
          <a:lstStyle/>
          <a:p>
            <a:pPr lvl="1" algn="just"/>
            <a:r>
              <a:rPr lang="es-MX" sz="1600" b="1" i="1" u="sng" dirty="0">
                <a:solidFill>
                  <a:srgbClr val="0070C0"/>
                </a:solidFill>
              </a:rPr>
              <a:t>Los Datos de Entrada</a:t>
            </a:r>
            <a:r>
              <a:rPr lang="es-MX" sz="1600" b="1" dirty="0"/>
              <a:t>.- Son los datos no conocidos y requeridos para la solución del </a:t>
            </a:r>
            <a:r>
              <a:rPr lang="es-MX" sz="1600" dirty="0"/>
              <a:t>problema.</a:t>
            </a:r>
          </a:p>
          <a:p>
            <a:pPr lvl="1" algn="just"/>
            <a:endParaRPr lang="es-MX" sz="800" b="1" dirty="0"/>
          </a:p>
          <a:p>
            <a:pPr algn="just"/>
            <a:endParaRPr lang="es-MX" sz="800" dirty="0"/>
          </a:p>
          <a:p>
            <a:pPr lvl="1" algn="just"/>
            <a:r>
              <a:rPr lang="es-MX" sz="1600" dirty="0"/>
              <a:t>Determinar cuáles son las </a:t>
            </a:r>
            <a:r>
              <a:rPr lang="es-MX" sz="1600" b="1" i="1" u="sng" dirty="0">
                <a:solidFill>
                  <a:srgbClr val="0070C0"/>
                </a:solidFill>
              </a:rPr>
              <a:t>restricciones establecidas</a:t>
            </a:r>
            <a:r>
              <a:rPr lang="es-MX" sz="1600" b="1" dirty="0"/>
              <a:t>.- Consiste en determinar aquello </a:t>
            </a:r>
            <a:r>
              <a:rPr lang="es-MX" sz="1600" dirty="0"/>
              <a:t>que está permitido o prohibido hacer y/o utilizar para llegar a una solución. Debe preguntarse:</a:t>
            </a:r>
          </a:p>
          <a:p>
            <a:pPr lvl="3" algn="just"/>
            <a:r>
              <a:rPr lang="es-MX" sz="1200" dirty="0"/>
              <a:t> </a:t>
            </a:r>
            <a:r>
              <a:rPr lang="es-MX" sz="1400" dirty="0"/>
              <a:t>¿Qué condiciones me plantea el problema?</a:t>
            </a:r>
          </a:p>
          <a:p>
            <a:pPr lvl="3" algn="just"/>
            <a:r>
              <a:rPr lang="es-MX" sz="1400" dirty="0"/>
              <a:t> ¿Qué está prohibido hacer y/o utilizar?</a:t>
            </a:r>
          </a:p>
          <a:p>
            <a:pPr lvl="3" algn="just"/>
            <a:r>
              <a:rPr lang="es-MX" sz="1400" dirty="0"/>
              <a:t>¿Qué está permitido hacer y/o utilizar?</a:t>
            </a:r>
          </a:p>
          <a:p>
            <a:pPr lvl="3" algn="just"/>
            <a:r>
              <a:rPr lang="es-MX" sz="1400" dirty="0"/>
              <a:t>¿Cuáles datos puedo considerar fijos (constantes) para simplificar el problema?</a:t>
            </a:r>
          </a:p>
          <a:p>
            <a:pPr lvl="3" algn="just"/>
            <a:r>
              <a:rPr lang="es-MX" sz="1400" dirty="0"/>
              <a:t>¿Cuáles datos son variables?</a:t>
            </a:r>
          </a:p>
          <a:p>
            <a:pPr lvl="3" algn="just"/>
            <a:r>
              <a:rPr lang="es-MX" sz="1400" dirty="0"/>
              <a:t>¿Cuáles datos debo calcular?</a:t>
            </a:r>
          </a:p>
          <a:p>
            <a:pPr lvl="3" algn="just"/>
            <a:endParaRPr lang="es-MX" sz="1400" dirty="0"/>
          </a:p>
          <a:p>
            <a:pPr lvl="1" algn="just"/>
            <a:r>
              <a:rPr lang="es-MX" sz="1600" b="1" i="1" u="sng" dirty="0"/>
              <a:t>Establecer </a:t>
            </a:r>
            <a:r>
              <a:rPr lang="es-MX" sz="1600" b="1" i="1" u="sng" dirty="0">
                <a:solidFill>
                  <a:srgbClr val="0070C0"/>
                </a:solidFill>
              </a:rPr>
              <a:t>el proceso </a:t>
            </a:r>
            <a:r>
              <a:rPr lang="es-MX" sz="1600" b="1" dirty="0"/>
              <a:t>(métodos y fórmulas que se necesitan para procesar los datos y </a:t>
            </a:r>
            <a:r>
              <a:rPr lang="es-MX" sz="1600" dirty="0"/>
              <a:t>obtener la salida).- Consiste en determinar los procesos que permiten llegar a los resultados esperados a partir de los datos disponibles. Se debe preguntarse:</a:t>
            </a:r>
            <a:endParaRPr lang="es-MX" sz="1400" dirty="0"/>
          </a:p>
          <a:p>
            <a:pPr lvl="3" algn="just"/>
            <a:r>
              <a:rPr lang="es-MX" sz="1400" dirty="0"/>
              <a:t>1. ¿Qué procesos necesito?</a:t>
            </a:r>
          </a:p>
          <a:p>
            <a:pPr lvl="3" algn="just"/>
            <a:r>
              <a:rPr lang="es-MX" sz="1400" dirty="0"/>
              <a:t>2. ¿Qué fórmulas debo emplear?</a:t>
            </a:r>
          </a:p>
          <a:p>
            <a:pPr lvl="3" algn="just"/>
            <a:r>
              <a:rPr lang="es-MX" sz="1400" dirty="0"/>
              <a:t>3. ¿Cómo afectan las condiciones a los procesos?</a:t>
            </a:r>
          </a:p>
          <a:p>
            <a:pPr lvl="3" algn="just"/>
            <a:r>
              <a:rPr lang="es-MX" sz="1400" dirty="0"/>
              <a:t>4. ¿Qué debo hacer?</a:t>
            </a:r>
          </a:p>
          <a:p>
            <a:pPr lvl="3" algn="just"/>
            <a:r>
              <a:rPr lang="es-MX" sz="1400" dirty="0"/>
              <a:t>5. ¿Cuál es el orden de lo que debo hacer?</a:t>
            </a:r>
          </a:p>
          <a:p>
            <a:pPr lvl="1" algn="just"/>
            <a:endParaRPr lang="es-MX" sz="1800" dirty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610600" cy="4628728"/>
          </a:xfrm>
        </p:spPr>
        <p:txBody>
          <a:bodyPr>
            <a:noAutofit/>
          </a:bodyPr>
          <a:lstStyle/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1800" b="1" dirty="0"/>
              <a:t>Información de Salida</a:t>
            </a:r>
          </a:p>
          <a:p>
            <a:pPr lvl="1" eaLnBrk="1" hangingPunct="1">
              <a:lnSpc>
                <a:spcPct val="90000"/>
              </a:lnSpc>
            </a:pPr>
            <a:r>
              <a:rPr lang="es-ES" sz="1600" dirty="0" err="1"/>
              <a:t>Area</a:t>
            </a:r>
            <a:endParaRPr lang="es-ES" sz="16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05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1800" b="1" dirty="0"/>
              <a:t>Datos Conocidos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/>
              <a:t>Base = 3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/>
              <a:t>Altura=4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strike="sngStrike" dirty="0"/>
              <a:t>Hipotenusa=5</a:t>
            </a:r>
            <a:endParaRPr lang="es-ES" sz="1600" strike="sngStrike" dirty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7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1800" b="1" dirty="0"/>
              <a:t>Datos de Entrada (no Conocidos)</a:t>
            </a:r>
          </a:p>
          <a:p>
            <a:pPr lvl="1">
              <a:lnSpc>
                <a:spcPct val="90000"/>
              </a:lnSpc>
            </a:pPr>
            <a:r>
              <a:rPr lang="es-MX" sz="1600" dirty="0"/>
              <a:t>Ninguno</a:t>
            </a:r>
          </a:p>
          <a:p>
            <a:pPr lvl="1">
              <a:lnSpc>
                <a:spcPct val="90000"/>
              </a:lnSpc>
            </a:pPr>
            <a:endParaRPr lang="es-MX" sz="900" dirty="0"/>
          </a:p>
          <a:p>
            <a:pPr marL="0" indent="15875">
              <a:lnSpc>
                <a:spcPct val="90000"/>
              </a:lnSpc>
              <a:buFont typeface="+mj-lt"/>
              <a:buAutoNum type="arabicPeriod"/>
            </a:pPr>
            <a:r>
              <a:rPr lang="es-MX" sz="1800" b="1" dirty="0"/>
              <a:t>   Restricciones</a:t>
            </a:r>
            <a:endParaRPr lang="es-ES" sz="1800" b="1" dirty="0"/>
          </a:p>
          <a:p>
            <a:pPr lvl="1">
              <a:lnSpc>
                <a:spcPct val="90000"/>
              </a:lnSpc>
            </a:pPr>
            <a:r>
              <a:rPr lang="es-MX" sz="1400" dirty="0"/>
              <a:t>Utilizar las medidas dadas.</a:t>
            </a:r>
          </a:p>
          <a:p>
            <a:pPr lvl="1">
              <a:lnSpc>
                <a:spcPct val="90000"/>
              </a:lnSpc>
            </a:pPr>
            <a:r>
              <a:rPr lang="es-MX" sz="1400" dirty="0"/>
              <a:t>No se debe solicitar la información de salida como dato de entrada</a:t>
            </a:r>
          </a:p>
          <a:p>
            <a:pPr lvl="1">
              <a:lnSpc>
                <a:spcPct val="90000"/>
              </a:lnSpc>
            </a:pPr>
            <a:r>
              <a:rPr lang="es-MX" sz="1400" dirty="0"/>
              <a:t>Se empleara la formula A=(B*A)/2, utilizando los datos especificados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200" b="1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1800" b="1" dirty="0"/>
              <a:t>Proceso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400" dirty="0"/>
              <a:t>//PASO 1: Determinar el área, empleando la siguiente  expresión:</a:t>
            </a:r>
          </a:p>
          <a:p>
            <a:pPr lvl="1" eaLnBrk="1" hangingPunct="1">
              <a:lnSpc>
                <a:spcPct val="90000"/>
              </a:lnSpc>
            </a:pPr>
            <a:endParaRPr lang="es-MX" sz="1400" dirty="0"/>
          </a:p>
          <a:p>
            <a:pPr lvl="2">
              <a:lnSpc>
                <a:spcPct val="90000"/>
              </a:lnSpc>
            </a:pPr>
            <a:r>
              <a:rPr lang="es-MX" sz="1400" b="1" dirty="0" err="1"/>
              <a:t>Area</a:t>
            </a:r>
            <a:r>
              <a:rPr lang="es-MX" sz="1400" b="1" dirty="0"/>
              <a:t>=(Base * Altura) / 2</a:t>
            </a:r>
            <a:endParaRPr lang="es-ES" sz="1400" b="1" dirty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endParaRPr lang="es-MX" sz="1800" b="1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b="1" dirty="0"/>
              <a:t>Análisis del Problema</a:t>
            </a:r>
          </a:p>
        </p:txBody>
      </p:sp>
      <p:sp>
        <p:nvSpPr>
          <p:cNvPr id="9" name="8 Rectángulo"/>
          <p:cNvSpPr/>
          <p:nvPr/>
        </p:nvSpPr>
        <p:spPr>
          <a:xfrm>
            <a:off x="5580112" y="1138000"/>
            <a:ext cx="2880320" cy="142690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s-ES" sz="1400" b="1" i="1" dirty="0"/>
              <a:t>HACER EL PLAN.</a:t>
            </a:r>
          </a:p>
          <a:p>
            <a:pPr>
              <a:buNone/>
            </a:pPr>
            <a:r>
              <a:rPr lang="es-ES" sz="1400" dirty="0"/>
              <a:t>• Escoger y decidir las operaciones a efectuar.</a:t>
            </a:r>
          </a:p>
          <a:p>
            <a:pPr>
              <a:buNone/>
            </a:pPr>
            <a:r>
              <a:rPr lang="es-ES" sz="1400" dirty="0"/>
              <a:t>• Eliminar los datos inútiles.</a:t>
            </a:r>
          </a:p>
          <a:p>
            <a:pPr>
              <a:buNone/>
            </a:pPr>
            <a:r>
              <a:rPr lang="es-ES" sz="1400" dirty="0"/>
              <a:t>• Descomponer el problema en otros más pequeños.</a:t>
            </a:r>
          </a:p>
        </p:txBody>
      </p:sp>
      <p:pic>
        <p:nvPicPr>
          <p:cNvPr id="11" name="Picture 2" descr="http://us.cdn1.123rf.com/168nwm/coramax/coramax1208/coramax120801611/14814943-3d-people--man-person-with-magnifying-glass-and-word-ide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84268" y="2708920"/>
            <a:ext cx="2088232" cy="206337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74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74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74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74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741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741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b="1" dirty="0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s-ES" sz="2800" dirty="0"/>
          </a:p>
          <a:p>
            <a:pPr lvl="1" eaLnBrk="1" hangingPunct="1"/>
            <a:r>
              <a:rPr lang="es-ES" sz="2400" dirty="0"/>
              <a:t>Definición del Problema #1</a:t>
            </a:r>
          </a:p>
          <a:p>
            <a:pPr lvl="1" eaLnBrk="1" hangingPunct="1"/>
            <a:r>
              <a:rPr lang="es-ES" sz="2400" dirty="0"/>
              <a:t>Análisis del problema.</a:t>
            </a:r>
          </a:p>
          <a:p>
            <a:pPr lvl="1" eaLnBrk="1" hangingPunct="1"/>
            <a:r>
              <a:rPr lang="es-ES" sz="2400" dirty="0">
                <a:solidFill>
                  <a:schemeClr val="accent1"/>
                </a:solidFill>
              </a:rPr>
              <a:t>Construcción del Algoritmo.</a:t>
            </a:r>
          </a:p>
          <a:p>
            <a:pPr lvl="1" eaLnBrk="1" hangingPunct="1"/>
            <a:r>
              <a:rPr lang="es-ES" sz="2400" dirty="0"/>
              <a:t>Verificación (Prueba y Depuración).</a:t>
            </a:r>
          </a:p>
          <a:p>
            <a:pPr eaLnBrk="1" hangingPunct="1"/>
            <a:endParaRPr lang="es-ES" sz="2800" dirty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6012160" y="2564904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Construcción del Algoritmo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es-MX" sz="2400" dirty="0"/>
              <a:t>Luego de analizar detalladamente el problema hasta entenderlo  completamente, se procede a diseñar un algoritmo, que lo resuelva por medio de pasos sucesivos y organizados en secuencia lógica.</a:t>
            </a:r>
          </a:p>
          <a:p>
            <a:pPr algn="just">
              <a:buNone/>
            </a:pPr>
            <a:endParaRPr lang="es-MX" sz="2400" dirty="0"/>
          </a:p>
          <a:p>
            <a:pPr>
              <a:buNone/>
            </a:pPr>
            <a:r>
              <a:rPr lang="es-MX" sz="3100" b="1" dirty="0">
                <a:solidFill>
                  <a:srgbClr val="002060"/>
                </a:solidFill>
              </a:rPr>
              <a:t>Estructura de un algoritmo Pseudocódigo</a:t>
            </a:r>
          </a:p>
          <a:p>
            <a:pPr>
              <a:buNone/>
            </a:pPr>
            <a:endParaRPr lang="es-MX" sz="2400" dirty="0"/>
          </a:p>
          <a:p>
            <a:pPr>
              <a:buNone/>
            </a:pPr>
            <a:r>
              <a:rPr lang="es-MX" sz="2400" dirty="0"/>
              <a:t>//Objetivo:</a:t>
            </a:r>
          </a:p>
          <a:p>
            <a:pPr>
              <a:buNone/>
            </a:pPr>
            <a:r>
              <a:rPr lang="es-MX" sz="2400" dirty="0"/>
              <a:t>//Programador:</a:t>
            </a:r>
          </a:p>
          <a:p>
            <a:pPr>
              <a:buNone/>
            </a:pPr>
            <a:r>
              <a:rPr lang="es-MX" sz="2400" dirty="0"/>
              <a:t>//Fecha:</a:t>
            </a:r>
          </a:p>
          <a:p>
            <a:pPr>
              <a:buNone/>
            </a:pPr>
            <a:r>
              <a:rPr lang="es-MX" sz="2400" b="1" dirty="0"/>
              <a:t>INICIO</a:t>
            </a:r>
          </a:p>
          <a:p>
            <a:pPr>
              <a:buNone/>
            </a:pPr>
            <a:r>
              <a:rPr lang="es-MX" sz="2200" dirty="0"/>
              <a:t>	Definición de Constantes y Variables</a:t>
            </a:r>
          </a:p>
          <a:p>
            <a:pPr>
              <a:buNone/>
            </a:pPr>
            <a:r>
              <a:rPr lang="es-MX" sz="2200" dirty="0"/>
              <a:t>	Lecturas de Datos de Entrada</a:t>
            </a:r>
          </a:p>
          <a:p>
            <a:pPr>
              <a:buNone/>
            </a:pPr>
            <a:r>
              <a:rPr lang="es-MX" sz="2200" dirty="0"/>
              <a:t>	Procesamiento de los Datos</a:t>
            </a:r>
          </a:p>
          <a:p>
            <a:pPr>
              <a:buNone/>
            </a:pPr>
            <a:r>
              <a:rPr lang="es-MX" sz="2200" dirty="0"/>
              <a:t>	Impresión de Resultados</a:t>
            </a:r>
          </a:p>
          <a:p>
            <a:pPr>
              <a:buNone/>
            </a:pPr>
            <a:r>
              <a:rPr lang="es-MX" sz="2400" b="1" dirty="0"/>
              <a:t>FIN</a:t>
            </a:r>
            <a:endParaRPr lang="es-MX" sz="2400" dirty="0"/>
          </a:p>
        </p:txBody>
      </p:sp>
      <p:sp>
        <p:nvSpPr>
          <p:cNvPr id="72706" name="AutoShape 2" descr="data:image/jpeg;base64,/9j/4AAQSkZJRgABAQAAAQABAAD/2wCEAAkGBhISEBUUEBQVFBAVFBAQFRIPDw8VFBQVFBAVFRYQEhQYHCYeFxkkGRIVHy8gIycpLCwsFR4xNTAqNSYrLCkBCQoKDgwOGg8PGjQkHiUzNDI1LDAxNDQyNDA0KikyLCwvLjI1Ly0sMCwsLywpLC0sLiwsNCksNCw0LCwsNC0sNP/AABEIAOEA4QMBIgACEQEDEQH/xAAcAAEAAQUBAQAAAAAAAAAAAAAABgEDBAUHAgj/xABGEAABAwIDBAYGBgcGBwAAAAABAAIDBBEFEiEGEzFBIlFhcYGRBzJSobHBFGJygpLRIzNCorLC0hYkU5Ph8BU0Q1Rjc7P/xAAaAQEAAwEBAQAAAAAAAAAAAAAAAgMEAQUG/8QALxEAAgICAAQDBgYDAAAAAAAAAAECAwQREiExQQUTURQiYZGx8DJCcYGhwVLR4f/aAAwDAQACEQMRAD8A7iiIgCIiAIiIAiIgCIiAIiIAiIgCIiAIiIAiIgCIiAIiIAiIgCIiAIiIAiIgCIiAIiIAiIgCIiAIiIAiw6muINmC7hxJ4Ds7StPX1sgBzOtpwabfBeHmeN0Y8uBJyfw6fP8A1svrolP4EkRaOkrr3AOo+t2dRWRHi4Dssmn1uXiq8bx/HtkozTi369PmJUSXQ2iKgKqvoCgIiIAiIgCIiAIiIAiIgCIiAIiIAiIgCIiAIiIAiIgCxcSqt3E53MDTvOgWUozt1jEcMLRI8NzOvbiSAOQ4nUrJm2OvHnKPXXL9exOtbkkzV/8AFXjQG11bNUXXzG+h+Cir9rm/9OKR/abNHzVr+08/7NOPvPP+i+Dh4bkT5qDPT82C7kqZVkE27PgtpPYxNf16Fc+/tBU3/Us/E7+pZUe2dS1mQ07S3jo51/Dipy8JyevAR8+PqdT2fq88VjxYcvha4/LwWzXOdjduIjPu5WuidJZrc2rS6+gvy4kcF0ZfZ+Gzm8eMbPxLk/6/gwXJcba6BEReiVBERAEREAREQBERAEREAREQBERAEREAREQBERAFBtrdnY5KoyvJc4sY0Nd6rLX9Xv4qcqKbQSWmcOxv8IUXFPqNkVfhTRwCtHDwts9ytGykDXigCvR4eFlK4xyAuUODwlzTIwODXMfr1tcCDfwXQVA4plOovVHcPgua7g9IiLoCIiAIiIAiIgCIiAIiIAiIgCIiAIiIAiIgCIiAKLbY05BbIOBGQ941Hz8lKVYrKRsrHMeLtcLH8x2oDmxqF4NQqY7hMtM+zxdhPRkA6LvyPYtV9IQG2+kL02oWoE6vRSEmw1J0AHM9QQEhwiIyzMYOBNz9kan/AH2roK0ey+BmBmaT9a/iPZHJnf1/6LeIAiIgCIiAIiIAiIgCIiAIiIAiIgCIiAIiIAiIgCIiALy94AudAvS0mL12thwHvKAuYjiUbmlhZvGnQh9g0/NQ5+z7LmwsLmwuTYdV+a2jazMVktCAj52fbyuFIdksGhjJcdZrkDN+yOto6+1N2qhiAlKLUUWKWIDzcdZ4jv61t0AREQBERAEREAREQBERAEREAREQBERAEREAREQBERAY1fU5GE8zoPzUIxWv4qS4xLc8dBp+ZUFxs2uBxQGVgTy67jwubKQMK1OERZWAdgWxzIDIuqFys7xeS9AYdXW5X2upTgOIiRmU+s23iORXOccnInN+Fm2/Dx87rcbL4tleO63eOpAdCReIZg4XHBe0AREQBRrGdsGxyOiisXt0JIJBd7DRcXPWb6cNeUkK4PR01bPVtjJYyexf0yOBs42OvSN7rNkTlFe6aKIRk3xHQott5WSBsrQSdQwjI93WGG9s3YQL9YUwoa1k0bZIzdjgHA/IjkeRHYuHYjX1Lm5ZAOiQWEBubnlItx8OoLpPotke6gzSX1mqC29+G81/ezKvFsnLak9lmTXCKTiS9ERbTGEREAREQBERAEREBg4tiW5aHEXBNr8h1XWon2vYBqQO5SOSIOBDgC06EOAII6iFqpcHpIWl25j8WA3PVreyA1UG1Zd6pJ8AsobRuty8lrHRsuS1jWAm9mCw8ByXgxoCuJ4lpdYdZgTo6czVH615axkfshxuS762UHTl8Nrg1BnnaTqGXkt2jRvv18Fe2zdfdN5Xc8+4D4lAaeldYBZBkWK0oXoDI3y9B6w86rvEBup9mo6ulbc5ZWl+SQDh0j0XDm1Q2qw2akfaVpAv0XjVjvsu+XFSin2sbTR5XMLgMz82cAAcTfRRSq9OLJAWGhztdplfODfq03ahKcY9TRRi2378tb0SjAto7DU94UopsWY9c1mY3R0TDE4gEx73eNBI1aCWg+9ecB2uZI4ta672kgt4E2NszesKW0UqEmm0uh1hkgPAr0opT4062eOxI9Zrr8OsWUS2m9L88E27hjhdZoLi8SnpHXKLOHK3mozmoLbLsfGsyJ8Fa5nWFx30iY2ylr3MbGDdjJN5G4Nlie8uLg3MCC03zW5FxsdbLcbJ+kSsqg98jIWsaQ1uRkly7ieLzoBbzUd9KMjJMs0l9+Q2JgY6zcrSXOe5vM9K3HmOpQm4ThuXQtjjWxyPIX4vv7ZFJ9o3FgbEHh17iWaQEsPXGxg0d2km3IA6rv2x00bqCnMNhHuYwA0WFw2zv3g5fO+A4YaioZHc2Ju4gnRo1cfL3kLtlPjLqeBrWkNiiYGi7QbMY3meegXKeDTcFo7m41tE1Gxpt+hNUXOvRpttU11TUNmcDG1ofG0MYC0GS1rga6HmuiqyE1NbRTk488eflz6hERTM4REQBERAEREB5lkDQSeABJ7gLqNYhX706HQclJXtBBB4EEHxUPqsCnhf0AZYidC22dv2m8+8e5AW7pvOAHEkADmSTwCyosLmdwjLe15AH5rcYZgLIjnd05faI0b2MHLv4oC/hVBuma+udXH4NHYFHdqZLzgdQaPn81L1CsbN6mTvA8mgIDBurbnq48aK1R4Y+pkLGODcrS8uIJHIBunWT7igPBkCoXrFp3HUO0cCWkHkRoR5hXwgNJtziAZSFv7UhDB3AguPlYeKiOxmGb2ozOByRDP2Zr9Aeev3V1rCtm6asJbVR7wMAc0Z5G2JNj6pHZ5KQYdsPRQNLYoQ1pOYjeSm5ta+riqJVuU+J9D1qc6FOK6op8T79vvRzjaHEtxTvcDZ5GVl/adpcdoFz4LnmB4e6aoY1tx0sxcCQQ0auIPLT4r6Nrdi6KUASwMfa9s2fS9r217AvNDsPQQm8VNG02IvYk2Jva5PDRJ1uUk+wxc6vHolBL3n37fAgBxJ1K1z+LGguNz7u3qXMKmZ00znAHNI9xDeJu52jffZfSU2yNI8kvha5pABY65j0N75CbX7VSLYqgaQW0sAcCCCImXBHMFLa3Zo54fm14nE3FtshOC4aIIGRji0dI9bjq4+Z+C53tlim/qnZTdkf6Jtuw9J3i6/gAvoj/hEH+Gz8IUR2ywangbGYIYo3Oc65iiY0kAcCQOFyu2VcUVFckRw85UWyunHik/76kJ9HWE5Y3zOHSecjb+y06nxd/Csj0gYtu4BE09OU69jG6nzNh5rdbGxtdiIa4Zmmml6LtW3EsZDsp0va+vap/PgFK83fTwuI0u6CIm3VchPL1XwRI+2qeV7Rat896+nyOT+g4/3uf8A9A/+rV2dYlHhMERJhijjJFiY4o2EjqJaAstSqhwR0V52Usq52JaCIisMQREQBWK2rbFG+R/qMa6R3c1pJ9wV9Rn0iiR2HyshF5JMkVswHRLgXan6oI8VGT0m0WVRU5qLek2XNk9uIMQMgha9pjyFwlDQSH5rEWJ9kqRLkPorwqopq471mVkkT2XzsPSaWvGgPU1y68oVSlKO5dTRm11V3NVPcf12ERFaYwo9U7dUsdYKNxdvy6NmjLszPALQXX+sPNSErgeLYbWPxB9U2J3/ADBmZ04+DJLsHrey0Km2co64Ub8Giq5y82WtLlz1zO+KFV4vNIfrv+NlM2PuARwNj5qDVMl3OPW5x8yVcYDHmOi3OxEP653WWN8g4n4haOVylGxzLQOPXI73NaEBGNpKXd1j7aNfllH3hr+8CsVbzbxlpYXdbXt8nA/zFaFpQEi2Od+ld9j4OCl6hWyb7VFutrh8D8lNUAREQBERAFD/AEhO0hHbIf4VMFCfSE7pwj6sh97UBoNkpbYrCOuCo/lPyXVVxzZ6a2M0vbHM3zB/JdjQBERAEREAREQBRzaufVjOwvPjoPgVI1xHbTb2YV07Yshjjfum5mXPQAa7W/tByrssjWts1Y2LZkyca+xMKGoyTxu6ntB7nHKfcVPl84y7d1J/w79jD+a+g8KrhNBFKOEkccn42B3zXK7Y2dCWThW42nPuarbDbKLD42Oka55kcWtYwtBsBdz9eQuPxBZ2z2OMrKdk8Yc1j8wAkABGVxaeBI4grjHpZx8TYi6MG7adgj04Ziczz33IH3F1XYeoibRQRN6LmxMBDrauIzOIPa4k+KhCyUrGuyNGRjV1Ytcvzy+n3o3WJz5IXu5hpt3nQe8qCrK9LW0b6WmjERG8llt0hfoMaS7TvLFy1u3lV/4/8v8A1XZ3wg9Mro8Ouvhxw1o71hVVela7m1hB72XHyUKkkJV30a7RPqaKpEts8bnnoiwyviuNO9rlaAVsZKS2jJdVKmbhLqiy8KdbNwZaWPrILz94k/AhQiZunbwXRqeLKxrRwa1rfIAKRURjb+LoRO6nub+JoP8AIo3Ay6mG20V6Un2Xsd7y3+ZRCkOiAy6XFIqRwnmJbEy+YtaXHpDKNBqdSFJKXbmjfFvWyOEdnOzOilGjeJ1HDQqHY1hZqIHRNvd+QCwufXaTYddgVqtq8ErPo7YaammLTYOyRuNmMtZnibeSrlJx2zXRVXbwxb02+vZLX1OhYb6QqCoJEUpJaATeGZtgTbiWqtR6QcPZJu3TgSXaMojmOrrWGjeOoUB2f2cmpaMk08rpiDI5ghluXW6MfDl8ytNspsxUmqdPVQzNc05wHwSNzPcT0hpy499lDjnyWubNaxsbdkuJ8EenNbb+XT9jsVftZSQtzTTNY0nKCQ/U2JtoOwr1QbUUszc8UrXNuW3AeNRxGo7VxrbKkqqipbGyCYRMswOMEwaXOIzSE5eHAX7FvcbLqShEVOx5dlELS2KS4uOnIdNDx8XJ5j2+XJEXhQVdaUvfn27JfE6DTbbUMjwyOojc8kgNBNzYEnl2FRzbmqa+aPI4EBh4HrcfyUP9HuD7sPmlGV5/RsDgQQ0es6x4XNh4HrV1mKGofI/UMEhYwEW6DWgXt2m58VKubaXF3KsvGhXZJVPajrbfr9/Qs4dNbGaPva38RcPmu4L5+NRlxamPU+D3yFfQKtMAREQBERAUul1bzKm8QHjEawRQySHUMY+Sw55Wl1vcvmCoL3OLnA5nEuNweJNz7yvpDaCqywEc3EN99z7goTUFUXU+Zrmelg5/sil7u9/E465p6j5Fd22D2gEeBtlkv/d45muBuL7pxLQO9pYPFR2Zy1G1m0Biw91M03dNMx/3GjUfiDPeq41eSnLZosy/bpRqcdc/X5/wQmla+eoLpNZJ5sxvzu7MSeoaldlw6qGnJcl2cH6YuOuRuUH6zuJ8vipxTYnbmp48fd4vUp8Ts3Yq1+X6vqPSuRKynJcc7TK0AnTLZpJtxvfLqucsp33sGkn6oJ+C3u2OM7ycNB0jaG/ed0j7svktdQVrw9u7cQ8kAFptqTaywXvdr9D6Pw6CWJFb97r8OuyY+i2eSKSpY5rmtkpzq5jgC5jwALnskcpeynJV04fqHRm4HFpOvbbrVRiQBtaxGmvFenXDgjwnyOVke0WOzWi3HTfpIweckY83hTzMocKppsdLghw7wbj4LdsxdpAN+IVhmMXbiotTAe3LG3yDn/yKJ0K3O1uIsfGwX4PLv3CPg4rR0k4CA3dM3K5rvZc13kbqZteDwse5QOKsC2EeIAag2PWEBLcyrdaanxprmgk6ka96vDFG9aA2eZUuteMRavQxAIDPXOtuXXq+6OMfE/NTf6aFz7a6bNWP+zGP3B+aA5/ictsQjd7LoD5Ouvo8OXzTjbv72T1GP4BfRNJVgxsPWxh82goDNul1Y3yrvUBeuqqzvVVAWDItRtHtNHRxbyRrnguDA2O17kE3NzoNFtSxYmIYTHOwsmY17DY5XtuLjgVyW9cupZU4Kac1td0c7xb0pRS5RuZWtFzxjOp7L/7utXJttAeDZfFjf6l0A+j6h/7WL8C8nYCi5U0X4B71Qo3f5L5G+VuC3yrkv3OaTbZw8myE/Yb/AFKN4viImfnsQAAGh1r958Su2nYKl5U0P+Uz8lFcQ9E0n0nPFu/o+rzE7k4/sgWsWa39yhZXZNJbL8TJxaZOai09ct8znGGZ8pyNc+xu7dgusXX4huoGlr9iyn4w5gJc1wtyLXC/ZqF0+j2Lni/V5I78d2xjb99hqswbN1POU+QWlJpaPKsnGU3LT5/H/h8+yYgXOLnHpEknvJW02dqRv2uPqsOfxHqjz18F212x73eu4H7UcZ+IVsej2K9y1nhBD/SqfIW9m1+IT4HFciOUW1wHP3rV7T7bEzs3ZHRYA7qJJJ17hbzU/GwUJ4hv+TCP5VjyeiqhcbuiFzxLej/DZWWRclpPRmxbYVT4px4l6Gi2Ynlq2F0bwMpDXBwOhIuLHgdFKoMNkAAJvbqWdgeysNJGY6duVhcXkFxdckAXJOvABbUU6lFNLn1KrXBzbrWl6EdnwMSCzxcLEOx0fIvHc8/NS8QKu5Uish42RI4SvH4SvY2Wfzmf5NUu3CCFAaCHCS0AXvbTUBXRhxW73KblAaYUBXr6Af8AZK3O6RsSA04w89Z8ytdVbIiR5cXuubcm8gB8lKjGgjQEUj2Hpv242SO5vfG3Me8reQ0+UADgLADqA5BbARKu6QGO0FXGlXAxVDUB4ui95EQF2yZV7sqICmVUyr0iA85VTKvaIC2WJu1cslkBaMaCJXLKqAtbtV3auWSyAtbtVyK5ZUsgPGRMiuEIgLWVVyr3ZVsgPGVUyq5ZLIC3lVbL2lkB4yplXtLIDxlVbL1ZLIDxZVyr0iA82RerIgKoiIAiIgCIiAIiICiqiIAiIgCKiICqoiICqIiAIqIgCqqIgKqiIgKoiIAiIgKIiID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72708" name="AutoShape 4" descr="data:image/jpeg;base64,/9j/4AAQSkZJRgABAQAAAQABAAD/2wCEAAkGBhISEBUUEBQVFBAVFBAQFRIPDw8VFBQVFBAVFRYQEhQYHCYeFxkkGRIVHy8gIycpLCwsFR4xNTAqNSYrLCkBCQoKDgwOGg8PGjQkHiUzNDI1LDAxNDQyNDA0KikyLCwvLjI1Ly0sMCwsLywpLC0sLiwsNCksNCw0LCwsNC0sNP/AABEIAOEA4QMBIgACEQEDEQH/xAAcAAEAAQUBAQAAAAAAAAAAAAAABgEDBAUHAgj/xABGEAABAwIDBAYGBgcGBwAAAAABAAIDBBEFEiEGEzFBIlFhcYGRBzJSobHBFGJygpLRIzNCorLC0hYkU5Ph8BU0Q1Rjc7P/xAAaAQEAAwEBAQAAAAAAAAAAAAAAAgMEAQUG/8QALxEAAgICAAQDBgYDAAAAAAAAAAECAwQREiExQQUTURQiYZGx8DJCcYGhwVLR4f/aAAwDAQACEQMRAD8A7iiIgCIiAIiIAiIgCIiAIiIAiIgCIiAIiIAiIgCIiAIiIAiIgCIiAIiIAiIgCIiAIiIAiIgCIiAIiIAiw6muINmC7hxJ4Ds7StPX1sgBzOtpwabfBeHmeN0Y8uBJyfw6fP8A1svrolP4EkRaOkrr3AOo+t2dRWRHi4Dssmn1uXiq8bx/HtkozTi369PmJUSXQ2iKgKqvoCgIiIAiIgCIiAIiIAiIgCIiAIiIAiIgCIiAIiIAiIgCxcSqt3E53MDTvOgWUozt1jEcMLRI8NzOvbiSAOQ4nUrJm2OvHnKPXXL9exOtbkkzV/8AFXjQG11bNUXXzG+h+Cir9rm/9OKR/abNHzVr+08/7NOPvPP+i+Dh4bkT5qDPT82C7kqZVkE27PgtpPYxNf16Fc+/tBU3/Us/E7+pZUe2dS1mQ07S3jo51/Dipy8JyevAR8+PqdT2fq88VjxYcvha4/LwWzXOdjduIjPu5WuidJZrc2rS6+gvy4kcF0ZfZ+Gzm8eMbPxLk/6/gwXJcba6BEReiVBERAEREAREQBERAEREAREQBERAEREAREQBERAFBtrdnY5KoyvJc4sY0Nd6rLX9Xv4qcqKbQSWmcOxv8IUXFPqNkVfhTRwCtHDwts9ytGykDXigCvR4eFlK4xyAuUODwlzTIwODXMfr1tcCDfwXQVA4plOovVHcPgua7g9IiLoCIiAIiIAiIgCIiAIiIAiIgCIiAIiIAiIgCIiAKLbY05BbIOBGQ941Hz8lKVYrKRsrHMeLtcLH8x2oDmxqF4NQqY7hMtM+zxdhPRkA6LvyPYtV9IQG2+kL02oWoE6vRSEmw1J0AHM9QQEhwiIyzMYOBNz9kan/AH2roK0ey+BmBmaT9a/iPZHJnf1/6LeIAiIgCIiAIiIAiIgCIiAIiIAiIgCIiAIiIAiIgCIiALy94AudAvS0mL12thwHvKAuYjiUbmlhZvGnQh9g0/NQ5+z7LmwsLmwuTYdV+a2jazMVktCAj52fbyuFIdksGhjJcdZrkDN+yOto6+1N2qhiAlKLUUWKWIDzcdZ4jv61t0AREQBERAEREAREQBERAEREAREQBERAEREAREQBERAY1fU5GE8zoPzUIxWv4qS4xLc8dBp+ZUFxs2uBxQGVgTy67jwubKQMK1OERZWAdgWxzIDIuqFys7xeS9AYdXW5X2upTgOIiRmU+s23iORXOccnInN+Fm2/Dx87rcbL4tleO63eOpAdCReIZg4XHBe0AREQBRrGdsGxyOiisXt0JIJBd7DRcXPWb6cNeUkK4PR01bPVtjJYyexf0yOBs42OvSN7rNkTlFe6aKIRk3xHQott5WSBsrQSdQwjI93WGG9s3YQL9YUwoa1k0bZIzdjgHA/IjkeRHYuHYjX1Lm5ZAOiQWEBubnlItx8OoLpPotke6gzSX1mqC29+G81/ezKvFsnLak9lmTXCKTiS9ERbTGEREAREQBERAEREBg4tiW5aHEXBNr8h1XWon2vYBqQO5SOSIOBDgC06EOAII6iFqpcHpIWl25j8WA3PVreyA1UG1Zd6pJ8AsobRuty8lrHRsuS1jWAm9mCw8ByXgxoCuJ4lpdYdZgTo6czVH615axkfshxuS762UHTl8Nrg1BnnaTqGXkt2jRvv18Fe2zdfdN5Xc8+4D4lAaeldYBZBkWK0oXoDI3y9B6w86rvEBup9mo6ulbc5ZWl+SQDh0j0XDm1Q2qw2akfaVpAv0XjVjvsu+XFSin2sbTR5XMLgMz82cAAcTfRRSq9OLJAWGhztdplfODfq03ahKcY9TRRi2378tb0SjAto7DU94UopsWY9c1mY3R0TDE4gEx73eNBI1aCWg+9ecB2uZI4ta672kgt4E2NszesKW0UqEmm0uh1hkgPAr0opT4062eOxI9Zrr8OsWUS2m9L88E27hjhdZoLi8SnpHXKLOHK3mozmoLbLsfGsyJ8Fa5nWFx30iY2ylr3MbGDdjJN5G4Nlie8uLg3MCC03zW5FxsdbLcbJ+kSsqg98jIWsaQ1uRkly7ieLzoBbzUd9KMjJMs0l9+Q2JgY6zcrSXOe5vM9K3HmOpQm4ThuXQtjjWxyPIX4vv7ZFJ9o3FgbEHh17iWaQEsPXGxg0d2km3IA6rv2x00bqCnMNhHuYwA0WFw2zv3g5fO+A4YaioZHc2Ju4gnRo1cfL3kLtlPjLqeBrWkNiiYGi7QbMY3meegXKeDTcFo7m41tE1Gxpt+hNUXOvRpttU11TUNmcDG1ofG0MYC0GS1rga6HmuiqyE1NbRTk488eflz6hERTM4REQBERAEREB5lkDQSeABJ7gLqNYhX706HQclJXtBBB4EEHxUPqsCnhf0AZYidC22dv2m8+8e5AW7pvOAHEkADmSTwCyosLmdwjLe15AH5rcYZgLIjnd05faI0b2MHLv4oC/hVBuma+udXH4NHYFHdqZLzgdQaPn81L1CsbN6mTvA8mgIDBurbnq48aK1R4Y+pkLGODcrS8uIJHIBunWT7igPBkCoXrFp3HUO0cCWkHkRoR5hXwgNJtziAZSFv7UhDB3AguPlYeKiOxmGb2ozOByRDP2Zr9Aeev3V1rCtm6asJbVR7wMAc0Z5G2JNj6pHZ5KQYdsPRQNLYoQ1pOYjeSm5ta+riqJVuU+J9D1qc6FOK6op8T79vvRzjaHEtxTvcDZ5GVl/adpcdoFz4LnmB4e6aoY1tx0sxcCQQ0auIPLT4r6Nrdi6KUASwMfa9s2fS9r217AvNDsPQQm8VNG02IvYk2Jva5PDRJ1uUk+wxc6vHolBL3n37fAgBxJ1K1z+LGguNz7u3qXMKmZ00znAHNI9xDeJu52jffZfSU2yNI8kvha5pABY65j0N75CbX7VSLYqgaQW0sAcCCCImXBHMFLa3Zo54fm14nE3FtshOC4aIIGRji0dI9bjq4+Z+C53tlim/qnZTdkf6Jtuw9J3i6/gAvoj/hEH+Gz8IUR2ywangbGYIYo3Oc65iiY0kAcCQOFyu2VcUVFckRw85UWyunHik/76kJ9HWE5Y3zOHSecjb+y06nxd/Csj0gYtu4BE09OU69jG6nzNh5rdbGxtdiIa4Zmmml6LtW3EsZDsp0va+vap/PgFK83fTwuI0u6CIm3VchPL1XwRI+2qeV7Rat896+nyOT+g4/3uf8A9A/+rV2dYlHhMERJhijjJFiY4o2EjqJaAstSqhwR0V52Usq52JaCIisMQREQBWK2rbFG+R/qMa6R3c1pJ9wV9Rn0iiR2HyshF5JMkVswHRLgXan6oI8VGT0m0WVRU5qLek2XNk9uIMQMgha9pjyFwlDQSH5rEWJ9kqRLkPorwqopq471mVkkT2XzsPSaWvGgPU1y68oVSlKO5dTRm11V3NVPcf12ERFaYwo9U7dUsdYKNxdvy6NmjLszPALQXX+sPNSErgeLYbWPxB9U2J3/ADBmZ04+DJLsHrey0Km2co64Ub8Giq5y82WtLlz1zO+KFV4vNIfrv+NlM2PuARwNj5qDVMl3OPW5x8yVcYDHmOi3OxEP653WWN8g4n4haOVylGxzLQOPXI73NaEBGNpKXd1j7aNfllH3hr+8CsVbzbxlpYXdbXt8nA/zFaFpQEi2Od+ld9j4OCl6hWyb7VFutrh8D8lNUAREQBERAFD/AEhO0hHbIf4VMFCfSE7pwj6sh97UBoNkpbYrCOuCo/lPyXVVxzZ6a2M0vbHM3zB/JdjQBERAEREAREQBRzaufVjOwvPjoPgVI1xHbTb2YV07Yshjjfum5mXPQAa7W/tByrssjWts1Y2LZkyca+xMKGoyTxu6ntB7nHKfcVPl84y7d1J/w79jD+a+g8KrhNBFKOEkccn42B3zXK7Y2dCWThW42nPuarbDbKLD42Oka55kcWtYwtBsBdz9eQuPxBZ2z2OMrKdk8Yc1j8wAkABGVxaeBI4grjHpZx8TYi6MG7adgj04Ziczz33IH3F1XYeoibRQRN6LmxMBDrauIzOIPa4k+KhCyUrGuyNGRjV1Ytcvzy+n3o3WJz5IXu5hpt3nQe8qCrK9LW0b6WmjERG8llt0hfoMaS7TvLFy1u3lV/4/8v8A1XZ3wg9Mro8Ouvhxw1o71hVVela7m1hB72XHyUKkkJV30a7RPqaKpEts8bnnoiwyviuNO9rlaAVsZKS2jJdVKmbhLqiy8KdbNwZaWPrILz94k/AhQiZunbwXRqeLKxrRwa1rfIAKRURjb+LoRO6nub+JoP8AIo3Ay6mG20V6Un2Xsd7y3+ZRCkOiAy6XFIqRwnmJbEy+YtaXHpDKNBqdSFJKXbmjfFvWyOEdnOzOilGjeJ1HDQqHY1hZqIHRNvd+QCwufXaTYddgVqtq8ErPo7YaammLTYOyRuNmMtZnibeSrlJx2zXRVXbwxb02+vZLX1OhYb6QqCoJEUpJaATeGZtgTbiWqtR6QcPZJu3TgSXaMojmOrrWGjeOoUB2f2cmpaMk08rpiDI5ghluXW6MfDl8ytNspsxUmqdPVQzNc05wHwSNzPcT0hpy499lDjnyWubNaxsbdkuJ8EenNbb+XT9jsVftZSQtzTTNY0nKCQ/U2JtoOwr1QbUUszc8UrXNuW3AeNRxGo7VxrbKkqqipbGyCYRMswOMEwaXOIzSE5eHAX7FvcbLqShEVOx5dlELS2KS4uOnIdNDx8XJ5j2+XJEXhQVdaUvfn27JfE6DTbbUMjwyOojc8kgNBNzYEnl2FRzbmqa+aPI4EBh4HrcfyUP9HuD7sPmlGV5/RsDgQQ0es6x4XNh4HrV1mKGofI/UMEhYwEW6DWgXt2m58VKubaXF3KsvGhXZJVPajrbfr9/Qs4dNbGaPva38RcPmu4L5+NRlxamPU+D3yFfQKtMAREQBERAUul1bzKm8QHjEawRQySHUMY+Sw55Wl1vcvmCoL3OLnA5nEuNweJNz7yvpDaCqywEc3EN99z7goTUFUXU+Zrmelg5/sil7u9/E465p6j5Fd22D2gEeBtlkv/d45muBuL7pxLQO9pYPFR2Zy1G1m0Biw91M03dNMx/3GjUfiDPeq41eSnLZosy/bpRqcdc/X5/wQmla+eoLpNZJ5sxvzu7MSeoaldlw6qGnJcl2cH6YuOuRuUH6zuJ8vipxTYnbmp48fd4vUp8Ts3Yq1+X6vqPSuRKynJcc7TK0AnTLZpJtxvfLqucsp33sGkn6oJ+C3u2OM7ycNB0jaG/ed0j7svktdQVrw9u7cQ8kAFptqTaywXvdr9D6Pw6CWJFb97r8OuyY+i2eSKSpY5rmtkpzq5jgC5jwALnskcpeynJV04fqHRm4HFpOvbbrVRiQBtaxGmvFenXDgjwnyOVke0WOzWi3HTfpIweckY83hTzMocKppsdLghw7wbj4LdsxdpAN+IVhmMXbiotTAe3LG3yDn/yKJ0K3O1uIsfGwX4PLv3CPg4rR0k4CA3dM3K5rvZc13kbqZteDwse5QOKsC2EeIAag2PWEBLcyrdaanxprmgk6ka96vDFG9aA2eZUuteMRavQxAIDPXOtuXXq+6OMfE/NTf6aFz7a6bNWP+zGP3B+aA5/ictsQjd7LoD5Ouvo8OXzTjbv72T1GP4BfRNJVgxsPWxh82goDNul1Y3yrvUBeuqqzvVVAWDItRtHtNHRxbyRrnguDA2O17kE3NzoNFtSxYmIYTHOwsmY17DY5XtuLjgVyW9cupZU4Kac1td0c7xb0pRS5RuZWtFzxjOp7L/7utXJttAeDZfFjf6l0A+j6h/7WL8C8nYCi5U0X4B71Qo3f5L5G+VuC3yrkv3OaTbZw8myE/Yb/AFKN4viImfnsQAAGh1r958Su2nYKl5U0P+Uz8lFcQ9E0n0nPFu/o+rzE7k4/sgWsWa39yhZXZNJbL8TJxaZOai09ct8znGGZ8pyNc+xu7dgusXX4huoGlr9iyn4w5gJc1wtyLXC/ZqF0+j2Lni/V5I78d2xjb99hqswbN1POU+QWlJpaPKsnGU3LT5/H/h8+yYgXOLnHpEknvJW02dqRv2uPqsOfxHqjz18F212x73eu4H7UcZ+IVsej2K9y1nhBD/SqfIW9m1+IT4HFciOUW1wHP3rV7T7bEzs3ZHRYA7qJJJ17hbzU/GwUJ4hv+TCP5VjyeiqhcbuiFzxLej/DZWWRclpPRmxbYVT4px4l6Gi2Ynlq2F0bwMpDXBwOhIuLHgdFKoMNkAAJvbqWdgeysNJGY6duVhcXkFxdckAXJOvABbUU6lFNLn1KrXBzbrWl6EdnwMSCzxcLEOx0fIvHc8/NS8QKu5Uish42RI4SvH4SvY2Wfzmf5NUu3CCFAaCHCS0AXvbTUBXRhxW73KblAaYUBXr6Af8AZK3O6RsSA04w89Z8ytdVbIiR5cXuubcm8gB8lKjGgjQEUj2Hpv242SO5vfG3Me8reQ0+UADgLADqA5BbARKu6QGO0FXGlXAxVDUB4ui95EQF2yZV7sqICmVUyr0iA85VTKvaIC2WJu1cslkBaMaCJXLKqAtbtV3auWSyAtbtVyK5ZUsgPGRMiuEIgLWVVyr3ZVsgPGVUyq5ZLIC3lVbL2lkB4yplXtLIDxlVbL1ZLIDxZVyr0iA82RerIgKoiIAiIgCIiAIiICiqiIAiIgCKiICqoiICqIiAIqIgCqqIgKqiIgKoiIAiIgKIiID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72710" name="Picture 6" descr="http://obraspublicas.edomex.gob.mx/oficial/Images/main/construcc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64696" y="4293096"/>
            <a:ext cx="2411760" cy="2411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1" y="1412776"/>
            <a:ext cx="8153400" cy="5105400"/>
          </a:xfrm>
        </p:spPr>
        <p:txBody>
          <a:bodyPr/>
          <a:lstStyle/>
          <a:p>
            <a:pPr marL="609600" indent="-609600" algn="just" eaLnBrk="1" hangingPunct="1">
              <a:buFont typeface="Wingdings" pitchFamily="2" charset="2"/>
              <a:buNone/>
            </a:pPr>
            <a:endParaRPr lang="es-ES" sz="20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b="1" dirty="0"/>
              <a:t>//Objetivo: </a:t>
            </a:r>
            <a:r>
              <a:rPr lang="es-ES" sz="2000" dirty="0"/>
              <a:t>Determinar el área de un triangulo rectángulo</a:t>
            </a:r>
          </a:p>
          <a:p>
            <a:pPr marL="609600" indent="-609600" algn="just" eaLnBrk="1" hangingPunct="1">
              <a:buNone/>
            </a:pPr>
            <a:r>
              <a:rPr lang="es-ES" sz="2000" b="1" dirty="0"/>
              <a:t>//Programador:</a:t>
            </a:r>
            <a:r>
              <a:rPr lang="es-ES" sz="2000" dirty="0"/>
              <a:t> </a:t>
            </a:r>
            <a:r>
              <a:rPr lang="es-ES" sz="2000" dirty="0" smtClean="0"/>
              <a:t>X</a:t>
            </a:r>
            <a:endParaRPr lang="es-ES" sz="20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b="1" dirty="0"/>
              <a:t>//Fecha:</a:t>
            </a:r>
            <a:r>
              <a:rPr lang="es-ES" sz="2000" dirty="0"/>
              <a:t> __/</a:t>
            </a:r>
            <a:r>
              <a:rPr lang="es-ES" sz="2000" dirty="0" smtClean="0"/>
              <a:t>Septiembre/2022</a:t>
            </a:r>
            <a:endParaRPr lang="es-ES" sz="2000" dirty="0"/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0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b="1" dirty="0"/>
              <a:t>INICIO</a:t>
            </a:r>
          </a:p>
          <a:p>
            <a:pPr marL="609600" indent="-609600" algn="just">
              <a:buNone/>
            </a:pPr>
            <a:r>
              <a:rPr lang="es-ES" sz="2000" dirty="0">
                <a:solidFill>
                  <a:srgbClr val="00B050"/>
                </a:solidFill>
              </a:rPr>
              <a:t>      //Definición de Constantes y Variables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>
                <a:solidFill>
                  <a:srgbClr val="0070C0"/>
                </a:solidFill>
              </a:rPr>
              <a:t>      </a:t>
            </a:r>
            <a:r>
              <a:rPr lang="es-ES" sz="2000" b="1" dirty="0">
                <a:solidFill>
                  <a:srgbClr val="0070C0"/>
                </a:solidFill>
              </a:rPr>
              <a:t>CONST ENTERO</a:t>
            </a:r>
            <a:r>
              <a:rPr lang="es-ES" sz="2000" b="1" dirty="0"/>
              <a:t>  </a:t>
            </a:r>
            <a:r>
              <a:rPr lang="es-ES" sz="2000" dirty="0"/>
              <a:t>Base=3, Altura=4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>
                <a:solidFill>
                  <a:srgbClr val="0070C0"/>
                </a:solidFill>
              </a:rPr>
              <a:t>      </a:t>
            </a:r>
            <a:r>
              <a:rPr lang="es-ES" sz="2000" b="1" dirty="0">
                <a:solidFill>
                  <a:srgbClr val="0070C0"/>
                </a:solidFill>
              </a:rPr>
              <a:t>REAL</a:t>
            </a:r>
            <a:r>
              <a:rPr lang="es-ES" sz="2000" dirty="0">
                <a:solidFill>
                  <a:srgbClr val="0070C0"/>
                </a:solidFill>
              </a:rPr>
              <a:t> </a:t>
            </a:r>
            <a:r>
              <a:rPr lang="es-ES" sz="2000" dirty="0"/>
              <a:t> </a:t>
            </a:r>
            <a:r>
              <a:rPr lang="es-ES" sz="2000" dirty="0" err="1"/>
              <a:t>Area</a:t>
            </a:r>
            <a:r>
              <a:rPr lang="es-ES" sz="2000" dirty="0"/>
              <a:t>	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>
                <a:solidFill>
                  <a:srgbClr val="00B050"/>
                </a:solidFill>
              </a:rPr>
              <a:t>      //Procesamiento de los Datos, calcular el área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1800" dirty="0"/>
              <a:t>       </a:t>
            </a:r>
            <a:r>
              <a:rPr lang="es-ES" sz="1800" dirty="0" err="1"/>
              <a:t>Area</a:t>
            </a:r>
            <a:r>
              <a:rPr lang="es-ES" sz="1800" dirty="0"/>
              <a:t> = (Base * Altura) / 2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>
                <a:solidFill>
                  <a:srgbClr val="00B050"/>
                </a:solidFill>
              </a:rPr>
              <a:t>      //Impresión de Resultados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>
                <a:solidFill>
                  <a:srgbClr val="0070C0"/>
                </a:solidFill>
              </a:rPr>
              <a:t>      </a:t>
            </a:r>
            <a:r>
              <a:rPr lang="es-ES" sz="2000" b="1" dirty="0">
                <a:solidFill>
                  <a:srgbClr val="0070C0"/>
                </a:solidFill>
              </a:rPr>
              <a:t>IMPRIMIR</a:t>
            </a:r>
            <a:r>
              <a:rPr lang="es-ES" sz="2000" dirty="0">
                <a:solidFill>
                  <a:srgbClr val="0070C0"/>
                </a:solidFill>
              </a:rPr>
              <a:t> </a:t>
            </a:r>
            <a:r>
              <a:rPr lang="es-ES" sz="2000" dirty="0"/>
              <a:t>“El Área del Triangulo es: ”, </a:t>
            </a:r>
            <a:r>
              <a:rPr lang="es-ES" sz="2000" dirty="0" err="1"/>
              <a:t>Area</a:t>
            </a:r>
            <a:endParaRPr lang="es-ES" sz="20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b="1" dirty="0"/>
              <a:t>FIN</a:t>
            </a:r>
            <a:endParaRPr lang="es-ES" sz="4400" b="1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251520" y="692696"/>
            <a:ext cx="8640960" cy="504056"/>
          </a:xfrm>
          <a:noFill/>
        </p:spPr>
        <p:txBody>
          <a:bodyPr/>
          <a:lstStyle/>
          <a:p>
            <a:pPr eaLnBrk="1" hangingPunct="1"/>
            <a:r>
              <a:rPr lang="es-ES" b="1" dirty="0"/>
              <a:t>Construcción del </a:t>
            </a:r>
            <a:r>
              <a:rPr lang="es-ES" b="1" i="1" u="sng" dirty="0"/>
              <a:t>Algoritmo (Pseudocódigo)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b="1" dirty="0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s-ES" sz="2800" dirty="0"/>
          </a:p>
          <a:p>
            <a:pPr lvl="1" eaLnBrk="1" hangingPunct="1"/>
            <a:r>
              <a:rPr lang="es-ES" sz="2400" dirty="0"/>
              <a:t>Definición del Problema #1.</a:t>
            </a:r>
          </a:p>
          <a:p>
            <a:pPr lvl="1" eaLnBrk="1" hangingPunct="1"/>
            <a:r>
              <a:rPr lang="es-ES" sz="2400" dirty="0"/>
              <a:t>Análisis del problema.</a:t>
            </a:r>
          </a:p>
          <a:p>
            <a:pPr lvl="1" eaLnBrk="1" hangingPunct="1"/>
            <a:r>
              <a:rPr lang="es-ES" sz="2400" dirty="0"/>
              <a:t>Construcción del Algoritmo.</a:t>
            </a:r>
          </a:p>
          <a:p>
            <a:pPr lvl="1" eaLnBrk="1" hangingPunct="1"/>
            <a:r>
              <a:rPr lang="es-ES" sz="2400" dirty="0">
                <a:solidFill>
                  <a:schemeClr val="accent1"/>
                </a:solidFill>
              </a:rPr>
              <a:t>Verificación (Prueba y Depuración).</a:t>
            </a:r>
          </a:p>
          <a:p>
            <a:pPr eaLnBrk="1" hangingPunct="1"/>
            <a:endParaRPr lang="es-ES" sz="2800" dirty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6804248" y="3068960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Plan de Prueba o verificación del algoritmo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67544" y="3356992"/>
          <a:ext cx="8208912" cy="117027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3843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5135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Valores</a:t>
                      </a:r>
                      <a:r>
                        <a:rPr lang="es-MX" baseline="0" dirty="0"/>
                        <a:t> de  Entrada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Salidas Esperadas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5135">
                <a:tc>
                  <a:txBody>
                    <a:bodyPr/>
                    <a:lstStyle/>
                    <a:p>
                      <a:r>
                        <a:rPr lang="es-ES" dirty="0"/>
                        <a:t>Ninguno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err="1"/>
                        <a:t>Area</a:t>
                      </a:r>
                      <a:r>
                        <a:rPr lang="es-MX" dirty="0"/>
                        <a:t>=6.0             OK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8914" name="Picture 2" descr="http://t1.gstatic.com/images?q=tbn:ANd9GcS-1QXmpqkP93O7WMMg6h7Mi2VGmoTa4fziMAGGdhMXOpnZYlYeBfKMPD3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1484784"/>
            <a:ext cx="2628900" cy="1743076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752600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1" y="2514600"/>
            <a:ext cx="4343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438400"/>
            <a:ext cx="2514600" cy="38100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s-ES" sz="2000" b="1" i="1" dirty="0"/>
              <a:t>Pantalla de la PC                               </a:t>
            </a:r>
          </a:p>
        </p:txBody>
      </p:sp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sz="2800" b="1" i="1" u="sng" dirty="0"/>
              <a:t>Verificación (prueba y depuración)</a:t>
            </a:r>
            <a:r>
              <a:rPr lang="es-ES" sz="2800" b="1" dirty="0"/>
              <a:t/>
            </a:r>
            <a:br>
              <a:rPr lang="es-ES" sz="2800" b="1" dirty="0"/>
            </a:br>
            <a:endParaRPr lang="es-ES" sz="2800" b="1" dirty="0"/>
          </a:p>
        </p:txBody>
      </p:sp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5029200" y="3048000"/>
            <a:ext cx="3733800" cy="3124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24582" name="Rectangle 9"/>
          <p:cNvSpPr>
            <a:spLocks noChangeArrowheads="1"/>
          </p:cNvSpPr>
          <p:nvPr/>
        </p:nvSpPr>
        <p:spPr bwMode="auto">
          <a:xfrm>
            <a:off x="5334000" y="3505200"/>
            <a:ext cx="16764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MX" dirty="0"/>
              <a:t>3</a:t>
            </a:r>
            <a:endParaRPr lang="es-ES" dirty="0"/>
          </a:p>
        </p:txBody>
      </p:sp>
      <p:sp>
        <p:nvSpPr>
          <p:cNvPr id="24583" name="Rectangle 10"/>
          <p:cNvSpPr>
            <a:spLocks noChangeArrowheads="1"/>
          </p:cNvSpPr>
          <p:nvPr/>
        </p:nvSpPr>
        <p:spPr bwMode="auto">
          <a:xfrm>
            <a:off x="6172200" y="4419600"/>
            <a:ext cx="18288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ES" dirty="0"/>
          </a:p>
        </p:txBody>
      </p:sp>
      <p:sp>
        <p:nvSpPr>
          <p:cNvPr id="24584" name="Rectangle 11"/>
          <p:cNvSpPr>
            <a:spLocks noChangeArrowheads="1"/>
          </p:cNvSpPr>
          <p:nvPr/>
        </p:nvSpPr>
        <p:spPr bwMode="auto">
          <a:xfrm>
            <a:off x="6324600" y="5715000"/>
            <a:ext cx="22860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ES" dirty="0"/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990600" y="31242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24588" name="Text Box 15"/>
          <p:cNvSpPr txBox="1">
            <a:spLocks noChangeArrowheads="1"/>
          </p:cNvSpPr>
          <p:nvPr/>
        </p:nvSpPr>
        <p:spPr bwMode="auto">
          <a:xfrm>
            <a:off x="381000" y="2999601"/>
            <a:ext cx="2667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</a:rPr>
              <a:t>El Área del Triangulo es:</a:t>
            </a:r>
          </a:p>
        </p:txBody>
      </p:sp>
      <p:sp>
        <p:nvSpPr>
          <p:cNvPr id="24589" name="Text Box 16"/>
          <p:cNvSpPr txBox="1">
            <a:spLocks noChangeArrowheads="1"/>
          </p:cNvSpPr>
          <p:nvPr/>
        </p:nvSpPr>
        <p:spPr bwMode="auto">
          <a:xfrm>
            <a:off x="2195736" y="2938046"/>
            <a:ext cx="990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600" dirty="0">
                <a:solidFill>
                  <a:schemeClr val="bg1"/>
                </a:solidFill>
              </a:rPr>
              <a:t>6.0</a:t>
            </a:r>
            <a:endParaRPr lang="es-ES" sz="1600" dirty="0">
              <a:solidFill>
                <a:schemeClr val="bg1"/>
              </a:solidFill>
            </a:endParaRPr>
          </a:p>
        </p:txBody>
      </p:sp>
      <p:sp>
        <p:nvSpPr>
          <p:cNvPr id="24590" name="Text Box 17"/>
          <p:cNvSpPr txBox="1">
            <a:spLocks noChangeArrowheads="1"/>
          </p:cNvSpPr>
          <p:nvPr/>
        </p:nvSpPr>
        <p:spPr bwMode="auto">
          <a:xfrm>
            <a:off x="6477000" y="3276600"/>
            <a:ext cx="1371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000" dirty="0"/>
              <a:t>3F5000AC </a:t>
            </a:r>
          </a:p>
        </p:txBody>
      </p:sp>
      <p:sp>
        <p:nvSpPr>
          <p:cNvPr id="24591" name="Text Box 18"/>
          <p:cNvSpPr txBox="1">
            <a:spLocks noChangeArrowheads="1"/>
          </p:cNvSpPr>
          <p:nvPr/>
        </p:nvSpPr>
        <p:spPr bwMode="auto">
          <a:xfrm>
            <a:off x="5181600" y="32766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24592" name="Text Box 19"/>
          <p:cNvSpPr txBox="1">
            <a:spLocks noChangeArrowheads="1"/>
          </p:cNvSpPr>
          <p:nvPr/>
        </p:nvSpPr>
        <p:spPr bwMode="auto">
          <a:xfrm>
            <a:off x="5334000" y="3276601"/>
            <a:ext cx="12954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000" b="1" dirty="0"/>
              <a:t>Base</a:t>
            </a:r>
            <a:endParaRPr lang="es-ES" sz="1000" b="1" dirty="0"/>
          </a:p>
        </p:txBody>
      </p:sp>
      <p:sp>
        <p:nvSpPr>
          <p:cNvPr id="24593" name="Text Box 20"/>
          <p:cNvSpPr txBox="1">
            <a:spLocks noChangeArrowheads="1"/>
          </p:cNvSpPr>
          <p:nvPr/>
        </p:nvSpPr>
        <p:spPr bwMode="auto">
          <a:xfrm>
            <a:off x="6172200" y="4191001"/>
            <a:ext cx="11430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000" b="1" dirty="0"/>
              <a:t>Altura</a:t>
            </a:r>
          </a:p>
        </p:txBody>
      </p:sp>
      <p:sp>
        <p:nvSpPr>
          <p:cNvPr id="24594" name="Text Box 21"/>
          <p:cNvSpPr txBox="1">
            <a:spLocks noChangeArrowheads="1"/>
          </p:cNvSpPr>
          <p:nvPr/>
        </p:nvSpPr>
        <p:spPr bwMode="auto">
          <a:xfrm>
            <a:off x="7239000" y="4191000"/>
            <a:ext cx="990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000" dirty="0"/>
              <a:t>5F5000AC </a:t>
            </a:r>
          </a:p>
        </p:txBody>
      </p:sp>
      <p:sp>
        <p:nvSpPr>
          <p:cNvPr id="24595" name="Text Box 22"/>
          <p:cNvSpPr txBox="1">
            <a:spLocks noChangeArrowheads="1"/>
          </p:cNvSpPr>
          <p:nvPr/>
        </p:nvSpPr>
        <p:spPr bwMode="auto">
          <a:xfrm>
            <a:off x="6248400" y="5486400"/>
            <a:ext cx="1752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200" b="1" dirty="0" err="1"/>
              <a:t>Area</a:t>
            </a:r>
            <a:endParaRPr lang="es-ES" sz="1200" b="1" dirty="0"/>
          </a:p>
        </p:txBody>
      </p:sp>
      <p:sp>
        <p:nvSpPr>
          <p:cNvPr id="24596" name="Text Box 23"/>
          <p:cNvSpPr txBox="1">
            <a:spLocks noChangeArrowheads="1"/>
          </p:cNvSpPr>
          <p:nvPr/>
        </p:nvSpPr>
        <p:spPr bwMode="auto">
          <a:xfrm>
            <a:off x="7772400" y="5410200"/>
            <a:ext cx="990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000" dirty="0"/>
              <a:t>7F5000AC </a:t>
            </a:r>
          </a:p>
        </p:txBody>
      </p:sp>
      <p:pic>
        <p:nvPicPr>
          <p:cNvPr id="1026" name="Picture 2" descr="C:\Archivos de programa\Microsoft Office\MEDIA\CAGCAT10\j0205582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84368" y="836712"/>
            <a:ext cx="864096" cy="7929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25 Rectángulo"/>
          <p:cNvSpPr/>
          <p:nvPr/>
        </p:nvSpPr>
        <p:spPr>
          <a:xfrm>
            <a:off x="5943600" y="2971800"/>
            <a:ext cx="21259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i="1" u="sng" dirty="0"/>
              <a:t>Estructura de 32 bits </a:t>
            </a:r>
          </a:p>
        </p:txBody>
      </p:sp>
      <p:sp>
        <p:nvSpPr>
          <p:cNvPr id="27" name="26 CuadroTexto"/>
          <p:cNvSpPr txBox="1"/>
          <p:nvPr/>
        </p:nvSpPr>
        <p:spPr>
          <a:xfrm>
            <a:off x="6705600" y="4419600"/>
            <a:ext cx="762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4</a:t>
            </a:r>
            <a:endParaRPr lang="es-ES" dirty="0"/>
          </a:p>
        </p:txBody>
      </p:sp>
      <p:sp>
        <p:nvSpPr>
          <p:cNvPr id="28" name="27 CuadroTexto"/>
          <p:cNvSpPr txBox="1"/>
          <p:nvPr/>
        </p:nvSpPr>
        <p:spPr>
          <a:xfrm>
            <a:off x="6477000" y="57150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6.0</a:t>
            </a:r>
            <a:endParaRPr lang="es-ES" dirty="0"/>
          </a:p>
        </p:txBody>
      </p:sp>
      <p:sp>
        <p:nvSpPr>
          <p:cNvPr id="29" name="28 CuadroTexto"/>
          <p:cNvSpPr txBox="1"/>
          <p:nvPr/>
        </p:nvSpPr>
        <p:spPr>
          <a:xfrm>
            <a:off x="1676400" y="4267200"/>
            <a:ext cx="1143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FIN</a:t>
            </a:r>
            <a:endParaRPr lang="es-E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24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24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2" grpId="0" animBg="1"/>
      <p:bldP spid="24583" grpId="0" animBg="1"/>
      <p:bldP spid="24584" grpId="0" animBg="1"/>
      <p:bldP spid="24588" grpId="0"/>
      <p:bldP spid="24589" grpId="0"/>
      <p:bldP spid="24590" grpId="0"/>
      <p:bldP spid="24592" grpId="0"/>
      <p:bldP spid="24593" grpId="0"/>
      <p:bldP spid="24594" grpId="0"/>
      <p:bldP spid="24595" grpId="0"/>
      <p:bldP spid="24596" grpId="0"/>
      <p:bldP spid="27" grpId="0"/>
      <p:bldP spid="28" grpId="0"/>
      <p:bldP spid="2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Q&amp;A-slid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b="1" dirty="0"/>
              <a:t>Preguntas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s-ES" sz="2800" dirty="0"/>
          </a:p>
          <a:p>
            <a:pPr lvl="1" eaLnBrk="1" hangingPunct="1"/>
            <a:r>
              <a:rPr lang="es-ES" sz="2400" dirty="0">
                <a:solidFill>
                  <a:schemeClr val="accent1"/>
                </a:solidFill>
              </a:rPr>
              <a:t>Definición del Problema #2.</a:t>
            </a:r>
          </a:p>
          <a:p>
            <a:pPr lvl="1" eaLnBrk="1" hangingPunct="1"/>
            <a:r>
              <a:rPr lang="es-ES" sz="2400" dirty="0"/>
              <a:t>Análisis del problema.</a:t>
            </a:r>
          </a:p>
          <a:p>
            <a:pPr lvl="1" eaLnBrk="1" hangingPunct="1"/>
            <a:r>
              <a:rPr lang="es-ES" sz="2400" dirty="0"/>
              <a:t>Construcción del Algoritmo.</a:t>
            </a:r>
          </a:p>
          <a:p>
            <a:pPr lvl="1" eaLnBrk="1" hangingPunct="1"/>
            <a:r>
              <a:rPr lang="es-ES" sz="2400" dirty="0"/>
              <a:t>Verificación (Prueba y Depuración).</a:t>
            </a:r>
          </a:p>
          <a:p>
            <a:pPr eaLnBrk="1" hangingPunct="1"/>
            <a:endParaRPr lang="es-ES" sz="2800" dirty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5796136" y="1844824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3200" dirty="0"/>
              <a:t>Procedimientos para</a:t>
            </a:r>
            <a:br>
              <a:rPr lang="es-ES" sz="3200" dirty="0"/>
            </a:br>
            <a:r>
              <a:rPr lang="es-ES" sz="3200" dirty="0"/>
              <a:t>solucionar problemas matemáticos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14400" y="1981200"/>
            <a:ext cx="7924799" cy="4114800"/>
          </a:xfrm>
        </p:spPr>
        <p:txBody>
          <a:bodyPr/>
          <a:lstStyle/>
          <a:p>
            <a:pPr>
              <a:buNone/>
            </a:pPr>
            <a:r>
              <a:rPr lang="es-ES" sz="2000" dirty="0"/>
              <a:t> </a:t>
            </a:r>
          </a:p>
        </p:txBody>
      </p:sp>
      <p:graphicFrame>
        <p:nvGraphicFramePr>
          <p:cNvPr id="6" name="5 Diagrama"/>
          <p:cNvGraphicFramePr/>
          <p:nvPr>
            <p:extLst>
              <p:ext uri="{D42A27DB-BD31-4B8C-83A1-F6EECF244321}">
                <p14:modId xmlns:p14="http://schemas.microsoft.com/office/powerpoint/2010/main" val="1289671915"/>
              </p:ext>
            </p:extLst>
          </p:nvPr>
        </p:nvGraphicFramePr>
        <p:xfrm>
          <a:off x="1403648" y="1628800"/>
          <a:ext cx="6480720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66103612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/>
              <a:t>Definición del Problema</a:t>
            </a:r>
            <a:endParaRPr lang="es-ES" sz="280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1981200"/>
            <a:ext cx="7813675" cy="4495800"/>
          </a:xfrm>
        </p:spPr>
        <p:txBody>
          <a:bodyPr/>
          <a:lstStyle/>
          <a:p>
            <a:r>
              <a:rPr lang="es-MX" sz="2000" dirty="0"/>
              <a:t>Esteban está ahorrando para comprar una patineta que vale 155 pesos. </a:t>
            </a:r>
          </a:p>
          <a:p>
            <a:endParaRPr lang="es-MX" sz="2000" dirty="0"/>
          </a:p>
          <a:p>
            <a:pPr lvl="1"/>
            <a:r>
              <a:rPr lang="es-MX" sz="1800" dirty="0"/>
              <a:t>Su papá le da 50 pesos mensuales y solo han trascurrido 7 semanas. </a:t>
            </a:r>
          </a:p>
          <a:p>
            <a:pPr lvl="1"/>
            <a:r>
              <a:rPr lang="es-MX" sz="1800" dirty="0"/>
              <a:t>Por lavar el auto de su tío tres veces recibió 8 pesos.</a:t>
            </a:r>
          </a:p>
          <a:p>
            <a:pPr lvl="1"/>
            <a:r>
              <a:rPr lang="es-MX" sz="1800" dirty="0"/>
              <a:t>Su hermano ganó 10 pesos por hacer los mandados de su mamá y 4 por sacar a pasear el perro. </a:t>
            </a:r>
          </a:p>
          <a:p>
            <a:pPr lvl="1" algn="just"/>
            <a:endParaRPr lang="es-ES" sz="1800" dirty="0"/>
          </a:p>
          <a:p>
            <a:pPr algn="just">
              <a:buNone/>
            </a:pPr>
            <a:r>
              <a:rPr lang="es-ES" sz="2000" dirty="0"/>
              <a:t> Elaborar un algoritmo (pseudocódigo) que:</a:t>
            </a:r>
          </a:p>
          <a:p>
            <a:pPr algn="just">
              <a:buNone/>
            </a:pPr>
            <a:endParaRPr lang="es-ES" sz="2000" dirty="0"/>
          </a:p>
          <a:p>
            <a:pPr lvl="1" algn="just"/>
            <a:r>
              <a:rPr lang="es-ES" sz="1800" dirty="0"/>
              <a:t>Determine e imprima en pantalla, ¿Cuánto dinero le falta a Esteban para comprar la patineta? </a:t>
            </a:r>
          </a:p>
        </p:txBody>
      </p:sp>
      <p:pic>
        <p:nvPicPr>
          <p:cNvPr id="64514" name="Picture 2" descr="http://t3.gstatic.com/images?q=tbn:ANd9GcR-VDh-iKVqBB3Ca92bSkQUr73f2_OKi1KOlhByHfIKSQr8_CF_5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692696"/>
            <a:ext cx="2448272" cy="1375618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2" name="Picture 4" descr="http://t1.gstatic.com/images?q=tbn:ANd9GcTuJ-Z_b4Cq9HaOfLoClsPmMvYhk7ewPfr3JrMXqODug9m8tXY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496017"/>
            <a:ext cx="964792" cy="1204791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>
                <a:solidFill>
                  <a:srgbClr val="FF0000"/>
                </a:solidFill>
              </a:rPr>
              <a:t>Alto</a:t>
            </a:r>
            <a:r>
              <a:rPr lang="es-MX" dirty="0"/>
              <a:t>, </a:t>
            </a:r>
            <a:r>
              <a:rPr lang="es-ES" dirty="0"/>
              <a:t>pregúntate: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¿Mis conocimientos actuales de matemáticas me permiten resolver este problema?</a:t>
            </a:r>
          </a:p>
          <a:p>
            <a:pPr algn="just"/>
            <a:endParaRPr lang="es-MX" dirty="0"/>
          </a:p>
          <a:p>
            <a:pPr algn="just"/>
            <a:r>
              <a:rPr lang="es-MX" i="1" u="sng" dirty="0"/>
              <a:t>Respuesta:</a:t>
            </a:r>
          </a:p>
          <a:p>
            <a:pPr algn="just"/>
            <a:endParaRPr lang="es-ES" i="1" u="sng" dirty="0"/>
          </a:p>
          <a:p>
            <a:pPr marL="1339850" lvl="1" indent="-928688" algn="just"/>
            <a:r>
              <a:rPr lang="es-ES" sz="2400" b="1" dirty="0">
                <a:solidFill>
                  <a:srgbClr val="FF0000"/>
                </a:solidFill>
              </a:rPr>
              <a:t>:</a:t>
            </a:r>
            <a:r>
              <a:rPr lang="es-ES" sz="2400" dirty="0"/>
              <a:t> Plantear una estrategia para obtener los conocimientos requeridos.</a:t>
            </a:r>
          </a:p>
          <a:p>
            <a:pPr marL="1339850" lvl="1" indent="-928688" algn="just"/>
            <a:endParaRPr lang="es-ES" sz="2400" dirty="0"/>
          </a:p>
          <a:p>
            <a:pPr marL="1339850" lvl="1" indent="-928688" algn="just"/>
            <a:r>
              <a:rPr lang="es-MX" sz="2400" b="1" dirty="0">
                <a:solidFill>
                  <a:srgbClr val="002060"/>
                </a:solidFill>
              </a:rPr>
              <a:t>: </a:t>
            </a:r>
            <a:r>
              <a:rPr lang="es-MX" sz="2400" dirty="0"/>
              <a:t>Continuar con la siguiente etapa de la solución del problema.</a:t>
            </a:r>
            <a:endParaRPr lang="es-ES" sz="2400" dirty="0"/>
          </a:p>
        </p:txBody>
      </p:sp>
      <p:pic>
        <p:nvPicPr>
          <p:cNvPr id="6349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5229200"/>
            <a:ext cx="792088" cy="998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4005064"/>
            <a:ext cx="792088" cy="1067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Investigar herramientas </a:t>
            </a:r>
            <a:endParaRPr lang="es-ES" b="1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2057400"/>
            <a:ext cx="3200400" cy="2418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4191000"/>
            <a:ext cx="2938092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533400" y="1905000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" sz="2400" b="1" dirty="0"/>
              <a:t>Investigar: </a:t>
            </a:r>
            <a:r>
              <a:rPr lang="es-ES" sz="2400" dirty="0"/>
              <a:t>La </a:t>
            </a:r>
            <a:r>
              <a:rPr lang="es-ES" sz="2400" i="1" u="sng" dirty="0"/>
              <a:t>regla de tres </a:t>
            </a:r>
            <a:r>
              <a:rPr lang="es-ES" sz="2400" dirty="0"/>
              <a:t>es una forma de resolución de problemas de proporcionalidad entre tres o más valores conocidos y una incógnita.</a:t>
            </a: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s-ES" sz="2800" dirty="0"/>
          </a:p>
          <a:p>
            <a:pPr lvl="1" eaLnBrk="1" hangingPunct="1"/>
            <a:r>
              <a:rPr lang="es-ES" sz="2400" dirty="0"/>
              <a:t>Definición del Problema.</a:t>
            </a:r>
          </a:p>
          <a:p>
            <a:pPr lvl="1" eaLnBrk="1" hangingPunct="1"/>
            <a:r>
              <a:rPr lang="es-ES" sz="2400" dirty="0">
                <a:solidFill>
                  <a:schemeClr val="accent1"/>
                </a:solidFill>
              </a:rPr>
              <a:t>Análisis del problema.</a:t>
            </a:r>
          </a:p>
          <a:p>
            <a:pPr lvl="1" eaLnBrk="1" hangingPunct="1"/>
            <a:r>
              <a:rPr lang="es-ES" sz="2400" dirty="0"/>
              <a:t>Construcción del Algoritmo.</a:t>
            </a:r>
          </a:p>
          <a:p>
            <a:pPr lvl="1" eaLnBrk="1" hangingPunct="1"/>
            <a:r>
              <a:rPr lang="es-ES" sz="2400" dirty="0"/>
              <a:t>Verificación (Prueba y Depuración).</a:t>
            </a:r>
          </a:p>
          <a:p>
            <a:pPr eaLnBrk="1" hangingPunct="1"/>
            <a:endParaRPr lang="es-ES" sz="2800" dirty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5364088" y="2204864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2209800"/>
            <a:ext cx="8610600" cy="434340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None/>
            </a:pPr>
            <a:r>
              <a:rPr lang="es-ES" sz="1800" b="1" dirty="0">
                <a:solidFill>
                  <a:srgbClr val="0070C0"/>
                </a:solidFill>
              </a:rPr>
              <a:t>Información de Salida</a:t>
            </a:r>
          </a:p>
          <a:p>
            <a:pPr lvl="1" eaLnBrk="1" hangingPunct="1">
              <a:lnSpc>
                <a:spcPct val="90000"/>
              </a:lnSpc>
            </a:pPr>
            <a:r>
              <a:rPr lang="es-ES" sz="1600" dirty="0" err="1"/>
              <a:t>DineroFaltante</a:t>
            </a:r>
            <a:endParaRPr lang="es-ES" sz="1600" dirty="0"/>
          </a:p>
          <a:p>
            <a:pPr marL="457200" indent="-457200" eaLnBrk="1" hangingPunct="1">
              <a:lnSpc>
                <a:spcPct val="90000"/>
              </a:lnSpc>
              <a:buNone/>
            </a:pPr>
            <a:endParaRPr lang="es-ES" sz="1800" dirty="0"/>
          </a:p>
          <a:p>
            <a:pPr marL="457200" indent="-457200" eaLnBrk="1" hangingPunct="1">
              <a:lnSpc>
                <a:spcPct val="90000"/>
              </a:lnSpc>
              <a:buNone/>
            </a:pPr>
            <a:r>
              <a:rPr lang="es-ES" sz="1800" b="1" dirty="0">
                <a:solidFill>
                  <a:srgbClr val="0070C0"/>
                </a:solidFill>
              </a:rPr>
              <a:t>Datos Conocidos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 err="1"/>
              <a:t>PrecioPatineta</a:t>
            </a:r>
            <a:r>
              <a:rPr lang="es-MX" sz="1600" dirty="0"/>
              <a:t> = 155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/>
              <a:t>Mensualidad = 50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 err="1"/>
              <a:t>SemanasMensualidadCubiertas</a:t>
            </a:r>
            <a:r>
              <a:rPr lang="es-MX" sz="1600" dirty="0"/>
              <a:t> = 7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 err="1"/>
              <a:t>PagoLavarAuto</a:t>
            </a:r>
            <a:r>
              <a:rPr lang="es-MX" sz="1600" dirty="0"/>
              <a:t> = 8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 err="1"/>
              <a:t>SemanasMes</a:t>
            </a:r>
            <a:r>
              <a:rPr lang="es-MX" sz="1600" dirty="0"/>
              <a:t> = 4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strike="sngStrike" dirty="0" err="1">
                <a:solidFill>
                  <a:srgbClr val="0070C0"/>
                </a:solidFill>
              </a:rPr>
              <a:t>PagoMandados</a:t>
            </a:r>
            <a:r>
              <a:rPr lang="es-MX" sz="1600" strike="sngStrike" dirty="0">
                <a:solidFill>
                  <a:srgbClr val="0070C0"/>
                </a:solidFill>
              </a:rPr>
              <a:t>=10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strike="sngStrike" dirty="0" err="1">
                <a:solidFill>
                  <a:srgbClr val="0070C0"/>
                </a:solidFill>
              </a:rPr>
              <a:t>PagoPasearPerro</a:t>
            </a:r>
            <a:r>
              <a:rPr lang="es-MX" sz="1600" strike="sngStrike" dirty="0">
                <a:solidFill>
                  <a:srgbClr val="0070C0"/>
                </a:solidFill>
              </a:rPr>
              <a:t>=4</a:t>
            </a:r>
            <a:endParaRPr lang="es-ES" sz="1600" dirty="0">
              <a:solidFill>
                <a:srgbClr val="0070C0"/>
              </a:solidFill>
            </a:endParaRPr>
          </a:p>
          <a:p>
            <a:pPr lvl="1" eaLnBrk="1" hangingPunct="1">
              <a:lnSpc>
                <a:spcPct val="90000"/>
              </a:lnSpc>
              <a:buNone/>
            </a:pPr>
            <a:endParaRPr lang="es-ES" sz="1600" dirty="0"/>
          </a:p>
          <a:p>
            <a:pPr marL="457200" indent="-457200" eaLnBrk="1" hangingPunct="1">
              <a:lnSpc>
                <a:spcPct val="90000"/>
              </a:lnSpc>
              <a:buNone/>
            </a:pPr>
            <a:r>
              <a:rPr lang="es-ES" sz="1800" b="1" dirty="0">
                <a:solidFill>
                  <a:srgbClr val="0070C0"/>
                </a:solidFill>
              </a:rPr>
              <a:t>Datos no Conocidos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600" dirty="0"/>
              <a:t>Ninguno</a:t>
            </a:r>
            <a:endParaRPr lang="es-ES" sz="1600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sz="2800" b="1" dirty="0"/>
              <a:t>Análisis del problema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3886200" y="4800600"/>
            <a:ext cx="3044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i="1" dirty="0">
                <a:solidFill>
                  <a:srgbClr val="7030A0"/>
                </a:solidFill>
              </a:rPr>
              <a:t>Eliminar los datos inútiles</a:t>
            </a:r>
            <a:endParaRPr lang="es-ES" b="1" dirty="0"/>
          </a:p>
        </p:txBody>
      </p:sp>
      <p:pic>
        <p:nvPicPr>
          <p:cNvPr id="6" name="Picture 4" descr="http://t3.gstatic.com/images?q=tbn:ANd9GcQXfFNkhZpmKP7fikFBqWFPWDi8j5F9Tzgktdjo55WSI1fCzMG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1988840"/>
            <a:ext cx="2752725" cy="165735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74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74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74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74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4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b="1" dirty="0"/>
              <a:t>Análisis del problema </a:t>
            </a:r>
            <a:r>
              <a:rPr lang="es-ES" sz="1800" b="1" dirty="0"/>
              <a:t>(Continuación …)</a:t>
            </a:r>
            <a:endParaRPr lang="es-E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55575" y="1268760"/>
            <a:ext cx="8686799" cy="4616152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None/>
            </a:pPr>
            <a:endParaRPr lang="es-MX" sz="2400" b="1" dirty="0">
              <a:solidFill>
                <a:srgbClr val="0070C0"/>
              </a:solidFill>
            </a:endParaRPr>
          </a:p>
          <a:p>
            <a:pPr eaLnBrk="1" hangingPunct="1">
              <a:lnSpc>
                <a:spcPct val="90000"/>
              </a:lnSpc>
              <a:buNone/>
            </a:pPr>
            <a:endParaRPr lang="es-MX" sz="2400" b="1" dirty="0">
              <a:solidFill>
                <a:srgbClr val="0070C0"/>
              </a:solidFill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es-MX" sz="2400" b="1" dirty="0">
                <a:solidFill>
                  <a:srgbClr val="0070C0"/>
                </a:solidFill>
              </a:rPr>
              <a:t>Restricciones:</a:t>
            </a:r>
          </a:p>
          <a:p>
            <a:pPr eaLnBrk="1" hangingPunct="1">
              <a:lnSpc>
                <a:spcPct val="90000"/>
              </a:lnSpc>
              <a:buNone/>
            </a:pPr>
            <a:endParaRPr lang="es-ES" sz="2400" b="1" dirty="0">
              <a:solidFill>
                <a:srgbClr val="0070C0"/>
              </a:solidFill>
            </a:endParaRPr>
          </a:p>
          <a:p>
            <a:pPr lvl="1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s-MX" sz="2000" dirty="0"/>
              <a:t>Utilizar los valores dados.</a:t>
            </a:r>
          </a:p>
          <a:p>
            <a:pPr lvl="1" eaLnBrk="1" hangingPunct="1">
              <a:lnSpc>
                <a:spcPct val="90000"/>
              </a:lnSpc>
              <a:buFont typeface="+mj-lt"/>
              <a:buAutoNum type="arabicPeriod"/>
            </a:pPr>
            <a:endParaRPr lang="es-MX" sz="2000" dirty="0"/>
          </a:p>
          <a:p>
            <a:pPr lvl="1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s-MX" sz="2000" dirty="0"/>
              <a:t>No se debe utilizar el dinero ganado por el hermano.</a:t>
            </a:r>
          </a:p>
          <a:p>
            <a:pPr lvl="1" eaLnBrk="1" hangingPunct="1">
              <a:lnSpc>
                <a:spcPct val="90000"/>
              </a:lnSpc>
              <a:buFont typeface="+mj-lt"/>
              <a:buAutoNum type="arabicPeriod"/>
            </a:pPr>
            <a:endParaRPr lang="es-MX" sz="2000" dirty="0"/>
          </a:p>
          <a:p>
            <a:pPr lvl="1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s-MX" sz="2000" dirty="0"/>
              <a:t>Sólo se le paga las semanas cubiertas, por concepto de mensualidades.</a:t>
            </a:r>
          </a:p>
          <a:p>
            <a:pPr lvl="1" eaLnBrk="1" hangingPunct="1">
              <a:lnSpc>
                <a:spcPct val="90000"/>
              </a:lnSpc>
              <a:buFont typeface="+mj-lt"/>
              <a:buAutoNum type="arabicPeriod"/>
            </a:pPr>
            <a:endParaRPr lang="es-MX" sz="2000" dirty="0"/>
          </a:p>
          <a:p>
            <a:pPr lvl="1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s-MX" sz="2000" dirty="0">
                <a:solidFill>
                  <a:srgbClr val="FF0000"/>
                </a:solidFill>
              </a:rPr>
              <a:t>No solicitar la cantidad faltante.</a:t>
            </a:r>
          </a:p>
        </p:txBody>
      </p:sp>
      <p:sp>
        <p:nvSpPr>
          <p:cNvPr id="59394" name="AutoShape 2" descr="data:image/jpeg;base64,/9j/4AAQSkZJRgABAQAAAQABAAD/2wCEAAkGBhAPEBAQEBAREBAUEBQQDxEPEBAQEg8PFBAVFBQQEhYXGyYeFxojGRQSHy8gIycpLCwsFR4xNTAqNSYrLCkBCQoKDgwOGg8PGiwkHyItKSwsKTUsLCwtLCksLSwsLCwqKSwsKSwuKSk1KSkpLCksLCksLCwpLCwsKSwsKSwsKf/AABEIANkA6AMBIgACEQEDEQH/xAAcAAEAAgIDAQAAAAAAAAAAAAAAAgcFBgEECAP/xABIEAABAwICBwQGBgYHCQAAAAABAAIDBBEFBgcSITFBUWETInGBMkJSkaGxI2JyksHRFENjgrLSCBYkM3SiwhUXJVNUc4OTs//EABoBAQACAwEAAAAAAAAAAAAAAAADBAECBQb/xAAxEQACAgECBAMHAgcAAAAAAAAAAQIDEQQSITFBUQUiMhNhcYGRsdFC4RQzQ6HB8PH/2gAMAwEAAhEDEQA/ALxREQBERAEREAREQBEXF0Byi6OIY3T0wvPPFFx+ke1pI6Am5WuVuljDIr2mdKRwiie73F1h8Vo5xjzZPXprrfRBv5G4oq4m030Y9CnqHfa7Jn+orrf784f+jk/9rP5Vp7evuW14VrH/AE3/AG/JaCKtodOFIfTpqho+qYnfNwWWotLeGSW1pZIj+1if82aw+KyroPqaT8N1UOdb+/2NzRY7DswUtT/cVEUp5MkaXfdvdZAKRNPkUpRlF4ksHKIiyahERAEREAREQBERAEREAREQBERAERCgChLK1oLnENaBdxcQABzJO5a5m/PtLhrbPPaTkXZAwjWPJzz6jep8gVSeaM81eIuPav1Yr3bBHdsbeVx6x6nysoLL4w4dTqaLwu3U+blHv+EWpmPTBR012U4NVIOLDqxA/bPpfugjqq3xvSdiNVcdt2DD6lPePZ1d6R961O64uqM7py6nqtN4ZpqOUcvu+P7H0klLiXOJc4m5JJJJ5kneo3UbpdQnTySul1G6XTA3ErpdRul0wNxNryDcGx4HiFsuC6R8RpLBtQ6Vg/V1F5W25XJ1h5ELV7pdZTceTI7K67ViyKfxLuy7plpZiGVTDTPOzXBL4j4ne3zBHVWBT1LJGh8b2vY4Xa5jg5rhzBG9eUbrNZczfV4e/Wp5CG3u+J3eif8Aabz6ix6q3XqWuEjz+r8DhLzUPD7Pl+fuemUWo5N0j02IgRn6Cp4xOdcP5mJ3reG/5rbbq7GSkso8vbTOmWyxYZyiItiIIiIAiIgCIiAIiIAiIgCrjSHpQbSa1LRkPqd0kmxzac+yODn9Nw433KOlHSL+ih1HSv8A7Q4fSyN3wNPqtPtke4dSLUkXXVS67Hlieh8M8MU8XXLh0Xf3v3fc+1TVPkc58jnPe46znOJc5zjxJO9fK6jdLqieqTwSul1G6XWMDcSul1FTZGTuBPgLrODDmkss4ul12G4dKfUPmQFP/ZUvIe9b+yl2ZWeu065zX1R1Lpddh2HSj1fcQV8HxObvBHiLLVwa5okhqarPRJP5o4ul1wuLrXBNkldLqN0umBk+kcpaQ5pIIIIINiCNxB4FW/o90q9oWUte4B5s2KodYB54Ml5O5O48du005dLqSE3B5RU1Wlr1MNs18H1R62BXKqbRXpGLyygq33dsbTSuPpcoHnn7J47uStgLpwmprKPD6nTT09jhP/pyiItyuEREAREQBERAFqmkPObcMprtINTJdtO07bG3elcOTbjxJAWzVVSyJj5JHBrGNL3uO5rWi5J8l5mzlmd+I1clQ64ZfUhYf1cIPdHidpPUlQ3WbVw5nS8O0n8RZmXpXP8ABiJ6h0jnPe4uc5xc5zjcucTcknibqF1C6XXOPZZJ3S6hdchMGdxJdmkw58p7o2cz+HNZjLmUpKlwu02O4fn+SuHLmj+OIB0gBPLkrNenzxkcLWeLqD2U8X36fLuVnguQJJbHUJ6uGz3LdsN0XbBrm3QKxoKVjBZrQF9lcjFR5I85bfZc82SbNQp9HVO3ftXa/qJTeytlRbERqU+junduFlhMR0XCx1D5KyEQFBY1o8liudQjq38lqFbhckR2i45gbvFep5adrxZwB8lpmcMqUjYnzPeyFoG1zyGi/LqegUM6Yy9x09L4jfS0s7l2f+Dz8i7OJPiMjuyB1L7Cdmt1A4LqXXPaw8Hr67HKKk1j3EkUbpdYwb5Po19jcbDv2bFf2i/PH+0IOymd/aoWgPJ3yx7hL47getjxXn26yeXcdkoamKpi9Jjto4PYdjmHoRcKSqexlDXaZamvHVcv9956oRdTCsTjqoY54jrRyMD2noeB6g3B6hdtdM8U008MIiIYCIiAIi4JQFZ6bMzdjTso2Gz5+9LbeIGnd+874NKpC6z+fsd/TcQqJgbsD+yi5dlH3WkeNi795a9dc62W6R7LQ1expUevN/EldLqN0uo8F3cSutsyXlJ9U9ri3Zfu+HtLC5dwd1VO2MC4vd3hy816Lyrl5lLE3Z3rbVZorz5mcPxTWuK9jB8Xz+HY+2A5djpWAADWttKzKIrh5wIiIAiIgC4uuli+NQUcRmqJWxRji47z7LRvceg2qls6aYp6rWho9angNwZN00o8R/djoNvXgo52KPMtafSWXvyrh36FhZz0oUuH3jZaoqd3ZMPdjP7Vw3eA2+Co/MebKrEJO0qZC63oRjuxxjkxvDx3nmsMXXS6pTscz02l0denWVxfcldcXXF0uo8F7JzdLri6XTA3HN0uuLpdMDcXDoOzPcS0DzuvPT35X+kYPMh3m5W6vKmWcadRVdPUj9XIC4D1ozse3zaXL1RDKHtDmm7XAOaRuLSLgjyV6iWY47HlvFKdlu9cpfcmiIpzlBERAFgs74t+iYfVTA2c2JwYfru7jfi4LOqttOmIalBHED/eztB6tYHPPxDFrN4i2TaeG+2MfeUQijdLrnYPZbiSKN12sKpDNPFEPXe1vkTt+F0SMSmoptlwaIssBsYme3a7vbR7h7la4CxmXaAQwMaBbYPksoulFYWDxlljsm5vqERFkjCIsZj2YqahiM1TK2Nm3VB2uefZY3e4+CZwZSbeEZK60HOulqmodaKDVqakbCGn6KI/tHDefqjzIVeZ10u1NbrQ02tTUx2Gx+mlH13D0QfZb5kqv7qtO7pE7Wm8N/Vd9PyZTHsx1NfL2tTK6R23VG5kYPqsaNjQsbdRul1VfE7ccRWFyJIo3S6YNtxJFG6lGwuNgCSdwATBhyxzCLZ8ByZLMblpPHVG4eJ4rC45QGnnkiItY7B0IuFu62lllavWV22OEenU6SKN0utMFrJK69J6LsW/ScLpiTd0bTA7xjOqP8uqfNearq6NAeIXhq4CfRlbIB9tmqf4ApqHiRzPE47qc9n+xbSIiunmgiIgCpnT9Vd6jj4Wkf8AwBXMqM09u/tNKP2T/wCNqjt9LLmh/nx+f2Kuul1FFSwem3Erra9GVF2uJQj2Q9/w1f8AUtSW/wChVl8RPSF38TVvBeZFbVSxTL4HoSJtgB0U0S6vHlguCViMy5spMOi7SplDL+gwd6SQ8mN4+O4cSqJztpWqsR1oo701KdnZsPfkH7V3H7I2eO9aSmolqjSzu5cu5YudtMcFJrQ0erU1AuC/fBE7qR6Z6DZ14Kk8ZxyorZTNUyulkPF25o9loGxo6BY66XVSU3Lmd+jT10ry8+5K6XUbpdaFncSul1G6XQbiV0uuYYnPIa0Ek8Atwy1kSSdwLm63T1R481vGDlyK92qhSvM/ka9huDSTkaos3mRv8Oas/KGjUmznNsOJO8rdct5EjgAc8Au+S22OMNFgLBWoVqJwNRq7LuD4LsY/DMCip26rWjdvVEaYKHsq+4Hpxg+5xC9FKidPDLVVOecb/wCILFvpN9A8Xr5lY3S6jdLqng9JuJXVm6CKq1ZUM4OgDvuyAf61WF1YOhF3/Enf4Z//ANYlJX6kVNY80SPQqIiunmAiIgCo3T3H9PSu+pI34tKvJVBp7pLxQSezJY+Dmn8WhaWellrSS23RZS10uo3S6p4PQ7iV1vehioDcUYD60MjR4jVd8mlaFdZfKeOChraeqILmxvu8NtrOYWlrgL8bEraPBpkVy31yiux6xe8NBJIAAuSTYADeSqtzvprig1ocP1Z5doM52wxn6n/MP+Xx3Kus6aTqzEyYyewpr7IIye8OBld656bui0+6llb0RQo0SXms+h3MTxaaqkdNPI6WR3pPebnwHIdBsXUuo3S6gOmmlwRJFG6XTBncSRRuvrT07pHBrGlx6fjyTBhzSWWQWUwrAJagiwIaeNtp8Atmyto+fM4FzdY+HdH5q48u5IipwC4AuU8au5zL9f8Apr+ppmUNGmwOe3VbvN958SrQw3B4oGhrGgeS7jGACwFgpKdLByW3J5YREWTAVB6eKgGuhZxbBc/vSH+VX2SvMelLFf0jFaog3axwgb/4xZ3+bXUVvpL2gWbc9kaol1G6XVU7u4ldWLoPjvXyO5QW98jf5VXF1bWgWkvJUyfYZ7rk/MKSteZFXWTxTIvBERWzzwREQBaHpfwztsPlsLlrdceLDrfgVvixuYKMSwPaRfun5LDWUbRltaa6Hka64uu3jFAaeeWE+o8gfZv3T7rLp3VTB6JTyso5ul1xdLoZ3HN0uuLpdBuObpdcXS6Dcc3XN19KWkfK7VY0k8eQ6krf8p6OXyua5zdY8yO63wH4raMGyC3Uxr58+xquDZalqCNha09O87wHBW5lHRoGhpe3VbvtxPjzW45fybFTAEgF3VbI1oGwKeMFE5Ft87efLsdSgwyOFoaxoHku4iLcgCIiAIi4JQGKzVjjaGjqKl36uMlo9qQ7GN83EBeTZ5y9znuN3OcXOPNxNyfeVamnXOQllZh8TrsiIkqCDvmt3Y/3Qbnq7oqmuq9jyzsaOGyG59Tm6XXF0uoi7uJXV/aD8M7Oj7QjbI5z/I7B8AFQlJTmWRkbfSe4NHiTZeq8nYaKeliYBYBoA8AFNUuOTn66zyqJnURFOcoIiIAovbcEdFJEB520x5eMNQJ2juu7r/H1T8x7lXK9PaRsuNq6Z4tt1SOo5FeZq2ldDI6N4s5psevUKCceOTp6W3Mdr6HyRRul1GXNxJFG6XQbiQWfwPKUtQRrNLWnhbvH8lkdHeEU9XMIi4Cc+iJCO8P2d956b1f+A5ShpmjYC7mpYwT4so36mSe2PA1DKWjVrA0vaGjfa3z5qxqOgZC0NY0DyXYAsuVMc5vPMIiIAiIgCIuCUBytL0mZ/ZhVPZhDqyUEQMO3UG4zPHsjhzPnZpA0l0+FMLBaarc36OAH0bjZJKR6Lem88OY834zjU1ZNJUVDzJK83c47Oga0cABsAUcpY4ItUUbnulyOvPO57nPe4ue5xc5zjcucTcknmSoKN0uoTqZJIo3U4Yi9zWtF3OIAHMlMDcbtoqwA1NYJCLtj3fbP5D5r0pBEGtDRwC0TRZlYUtO0kd61yebjvK39WIrCONdZ7SbYREWxEEREAREQHzmiD2lp3EKhNLGSzG8zxt2jeAPSb+YV/rE5hwZtTE5pG22xYaybQk4PKPIV0utrzzlB9HK57WnUv3gPVPMdFqSgawdSFiksoldLqKJg23H0ZIWkEEgg3BBsQRuIPAq1cladZqcNhxBrqmIbBO23bsH1wdkg67D1KqZFlNo0nGM1hnr7Ac10dezXpaiOXZctBtIz7bD3m+YWXXi6CodG4PY5zHg3a5ji1wI4gjaFuWEaY8XpgB+kdu0W7tSwSmw+vsd8Vup9ypLTv9LPT6KiqP8ApFzgfTUMTzxMU0kXwc13zXfH9I2O23D33/xDbX+4ttyIvYz7FzIqMq/6RcxH0VBGw8DJO+T4Na35rV8W004tUXAmbTtPCmjDD952s74puRsqJs9E4zmKlomdpVTxwt4a7rF32WjvOPQAqn856eXyB0OGtMbdxqZWjXP/AGmbm+LrnoFUVXWyTOL5ZHyPO98j3PcfEuJK+K0cmyxCiMeL4n2qKl8jnPe5z3uJc5zyXOc47y4naSvndRRaFnJK6XUUTA3ErqxdFuTnTytme3Z6gI3Di7zWtZPys+tlbdp7MH755eHNelsrYA2liaLDWttW8Y9Spfd+lGXpKYRsDRuAX2RFKUgiIgCIiAIiIAiIgNZzblVlXGTYa1uW9eds25NkpHuLWnUvtbxZ1HMfJer1r2ZcqR1TTsAdwKw1k3hNweUeSUut/wA4aOnwuc6Nuqb7tzXeHI/BaFPA6Nxa9pa4bwRZRtYLkbVIjdLqN0usG+4ldLqKJgbiV0uoomBuJXS6iiYG4ldLqKJgZJXS6ipxRucQ1oLidwAuSmBuOFsGWMqSVj2kgiO/m/w6dVlsqaPpJ3NMjb8mcB9o8fBXxlbJ0dK0EgF1uW5bKPcrzu6RPjkvJzKWNpLQDYWFtwW3BAFypCqEREAREQBERAEREAREQBERAdDEsHjqGlr2g9VWObdFwcCWsD28OY8DwVurhzQd6A8m4xkaaEnU2j2XbHDwO4/Ba5PTPjNntLTycLL19ieWIJwdZoB5gLSca0WhwOpZw9lwBHuK12kqta5nnK6XVo4roqLSfonN6xmw920LW6rR9I3c5w6OZ+IP4LGCRWo1K6XWekyZUDcWH7w/BfL+qVTyZ94/kmDPtEYa6XWdZk2oPFg83H8F3qbR/K7e4+DWfiT+CYHtEaovpDC55s1pceTQSrJwvRYXEfRvd9s7PcLLe8E0V6oGsAwcmgAfBNpo7exTWE5KnmI1xqjkO84/gFaWUdFtrEs1RxJ2ud4lWVhWU4IALNBPgs01gGwCy2SIpTcuZjsJwKKnaAxovzWTRFk1CIiAIiIAiIgCIiAIiIAiIgCIiAIiIAiIgPm+Fp3tB8l1JsFgfvjb7gu+iAwkmUKZ3qD3L4/1IpfYHuWwogMHHk+mHqD3LuQ4FAzdG33LIIgPmyBrdzQPJTC5RAEREAREQBERAEREAREQBERA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59396" name="Picture 4" descr="http://www.mecambioamac.com/wp-content/uploads/2012/05/Captura-de-pantalla-2012-05-19-a-las-16.06.5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1415783"/>
            <a:ext cx="1728192" cy="1619501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b="1" dirty="0"/>
              <a:t>Análisis del problema </a:t>
            </a:r>
            <a:r>
              <a:rPr lang="es-ES" sz="1800" b="1" dirty="0"/>
              <a:t>(Continuación …)</a:t>
            </a:r>
            <a:endParaRPr lang="es-E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52400" y="1981200"/>
            <a:ext cx="8686799" cy="4616152"/>
          </a:xfrm>
        </p:spPr>
        <p:txBody>
          <a:bodyPr>
            <a:noAutofit/>
          </a:bodyPr>
          <a:lstStyle/>
          <a:p>
            <a:pPr marL="457200" indent="-457200" eaLnBrk="1" hangingPunct="1">
              <a:lnSpc>
                <a:spcPct val="90000"/>
              </a:lnSpc>
              <a:buNone/>
            </a:pPr>
            <a:r>
              <a:rPr lang="es-ES" sz="2000" b="1" dirty="0">
                <a:solidFill>
                  <a:srgbClr val="0070C0"/>
                </a:solidFill>
              </a:rPr>
              <a:t>Proceso </a:t>
            </a:r>
            <a:r>
              <a:rPr lang="es-ES" sz="2000" b="1" i="1" u="sng" dirty="0">
                <a:solidFill>
                  <a:srgbClr val="0070C0"/>
                </a:solidFill>
              </a:rPr>
              <a:t>(propuesta 1)</a:t>
            </a:r>
          </a:p>
          <a:p>
            <a:pPr marL="457200" indent="-457200" eaLnBrk="1" hangingPunct="1">
              <a:lnSpc>
                <a:spcPct val="90000"/>
              </a:lnSpc>
              <a:buNone/>
            </a:pPr>
            <a:endParaRPr lang="es-ES" sz="2000" b="1" i="1" u="sng" dirty="0">
              <a:solidFill>
                <a:srgbClr val="0070C0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s-MX" sz="1800" dirty="0">
                <a:solidFill>
                  <a:srgbClr val="00B050"/>
                </a:solidFill>
              </a:rPr>
              <a:t>//Paso 1.- Calcular cuanto dinero le corresponde por semana.</a:t>
            </a:r>
          </a:p>
          <a:p>
            <a:pPr lvl="2">
              <a:lnSpc>
                <a:spcPct val="90000"/>
              </a:lnSpc>
            </a:pPr>
            <a:r>
              <a:rPr lang="es-MX" sz="1400" dirty="0" err="1"/>
              <a:t>AportacionSemanal</a:t>
            </a:r>
            <a:r>
              <a:rPr lang="es-MX" sz="1400" dirty="0"/>
              <a:t> </a:t>
            </a:r>
            <a:r>
              <a:rPr lang="es-MX" sz="1400" b="1" dirty="0"/>
              <a:t>=</a:t>
            </a:r>
            <a:r>
              <a:rPr lang="es-MX" sz="1400" dirty="0"/>
              <a:t> Mensualidad </a:t>
            </a:r>
            <a:r>
              <a:rPr lang="es-MX" sz="1400" b="1" dirty="0"/>
              <a:t>/ </a:t>
            </a:r>
            <a:r>
              <a:rPr lang="es-MX" sz="1400" dirty="0" err="1"/>
              <a:t>SemanasMes</a:t>
            </a:r>
            <a:endParaRPr lang="es-MX" sz="1400" dirty="0"/>
          </a:p>
          <a:p>
            <a:pPr lvl="2">
              <a:lnSpc>
                <a:spcPct val="90000"/>
              </a:lnSpc>
            </a:pPr>
            <a:endParaRPr lang="es-MX" sz="1400" dirty="0"/>
          </a:p>
          <a:p>
            <a:pPr lvl="1" eaLnBrk="1" hangingPunct="1">
              <a:lnSpc>
                <a:spcPct val="90000"/>
              </a:lnSpc>
            </a:pPr>
            <a:r>
              <a:rPr lang="es-MX" sz="1800" dirty="0">
                <a:solidFill>
                  <a:srgbClr val="00B050"/>
                </a:solidFill>
              </a:rPr>
              <a:t>//Paso 2.- Calcular  la aportación mensual, por las 7 semanas cubiertas.</a:t>
            </a:r>
          </a:p>
          <a:p>
            <a:pPr lvl="2">
              <a:lnSpc>
                <a:spcPct val="90000"/>
              </a:lnSpc>
            </a:pPr>
            <a:r>
              <a:rPr lang="es-MX" sz="1400" dirty="0" err="1"/>
              <a:t>AportacionMensualidades</a:t>
            </a:r>
            <a:r>
              <a:rPr lang="es-MX" sz="1400" dirty="0"/>
              <a:t> </a:t>
            </a:r>
            <a:r>
              <a:rPr lang="es-MX" sz="1400" b="1" dirty="0"/>
              <a:t>=</a:t>
            </a:r>
            <a:r>
              <a:rPr lang="es-MX" sz="1400" dirty="0"/>
              <a:t>  </a:t>
            </a:r>
            <a:r>
              <a:rPr lang="es-MX" sz="1400" dirty="0" err="1"/>
              <a:t>AportacionSemanal</a:t>
            </a:r>
            <a:r>
              <a:rPr lang="es-MX" sz="1400" dirty="0"/>
              <a:t> </a:t>
            </a:r>
            <a:r>
              <a:rPr lang="es-MX" sz="1400" b="1" dirty="0"/>
              <a:t>*</a:t>
            </a:r>
            <a:r>
              <a:rPr lang="es-MX" sz="1400" dirty="0"/>
              <a:t> </a:t>
            </a:r>
            <a:r>
              <a:rPr lang="es-MX" sz="1400" dirty="0" err="1"/>
              <a:t>SemanasMensualidadCubiertas</a:t>
            </a:r>
            <a:endParaRPr lang="es-MX" sz="1400" dirty="0"/>
          </a:p>
          <a:p>
            <a:pPr lvl="1" eaLnBrk="1" hangingPunct="1">
              <a:lnSpc>
                <a:spcPct val="90000"/>
              </a:lnSpc>
            </a:pPr>
            <a:endParaRPr lang="es-MX" sz="1800" dirty="0"/>
          </a:p>
          <a:p>
            <a:pPr lvl="1" eaLnBrk="1" hangingPunct="1">
              <a:lnSpc>
                <a:spcPct val="90000"/>
              </a:lnSpc>
            </a:pPr>
            <a:r>
              <a:rPr lang="es-MX" sz="1800" dirty="0">
                <a:solidFill>
                  <a:srgbClr val="00B050"/>
                </a:solidFill>
              </a:rPr>
              <a:t>//Paso 3.- Calcular el total de dinero ahorrado.</a:t>
            </a:r>
          </a:p>
          <a:p>
            <a:pPr lvl="2">
              <a:lnSpc>
                <a:spcPct val="90000"/>
              </a:lnSpc>
            </a:pPr>
            <a:r>
              <a:rPr lang="es-MX" sz="1400" dirty="0" err="1"/>
              <a:t>DineroAhorrado</a:t>
            </a:r>
            <a:r>
              <a:rPr lang="es-MX" sz="1400" dirty="0"/>
              <a:t> </a:t>
            </a:r>
            <a:r>
              <a:rPr lang="es-MX" sz="1400" b="1" dirty="0"/>
              <a:t>=</a:t>
            </a:r>
            <a:r>
              <a:rPr lang="es-MX" sz="1400" dirty="0"/>
              <a:t> </a:t>
            </a:r>
            <a:r>
              <a:rPr lang="es-MX" sz="1400" dirty="0" err="1"/>
              <a:t>AportacionMensualidades</a:t>
            </a:r>
            <a:r>
              <a:rPr lang="es-MX" sz="1400" dirty="0"/>
              <a:t> </a:t>
            </a:r>
            <a:r>
              <a:rPr lang="es-MX" sz="1400" b="1" dirty="0"/>
              <a:t>+</a:t>
            </a:r>
            <a:r>
              <a:rPr lang="es-MX" sz="1400" dirty="0"/>
              <a:t> </a:t>
            </a:r>
            <a:r>
              <a:rPr lang="es-MX" sz="1400" dirty="0" err="1"/>
              <a:t>PagoLavarAuto</a:t>
            </a:r>
            <a:endParaRPr lang="es-MX" sz="1400" dirty="0"/>
          </a:p>
          <a:p>
            <a:pPr lvl="1" eaLnBrk="1" hangingPunct="1">
              <a:lnSpc>
                <a:spcPct val="90000"/>
              </a:lnSpc>
            </a:pPr>
            <a:endParaRPr lang="es-MX" sz="1800" dirty="0"/>
          </a:p>
          <a:p>
            <a:pPr lvl="1" eaLnBrk="1" hangingPunct="1">
              <a:lnSpc>
                <a:spcPct val="90000"/>
              </a:lnSpc>
            </a:pPr>
            <a:r>
              <a:rPr lang="es-MX" sz="1800" dirty="0">
                <a:solidFill>
                  <a:srgbClr val="00B050"/>
                </a:solidFill>
              </a:rPr>
              <a:t>//Paso 4.- Calcular el dinero faltante.</a:t>
            </a:r>
          </a:p>
          <a:p>
            <a:pPr lvl="2">
              <a:lnSpc>
                <a:spcPct val="90000"/>
              </a:lnSpc>
            </a:pPr>
            <a:r>
              <a:rPr lang="es-MX" sz="1400" dirty="0" err="1"/>
              <a:t>DineroFaltante</a:t>
            </a:r>
            <a:r>
              <a:rPr lang="es-MX" sz="1400" b="1" dirty="0"/>
              <a:t>= </a:t>
            </a:r>
            <a:r>
              <a:rPr lang="es-MX" sz="1400" dirty="0" err="1"/>
              <a:t>PrecioPatineta</a:t>
            </a:r>
            <a:r>
              <a:rPr lang="es-MX" sz="1400" dirty="0"/>
              <a:t> </a:t>
            </a:r>
            <a:r>
              <a:rPr lang="es-MX" sz="1400" b="1" dirty="0"/>
              <a:t>– </a:t>
            </a:r>
            <a:r>
              <a:rPr lang="es-MX" sz="1400" dirty="0" err="1"/>
              <a:t>DineroAhorrado</a:t>
            </a:r>
            <a:endParaRPr lang="es-MX" sz="1400" dirty="0"/>
          </a:p>
          <a:p>
            <a:pPr eaLnBrk="1" hangingPunct="1">
              <a:lnSpc>
                <a:spcPct val="90000"/>
              </a:lnSpc>
              <a:buNone/>
            </a:pPr>
            <a:endParaRPr lang="es-MX" sz="2000" b="1" dirty="0"/>
          </a:p>
          <a:p>
            <a:pPr eaLnBrk="1" hangingPunct="1">
              <a:lnSpc>
                <a:spcPct val="90000"/>
              </a:lnSpc>
              <a:buNone/>
            </a:pPr>
            <a:r>
              <a:rPr lang="es-MX" sz="2000" b="1" dirty="0">
                <a:solidFill>
                  <a:srgbClr val="0070C0"/>
                </a:solidFill>
              </a:rPr>
              <a:t>	</a:t>
            </a:r>
          </a:p>
        </p:txBody>
      </p:sp>
      <p:sp>
        <p:nvSpPr>
          <p:cNvPr id="6" name="5 Rectángulo"/>
          <p:cNvSpPr/>
          <p:nvPr/>
        </p:nvSpPr>
        <p:spPr>
          <a:xfrm>
            <a:off x="899592" y="1340768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  <p:pic>
        <p:nvPicPr>
          <p:cNvPr id="8" name="Picture 2" descr="http://t2.gstatic.com/images?q=tbn:ANd9GcQRD0MnuRSHSi7PYb-auSybgSQHaJhWPtpYWtyCFDWXylpXPNZ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5" y="4777218"/>
            <a:ext cx="1224136" cy="19641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b="1" dirty="0"/>
              <a:t>Análisis del problema </a:t>
            </a:r>
            <a:r>
              <a:rPr lang="es-ES" sz="1800" b="1" dirty="0"/>
              <a:t>(Continuación …)</a:t>
            </a:r>
            <a:endParaRPr lang="es-E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52400" y="2276872"/>
            <a:ext cx="8686799" cy="4320480"/>
          </a:xfrm>
        </p:spPr>
        <p:txBody>
          <a:bodyPr>
            <a:noAutofit/>
          </a:bodyPr>
          <a:lstStyle/>
          <a:p>
            <a:pPr marL="457200" indent="-457200" eaLnBrk="1" hangingPunct="1">
              <a:lnSpc>
                <a:spcPct val="90000"/>
              </a:lnSpc>
              <a:buNone/>
            </a:pPr>
            <a:r>
              <a:rPr lang="es-ES" sz="1800" b="1" dirty="0">
                <a:solidFill>
                  <a:srgbClr val="0070C0"/>
                </a:solidFill>
              </a:rPr>
              <a:t>Proceso </a:t>
            </a:r>
            <a:r>
              <a:rPr lang="es-ES" sz="1800" b="1" i="1" u="sng" dirty="0">
                <a:solidFill>
                  <a:srgbClr val="0070C0"/>
                </a:solidFill>
              </a:rPr>
              <a:t>(propuesta 2)</a:t>
            </a:r>
          </a:p>
          <a:p>
            <a:pPr marL="457200" indent="-457200" eaLnBrk="1" hangingPunct="1">
              <a:lnSpc>
                <a:spcPct val="90000"/>
              </a:lnSpc>
              <a:buNone/>
            </a:pPr>
            <a:endParaRPr lang="es-ES" sz="1800" b="1" i="1" u="sng" dirty="0">
              <a:solidFill>
                <a:srgbClr val="0070C0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s-ES" sz="1800" dirty="0">
                <a:solidFill>
                  <a:srgbClr val="00B050"/>
                </a:solidFill>
              </a:rPr>
              <a:t>//Sustituir por paso 1y 2.- Descomponer el problema en otros más pequeños, </a:t>
            </a:r>
            <a:r>
              <a:rPr lang="es-ES" sz="1800" u="sng" dirty="0">
                <a:solidFill>
                  <a:srgbClr val="00B050"/>
                </a:solidFill>
              </a:rPr>
              <a:t>calcular la aportación de mensualidades, sólo por las 7 semanas cubiertas</a:t>
            </a:r>
            <a:r>
              <a:rPr lang="es-ES" sz="1800" u="sng" dirty="0">
                <a:solidFill>
                  <a:srgbClr val="7030A0"/>
                </a:solidFill>
              </a:rPr>
              <a:t>.</a:t>
            </a:r>
          </a:p>
          <a:p>
            <a:pPr lvl="1" eaLnBrk="1" hangingPunct="1">
              <a:lnSpc>
                <a:spcPct val="90000"/>
              </a:lnSpc>
            </a:pPr>
            <a:endParaRPr lang="es-ES" sz="1600" b="1" i="1" dirty="0">
              <a:solidFill>
                <a:srgbClr val="7030A0"/>
              </a:solidFill>
            </a:endParaRPr>
          </a:p>
          <a:p>
            <a:pPr marL="109728" indent="0">
              <a:lnSpc>
                <a:spcPct val="90000"/>
              </a:lnSpc>
              <a:buNone/>
            </a:pPr>
            <a:r>
              <a:rPr lang="es-MX" sz="1200" b="1" i="1" dirty="0" err="1">
                <a:solidFill>
                  <a:srgbClr val="7030A0"/>
                </a:solidFill>
              </a:rPr>
              <a:t>AportacionMensualidades</a:t>
            </a:r>
            <a:r>
              <a:rPr lang="es-MX" sz="1200" b="1" i="1" dirty="0">
                <a:solidFill>
                  <a:srgbClr val="7030A0"/>
                </a:solidFill>
              </a:rPr>
              <a:t> = </a:t>
            </a:r>
            <a:r>
              <a:rPr lang="es-MX" sz="1200" b="1" i="1" dirty="0" err="1">
                <a:solidFill>
                  <a:srgbClr val="7030A0"/>
                </a:solidFill>
              </a:rPr>
              <a:t>SemanasMensualidadCubierta</a:t>
            </a:r>
            <a:r>
              <a:rPr lang="es-MX" sz="1200" b="1" i="1" dirty="0">
                <a:solidFill>
                  <a:srgbClr val="7030A0"/>
                </a:solidFill>
              </a:rPr>
              <a:t> * (Mensualidad / </a:t>
            </a:r>
            <a:r>
              <a:rPr lang="es-MX" sz="1200" b="1" i="1" dirty="0" err="1">
                <a:solidFill>
                  <a:srgbClr val="7030A0"/>
                </a:solidFill>
              </a:rPr>
              <a:t>SemanasMes</a:t>
            </a:r>
            <a:r>
              <a:rPr lang="es-MX" sz="1200" b="1" i="1" dirty="0">
                <a:solidFill>
                  <a:srgbClr val="7030A0"/>
                </a:solidFill>
              </a:rPr>
              <a:t>)</a:t>
            </a:r>
          </a:p>
          <a:p>
            <a:pPr eaLnBrk="1" hangingPunct="1">
              <a:lnSpc>
                <a:spcPct val="90000"/>
              </a:lnSpc>
              <a:buNone/>
            </a:pPr>
            <a:endParaRPr lang="es-MX" sz="1800" b="1" dirty="0">
              <a:solidFill>
                <a:srgbClr val="0070C0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899592" y="1340768"/>
            <a:ext cx="6414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  <p:pic>
        <p:nvPicPr>
          <p:cNvPr id="8" name="Picture 4" descr="http://t3.gstatic.com/images?q=tbn:ANd9GcQXfFNkhZpmKP7fikFBqWFPWDi8j5F9Tzgktdjo55WSI1fCzMG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1723" y="4867993"/>
            <a:ext cx="2752725" cy="1657351"/>
          </a:xfrm>
          <a:prstGeom prst="rect">
            <a:avLst/>
          </a:prstGeom>
          <a:noFill/>
        </p:spPr>
      </p:pic>
      <p:sp>
        <p:nvSpPr>
          <p:cNvPr id="7" name="6 Rectángulo"/>
          <p:cNvSpPr/>
          <p:nvPr/>
        </p:nvSpPr>
        <p:spPr>
          <a:xfrm>
            <a:off x="323528" y="4365104"/>
            <a:ext cx="7056784" cy="12280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90000"/>
              </a:lnSpc>
            </a:pPr>
            <a:r>
              <a:rPr lang="es-MX" dirty="0">
                <a:solidFill>
                  <a:srgbClr val="00B050"/>
                </a:solidFill>
              </a:rPr>
              <a:t>//Paso 2.- Calcular el total de dinero ahorrado</a:t>
            </a:r>
          </a:p>
          <a:p>
            <a:pPr lvl="2">
              <a:lnSpc>
                <a:spcPct val="90000"/>
              </a:lnSpc>
            </a:pPr>
            <a:r>
              <a:rPr lang="es-MX" sz="1400" dirty="0" err="1"/>
              <a:t>DineroAhorrado</a:t>
            </a:r>
            <a:r>
              <a:rPr lang="es-MX" sz="1400" dirty="0"/>
              <a:t> </a:t>
            </a:r>
            <a:r>
              <a:rPr lang="es-MX" sz="1400" b="1" dirty="0"/>
              <a:t>=</a:t>
            </a:r>
            <a:r>
              <a:rPr lang="es-MX" sz="1400" dirty="0"/>
              <a:t> </a:t>
            </a:r>
            <a:r>
              <a:rPr lang="es-MX" sz="1400" dirty="0" err="1"/>
              <a:t>AportacionMensualidades</a:t>
            </a:r>
            <a:r>
              <a:rPr lang="es-MX" sz="1400" dirty="0"/>
              <a:t> </a:t>
            </a:r>
            <a:r>
              <a:rPr lang="es-MX" sz="1400" b="1" dirty="0"/>
              <a:t>+</a:t>
            </a:r>
            <a:r>
              <a:rPr lang="es-MX" sz="1400" dirty="0"/>
              <a:t> </a:t>
            </a:r>
            <a:r>
              <a:rPr lang="es-MX" sz="1400" dirty="0" err="1"/>
              <a:t>PagoLavarAuto</a:t>
            </a:r>
            <a:endParaRPr lang="es-MX" sz="1400" dirty="0"/>
          </a:p>
          <a:p>
            <a:pPr lvl="1">
              <a:lnSpc>
                <a:spcPct val="90000"/>
              </a:lnSpc>
            </a:pPr>
            <a:endParaRPr lang="es-MX" dirty="0"/>
          </a:p>
          <a:p>
            <a:pPr lvl="1">
              <a:lnSpc>
                <a:spcPct val="90000"/>
              </a:lnSpc>
            </a:pPr>
            <a:r>
              <a:rPr lang="es-MX" dirty="0">
                <a:solidFill>
                  <a:srgbClr val="00B050"/>
                </a:solidFill>
              </a:rPr>
              <a:t>//Paso 3.- Calcular el dinero faltante</a:t>
            </a:r>
          </a:p>
          <a:p>
            <a:pPr lvl="2">
              <a:lnSpc>
                <a:spcPct val="90000"/>
              </a:lnSpc>
            </a:pPr>
            <a:r>
              <a:rPr lang="es-MX" sz="1400" dirty="0" err="1"/>
              <a:t>DineroFaltante</a:t>
            </a:r>
            <a:r>
              <a:rPr lang="es-MX" sz="1400" b="1" dirty="0"/>
              <a:t>= </a:t>
            </a:r>
            <a:r>
              <a:rPr lang="es-MX" sz="1400" dirty="0" err="1"/>
              <a:t>PrecioPatineta</a:t>
            </a:r>
            <a:r>
              <a:rPr lang="es-MX" sz="1400" dirty="0"/>
              <a:t> </a:t>
            </a:r>
            <a:r>
              <a:rPr lang="es-MX" sz="1400" b="1" dirty="0"/>
              <a:t>– </a:t>
            </a:r>
            <a:r>
              <a:rPr lang="es-MX" sz="1400" dirty="0" err="1"/>
              <a:t>DineroAhorrado</a:t>
            </a:r>
            <a:endParaRPr lang="es-MX" dirty="0"/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b="1" dirty="0"/>
              <a:t>Análisis del problema </a:t>
            </a:r>
            <a:r>
              <a:rPr lang="es-ES" sz="1800" b="1" dirty="0"/>
              <a:t>(Continuación …)</a:t>
            </a:r>
            <a:endParaRPr lang="es-E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52400" y="1916832"/>
            <a:ext cx="8686799" cy="4464496"/>
          </a:xfrm>
        </p:spPr>
        <p:txBody>
          <a:bodyPr>
            <a:noAutofit/>
          </a:bodyPr>
          <a:lstStyle/>
          <a:p>
            <a:pPr marL="457200" indent="-457200" eaLnBrk="1" hangingPunct="1">
              <a:lnSpc>
                <a:spcPct val="90000"/>
              </a:lnSpc>
              <a:buNone/>
            </a:pPr>
            <a:r>
              <a:rPr lang="es-ES" b="1" dirty="0">
                <a:solidFill>
                  <a:srgbClr val="0070C0"/>
                </a:solidFill>
              </a:rPr>
              <a:t>Proceso </a:t>
            </a:r>
            <a:r>
              <a:rPr lang="es-ES" b="1" i="1" u="sng" dirty="0">
                <a:solidFill>
                  <a:srgbClr val="0070C0"/>
                </a:solidFill>
              </a:rPr>
              <a:t>(propuesta 3)</a:t>
            </a:r>
          </a:p>
          <a:p>
            <a:pPr marL="457200" indent="-457200" eaLnBrk="1" hangingPunct="1">
              <a:lnSpc>
                <a:spcPct val="90000"/>
              </a:lnSpc>
              <a:buNone/>
            </a:pPr>
            <a:endParaRPr lang="es-ES" b="1" i="1" u="sng" dirty="0">
              <a:solidFill>
                <a:srgbClr val="0070C0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s-ES" sz="2800" dirty="0">
                <a:solidFill>
                  <a:srgbClr val="00B050"/>
                </a:solidFill>
              </a:rPr>
              <a:t>//C</a:t>
            </a:r>
            <a:r>
              <a:rPr lang="es-ES" sz="2800" u="sng" dirty="0">
                <a:solidFill>
                  <a:srgbClr val="00B050"/>
                </a:solidFill>
              </a:rPr>
              <a:t>alcular la cantidad faltante aplicando la siguiente expresión aritmética</a:t>
            </a:r>
            <a:r>
              <a:rPr lang="es-ES" sz="2800" u="sng" dirty="0">
                <a:solidFill>
                  <a:srgbClr val="7030A0"/>
                </a:solidFill>
              </a:rPr>
              <a:t>.</a:t>
            </a:r>
          </a:p>
          <a:p>
            <a:pPr lvl="1" eaLnBrk="1" hangingPunct="1">
              <a:lnSpc>
                <a:spcPct val="90000"/>
              </a:lnSpc>
            </a:pPr>
            <a:endParaRPr lang="es-ES" sz="2400" b="1" i="1" dirty="0">
              <a:solidFill>
                <a:srgbClr val="7030A0"/>
              </a:solidFill>
            </a:endParaRPr>
          </a:p>
          <a:p>
            <a:pPr>
              <a:lnSpc>
                <a:spcPct val="90000"/>
              </a:lnSpc>
            </a:pPr>
            <a:r>
              <a:rPr lang="es-MX" sz="2400" b="1" dirty="0" err="1"/>
              <a:t>DineroFaltante</a:t>
            </a:r>
            <a:r>
              <a:rPr lang="es-MX" sz="2400" b="1" dirty="0"/>
              <a:t> </a:t>
            </a:r>
            <a:r>
              <a:rPr lang="es-MX" sz="2000" dirty="0"/>
              <a:t>= </a:t>
            </a:r>
            <a:r>
              <a:rPr lang="es-MX" sz="2000" b="1" i="1" dirty="0" err="1">
                <a:solidFill>
                  <a:srgbClr val="7030A0"/>
                </a:solidFill>
              </a:rPr>
              <a:t>PrecioPatineta</a:t>
            </a:r>
            <a:r>
              <a:rPr lang="es-MX" sz="2000" b="1" i="1" dirty="0">
                <a:solidFill>
                  <a:srgbClr val="7030A0"/>
                </a:solidFill>
              </a:rPr>
              <a:t> – </a:t>
            </a:r>
          </a:p>
          <a:p>
            <a:pPr>
              <a:lnSpc>
                <a:spcPct val="90000"/>
              </a:lnSpc>
              <a:buNone/>
            </a:pPr>
            <a:r>
              <a:rPr lang="es-MX" sz="2000" b="1" i="1" dirty="0">
                <a:solidFill>
                  <a:srgbClr val="7030A0"/>
                </a:solidFill>
              </a:rPr>
              <a:t>			      </a:t>
            </a:r>
            <a:r>
              <a:rPr lang="es-MX" sz="2000" b="1" i="1" dirty="0">
                <a:solidFill>
                  <a:srgbClr val="FF0000"/>
                </a:solidFill>
              </a:rPr>
              <a:t>(</a:t>
            </a:r>
            <a:r>
              <a:rPr lang="es-MX" sz="2000" b="1" i="1" dirty="0">
                <a:solidFill>
                  <a:srgbClr val="0070C0"/>
                </a:solidFill>
              </a:rPr>
              <a:t>(</a:t>
            </a:r>
            <a:r>
              <a:rPr lang="es-MX" sz="2000" b="1" i="1" dirty="0" err="1">
                <a:solidFill>
                  <a:srgbClr val="7030A0"/>
                </a:solidFill>
              </a:rPr>
              <a:t>SemanasMensualidadCubierta</a:t>
            </a:r>
            <a:r>
              <a:rPr lang="es-MX" sz="2000" b="1" i="1" dirty="0">
                <a:solidFill>
                  <a:srgbClr val="7030A0"/>
                </a:solidFill>
              </a:rPr>
              <a:t> *  				</a:t>
            </a:r>
            <a:r>
              <a:rPr lang="es-MX" sz="2000" b="1" i="1" dirty="0">
                <a:solidFill>
                  <a:srgbClr val="00B050"/>
                </a:solidFill>
              </a:rPr>
              <a:t>(</a:t>
            </a:r>
            <a:r>
              <a:rPr lang="es-MX" sz="2000" b="1" i="1" dirty="0">
                <a:solidFill>
                  <a:srgbClr val="7030A0"/>
                </a:solidFill>
              </a:rPr>
              <a:t>Mensualidad / </a:t>
            </a:r>
            <a:r>
              <a:rPr lang="es-MX" sz="2000" b="1" i="1" dirty="0" err="1">
                <a:solidFill>
                  <a:srgbClr val="7030A0"/>
                </a:solidFill>
              </a:rPr>
              <a:t>SemanasMes</a:t>
            </a:r>
            <a:r>
              <a:rPr lang="es-MX" sz="2000" b="1" i="1" dirty="0">
                <a:solidFill>
                  <a:srgbClr val="00B050"/>
                </a:solidFill>
              </a:rPr>
              <a:t>)</a:t>
            </a:r>
            <a:r>
              <a:rPr lang="es-MX" sz="2000" b="1" i="1" dirty="0">
                <a:solidFill>
                  <a:srgbClr val="0070C0"/>
                </a:solidFill>
              </a:rPr>
              <a:t>)</a:t>
            </a:r>
            <a:r>
              <a:rPr lang="es-MX" sz="2000" b="1" i="1" dirty="0">
                <a:solidFill>
                  <a:srgbClr val="7030A0"/>
                </a:solidFill>
              </a:rPr>
              <a:t> </a:t>
            </a:r>
          </a:p>
          <a:p>
            <a:pPr>
              <a:lnSpc>
                <a:spcPct val="90000"/>
              </a:lnSpc>
              <a:buNone/>
            </a:pPr>
            <a:r>
              <a:rPr lang="es-MX" sz="2000" b="1" i="1" dirty="0">
                <a:solidFill>
                  <a:srgbClr val="7030A0"/>
                </a:solidFill>
              </a:rPr>
              <a:t>			          +  </a:t>
            </a:r>
            <a:r>
              <a:rPr lang="es-MX" sz="2000" b="1" i="1" dirty="0" err="1">
                <a:solidFill>
                  <a:srgbClr val="7030A0"/>
                </a:solidFill>
              </a:rPr>
              <a:t>PagoLavarAuto</a:t>
            </a:r>
            <a:r>
              <a:rPr lang="es-MX" sz="2000" b="1" i="1" dirty="0">
                <a:solidFill>
                  <a:srgbClr val="FF0000"/>
                </a:solidFill>
              </a:rPr>
              <a:t>)</a:t>
            </a:r>
          </a:p>
          <a:p>
            <a:pPr eaLnBrk="1" hangingPunct="1">
              <a:lnSpc>
                <a:spcPct val="90000"/>
              </a:lnSpc>
              <a:buNone/>
            </a:pPr>
            <a:endParaRPr lang="es-MX" sz="3200" b="1" dirty="0">
              <a:solidFill>
                <a:srgbClr val="0070C0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899592" y="1340768"/>
            <a:ext cx="6414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  <p:pic>
        <p:nvPicPr>
          <p:cNvPr id="8" name="Picture 4" descr="http://t3.gstatic.com/images?q=tbn:ANd9GcQXfFNkhZpmKP7fikFBqWFPWDi8j5F9Tzgktdjo55WSI1fCzMG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39755" y="5084017"/>
            <a:ext cx="2752725" cy="1657351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s-ES" sz="2800" dirty="0"/>
          </a:p>
          <a:p>
            <a:pPr lvl="1" eaLnBrk="1" hangingPunct="1"/>
            <a:r>
              <a:rPr lang="es-ES" sz="2400" dirty="0"/>
              <a:t>Definición del Problema.</a:t>
            </a:r>
          </a:p>
          <a:p>
            <a:pPr lvl="1" eaLnBrk="1" hangingPunct="1"/>
            <a:r>
              <a:rPr lang="es-ES" sz="2400" dirty="0"/>
              <a:t>Análisis del problema.</a:t>
            </a:r>
          </a:p>
          <a:p>
            <a:pPr lvl="1" eaLnBrk="1" hangingPunct="1"/>
            <a:r>
              <a:rPr lang="es-ES" sz="2400" dirty="0">
                <a:solidFill>
                  <a:schemeClr val="accent1"/>
                </a:solidFill>
              </a:rPr>
              <a:t>Construcción del Algoritmo.</a:t>
            </a:r>
          </a:p>
          <a:p>
            <a:pPr lvl="1" eaLnBrk="1" hangingPunct="1"/>
            <a:r>
              <a:rPr lang="es-ES" sz="2400" dirty="0"/>
              <a:t>Verificación (Prueba y Depuración).</a:t>
            </a:r>
          </a:p>
          <a:p>
            <a:pPr eaLnBrk="1" hangingPunct="1"/>
            <a:endParaRPr lang="es-ES" sz="2800" dirty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5652120" y="2564904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1520" y="1124744"/>
            <a:ext cx="8686800" cy="5644480"/>
          </a:xfrm>
        </p:spPr>
        <p:txBody>
          <a:bodyPr>
            <a:normAutofit/>
          </a:bodyPr>
          <a:lstStyle/>
          <a:p>
            <a:pPr marL="609600" indent="-609600" algn="just" eaLnBrk="1" hangingPunct="1">
              <a:buFont typeface="Wingdings" pitchFamily="2" charset="2"/>
              <a:buNone/>
            </a:pPr>
            <a:endParaRPr lang="es-ES" sz="18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1800" dirty="0"/>
              <a:t>//Objetivo: Determinar el dinero faltante a Esteban, para comprar una patineta</a:t>
            </a:r>
          </a:p>
          <a:p>
            <a:pPr marL="609600" indent="-609600" algn="just" eaLnBrk="1" hangingPunct="1">
              <a:buNone/>
            </a:pPr>
            <a:r>
              <a:rPr lang="es-ES" sz="1800" dirty="0"/>
              <a:t>//Programador: </a:t>
            </a:r>
            <a:r>
              <a:rPr lang="es-ES" sz="1800" dirty="0" smtClean="0"/>
              <a:t>X</a:t>
            </a:r>
            <a:endParaRPr lang="es-ES" sz="18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1800" dirty="0"/>
              <a:t>//Fecha: __/</a:t>
            </a:r>
            <a:r>
              <a:rPr lang="es-ES" sz="1800" dirty="0" smtClean="0"/>
              <a:t>Septiembre/2022</a:t>
            </a:r>
            <a:endParaRPr lang="es-ES" sz="1800" dirty="0"/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18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1800" b="1" dirty="0"/>
              <a:t>INICIO</a:t>
            </a:r>
          </a:p>
          <a:p>
            <a:pPr marL="609600" indent="-609600" algn="just">
              <a:buNone/>
            </a:pPr>
            <a:r>
              <a:rPr lang="es-ES" sz="1800" dirty="0">
                <a:solidFill>
                  <a:srgbClr val="00B050"/>
                </a:solidFill>
              </a:rPr>
              <a:t>      //Definición de Constantes y Variables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400" b="1" dirty="0">
                <a:solidFill>
                  <a:srgbClr val="002060"/>
                </a:solidFill>
              </a:rPr>
              <a:t>CONST REAL </a:t>
            </a:r>
            <a:r>
              <a:rPr lang="es-MX" sz="1400" dirty="0" err="1"/>
              <a:t>PrecioPatineta</a:t>
            </a:r>
            <a:r>
              <a:rPr lang="es-MX" sz="1400" dirty="0"/>
              <a:t> = 155, Mensualidad = 50, </a:t>
            </a:r>
            <a:r>
              <a:rPr lang="es-MX" sz="1400" dirty="0" err="1"/>
              <a:t>PagoLavarAuto</a:t>
            </a:r>
            <a:r>
              <a:rPr lang="es-MX" sz="1400" dirty="0"/>
              <a:t> = 8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400" b="1" dirty="0">
                <a:solidFill>
                  <a:srgbClr val="002060"/>
                </a:solidFill>
              </a:rPr>
              <a:t>CONST ENTERO </a:t>
            </a:r>
            <a:r>
              <a:rPr lang="es-MX" sz="1400" dirty="0" err="1"/>
              <a:t>SemanasMensualidadCubiertas</a:t>
            </a:r>
            <a:r>
              <a:rPr lang="es-MX" sz="1400" dirty="0"/>
              <a:t> = 7, </a:t>
            </a:r>
            <a:r>
              <a:rPr lang="es-MX" sz="1400" dirty="0" err="1"/>
              <a:t>SemanasMes</a:t>
            </a:r>
            <a:r>
              <a:rPr lang="es-MX" sz="1400" dirty="0"/>
              <a:t> = 4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400" b="1" dirty="0">
                <a:solidFill>
                  <a:srgbClr val="002060"/>
                </a:solidFill>
              </a:rPr>
              <a:t>REAL</a:t>
            </a:r>
            <a:r>
              <a:rPr lang="es-MX" sz="1400" dirty="0"/>
              <a:t> </a:t>
            </a:r>
            <a:r>
              <a:rPr lang="es-MX" sz="1400" b="1" dirty="0" err="1">
                <a:solidFill>
                  <a:srgbClr val="7030A0"/>
                </a:solidFill>
              </a:rPr>
              <a:t>AportacionSemanal</a:t>
            </a:r>
            <a:r>
              <a:rPr lang="es-MX" sz="1400" b="1" dirty="0">
                <a:solidFill>
                  <a:srgbClr val="7030A0"/>
                </a:solidFill>
              </a:rPr>
              <a:t>, </a:t>
            </a:r>
            <a:r>
              <a:rPr lang="es-MX" sz="1400" b="1" dirty="0" err="1">
                <a:solidFill>
                  <a:srgbClr val="7030A0"/>
                </a:solidFill>
              </a:rPr>
              <a:t>AportacionMensualidades</a:t>
            </a:r>
            <a:r>
              <a:rPr lang="es-MX" sz="1400" b="1" dirty="0">
                <a:solidFill>
                  <a:srgbClr val="7030A0"/>
                </a:solidFill>
              </a:rPr>
              <a:t>, </a:t>
            </a:r>
            <a:r>
              <a:rPr lang="es-MX" sz="1400" b="1" dirty="0" err="1">
                <a:solidFill>
                  <a:srgbClr val="7030A0"/>
                </a:solidFill>
              </a:rPr>
              <a:t>DineroAhorrado</a:t>
            </a:r>
            <a:r>
              <a:rPr lang="es-MX" sz="1400" b="1" dirty="0">
                <a:solidFill>
                  <a:srgbClr val="7030A0"/>
                </a:solidFill>
              </a:rPr>
              <a:t>, </a:t>
            </a:r>
            <a:r>
              <a:rPr lang="es-MX" sz="1400" dirty="0" err="1"/>
              <a:t>DineroFaltante</a:t>
            </a:r>
            <a:endParaRPr lang="es-MX" sz="14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1800" dirty="0">
                <a:solidFill>
                  <a:srgbClr val="00B050"/>
                </a:solidFill>
              </a:rPr>
              <a:t>      //Procesamiento de los Datos: Calcular el dinero faltante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400" b="1" dirty="0" err="1">
                <a:solidFill>
                  <a:srgbClr val="7030A0"/>
                </a:solidFill>
              </a:rPr>
              <a:t>AportacionSemanal</a:t>
            </a:r>
            <a:r>
              <a:rPr lang="es-MX" sz="1400" b="1" dirty="0">
                <a:solidFill>
                  <a:srgbClr val="7030A0"/>
                </a:solidFill>
              </a:rPr>
              <a:t> </a:t>
            </a:r>
            <a:r>
              <a:rPr lang="es-MX" sz="1400" dirty="0"/>
              <a:t>= Mensualidad / </a:t>
            </a:r>
            <a:r>
              <a:rPr lang="es-MX" sz="1400" dirty="0" err="1"/>
              <a:t>SemanasMes</a:t>
            </a:r>
            <a:endParaRPr lang="es-MX" sz="1400" dirty="0"/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400" b="1" dirty="0" err="1">
                <a:solidFill>
                  <a:srgbClr val="7030A0"/>
                </a:solidFill>
              </a:rPr>
              <a:t>AportacionMensualidades</a:t>
            </a:r>
            <a:r>
              <a:rPr lang="es-MX" sz="1400" b="1" dirty="0">
                <a:solidFill>
                  <a:srgbClr val="7030A0"/>
                </a:solidFill>
              </a:rPr>
              <a:t> </a:t>
            </a:r>
            <a:r>
              <a:rPr lang="es-MX" sz="1400" dirty="0"/>
              <a:t>=  </a:t>
            </a:r>
            <a:r>
              <a:rPr lang="es-MX" sz="1400" dirty="0" err="1"/>
              <a:t>AportacionSemanal</a:t>
            </a:r>
            <a:r>
              <a:rPr lang="es-MX" sz="1400" dirty="0"/>
              <a:t> * </a:t>
            </a:r>
            <a:r>
              <a:rPr lang="es-MX" sz="1400" dirty="0" err="1"/>
              <a:t>SemanasMensualidadCubiertas</a:t>
            </a:r>
            <a:endParaRPr lang="es-MX" sz="1400" dirty="0"/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400" b="1" dirty="0" err="1">
                <a:solidFill>
                  <a:srgbClr val="7030A0"/>
                </a:solidFill>
              </a:rPr>
              <a:t>DineroAhorrado</a:t>
            </a:r>
            <a:r>
              <a:rPr lang="es-MX" sz="1400" b="1" dirty="0">
                <a:solidFill>
                  <a:srgbClr val="7030A0"/>
                </a:solidFill>
              </a:rPr>
              <a:t> </a:t>
            </a:r>
            <a:r>
              <a:rPr lang="es-MX" sz="1400" dirty="0"/>
              <a:t>= </a:t>
            </a:r>
            <a:r>
              <a:rPr lang="es-MX" sz="1400" dirty="0" err="1"/>
              <a:t>AportacionMensualidades</a:t>
            </a:r>
            <a:r>
              <a:rPr lang="es-MX" sz="1400" dirty="0"/>
              <a:t> + </a:t>
            </a:r>
            <a:r>
              <a:rPr lang="es-MX" sz="1400" dirty="0" err="1"/>
              <a:t>PagoLavarAuto</a:t>
            </a:r>
            <a:endParaRPr lang="es-MX" sz="1400" dirty="0"/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1400" dirty="0" err="1"/>
              <a:t>DineroFaltante</a:t>
            </a:r>
            <a:r>
              <a:rPr lang="es-MX" sz="1400" dirty="0"/>
              <a:t>= </a:t>
            </a:r>
            <a:r>
              <a:rPr lang="es-MX" sz="1400" dirty="0" err="1"/>
              <a:t>PrecioPatineta</a:t>
            </a:r>
            <a:r>
              <a:rPr lang="es-MX" sz="1400" dirty="0"/>
              <a:t> – </a:t>
            </a:r>
            <a:r>
              <a:rPr lang="es-MX" sz="1400" dirty="0" err="1"/>
              <a:t>DineroAhorrado</a:t>
            </a:r>
            <a:endParaRPr lang="es-ES" sz="1800" dirty="0">
              <a:solidFill>
                <a:srgbClr val="00B050"/>
              </a:solidFill>
            </a:endParaRP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1800" dirty="0">
                <a:solidFill>
                  <a:srgbClr val="00B050"/>
                </a:solidFill>
              </a:rPr>
              <a:t>      //Impresión de Resultados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MX" sz="1400" b="1" dirty="0">
                <a:solidFill>
                  <a:srgbClr val="002060"/>
                </a:solidFill>
              </a:rPr>
              <a:t>        IMPRIMIR </a:t>
            </a:r>
            <a:r>
              <a:rPr lang="es-MX" sz="1400" dirty="0"/>
              <a:t>“Dinero Faltante:$”,</a:t>
            </a:r>
            <a:r>
              <a:rPr lang="es-MX" sz="1400" dirty="0" err="1"/>
              <a:t>DineroFaltante</a:t>
            </a:r>
            <a:endParaRPr lang="es-ES" sz="14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1800" b="1" dirty="0"/>
              <a:t>FIN</a:t>
            </a:r>
            <a:endParaRPr lang="es-ES" sz="4000" b="1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831137" cy="1412875"/>
          </a:xfrm>
          <a:noFill/>
        </p:spPr>
        <p:txBody>
          <a:bodyPr/>
          <a:lstStyle/>
          <a:p>
            <a:pPr eaLnBrk="1" hangingPunct="1"/>
            <a:r>
              <a:rPr lang="es-ES" sz="2800" b="1" dirty="0"/>
              <a:t>Construcción del </a:t>
            </a:r>
            <a:r>
              <a:rPr lang="es-ES" sz="2800" b="1" i="1" u="sng" dirty="0"/>
              <a:t>Algoritmo (Pseudocódigo)</a:t>
            </a:r>
            <a:br>
              <a:rPr lang="es-ES" sz="2800" b="1" i="1" u="sng" dirty="0"/>
            </a:br>
            <a:endParaRPr lang="es-ES" sz="2800" b="1" i="1" u="sng" dirty="0"/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Observaciones 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16832"/>
            <a:ext cx="5050904" cy="4337082"/>
          </a:xfrm>
        </p:spPr>
        <p:txBody>
          <a:bodyPr/>
          <a:lstStyle/>
          <a:p>
            <a:pPr algn="just"/>
            <a:endParaRPr lang="es-MX" dirty="0"/>
          </a:p>
          <a:p>
            <a:pPr algn="just"/>
            <a:endParaRPr lang="es-MX" dirty="0"/>
          </a:p>
          <a:p>
            <a:pPr algn="just"/>
            <a:r>
              <a:rPr lang="es-MX" dirty="0"/>
              <a:t>Se deben definir las variables de trabajo que se utilizan en el proceso, de no hacerlo provocarían un error.</a:t>
            </a:r>
            <a:endParaRPr lang="es-ES" dirty="0"/>
          </a:p>
        </p:txBody>
      </p:sp>
      <p:pic>
        <p:nvPicPr>
          <p:cNvPr id="5" name="Picture 4" descr="http://www.inktechnologies.com/blog/wp-content/uploads/2010/08/Error-Messag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2852936"/>
            <a:ext cx="2555776" cy="2555776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s-ES" sz="2800" dirty="0"/>
          </a:p>
          <a:p>
            <a:pPr lvl="1" eaLnBrk="1" hangingPunct="1"/>
            <a:r>
              <a:rPr lang="es-ES" sz="2400" dirty="0"/>
              <a:t>Definición del Problema.</a:t>
            </a:r>
          </a:p>
          <a:p>
            <a:pPr lvl="1" eaLnBrk="1" hangingPunct="1"/>
            <a:r>
              <a:rPr lang="es-ES" sz="2400" dirty="0"/>
              <a:t>Análisis del problema.</a:t>
            </a:r>
          </a:p>
          <a:p>
            <a:pPr lvl="1" eaLnBrk="1" hangingPunct="1"/>
            <a:r>
              <a:rPr lang="es-ES" sz="2400" dirty="0"/>
              <a:t>Construcción del Algoritmo.</a:t>
            </a:r>
          </a:p>
          <a:p>
            <a:pPr lvl="1" eaLnBrk="1" hangingPunct="1"/>
            <a:r>
              <a:rPr lang="es-ES" sz="2400" dirty="0">
                <a:solidFill>
                  <a:schemeClr val="accent1"/>
                </a:solidFill>
              </a:rPr>
              <a:t>Verificación (Prueba y Depuración).</a:t>
            </a:r>
          </a:p>
          <a:p>
            <a:pPr eaLnBrk="1" hangingPunct="1"/>
            <a:endParaRPr lang="es-ES" sz="2800" dirty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6732240" y="3068960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Plan de Prueba o verificación del algoritmo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67544" y="3356992"/>
          <a:ext cx="8208912" cy="1764196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3843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es-MX" sz="2400" dirty="0"/>
                        <a:t>Valores</a:t>
                      </a:r>
                      <a:r>
                        <a:rPr lang="es-MX" sz="2400" baseline="0" dirty="0"/>
                        <a:t> de  Entrada</a:t>
                      </a:r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/>
                        <a:t>Salidas Esperadas</a:t>
                      </a:r>
                      <a:endParaRPr lang="es-E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132">
                <a:tc>
                  <a:txBody>
                    <a:bodyPr/>
                    <a:lstStyle/>
                    <a:p>
                      <a:r>
                        <a:rPr lang="es-ES" sz="2400" dirty="0"/>
                        <a:t>Ninguno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 err="1"/>
                        <a:t>DineroFaltante</a:t>
                      </a:r>
                      <a:r>
                        <a:rPr lang="es-ES" sz="2400" dirty="0"/>
                        <a:t>=</a:t>
                      </a:r>
                      <a:r>
                        <a:rPr lang="es-ES" sz="2400" b="1" dirty="0"/>
                        <a:t>59.50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8914" name="Picture 2" descr="http://t1.gstatic.com/images?q=tbn:ANd9GcS-1QXmpqkP93O7WMMg6h7Mi2VGmoTa4fziMAGGdhMXOpnZYlYeBfKMPD3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1484784"/>
            <a:ext cx="2628900" cy="1743076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752600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1" y="2514600"/>
            <a:ext cx="4343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438400"/>
            <a:ext cx="2514600" cy="38100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s-ES" sz="2000" b="1" i="1" dirty="0"/>
              <a:t>Pantalla de la PC                               </a:t>
            </a:r>
          </a:p>
        </p:txBody>
      </p:sp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>
          <a:xfrm>
            <a:off x="251520" y="476672"/>
            <a:ext cx="7158037" cy="1052513"/>
          </a:xfrm>
          <a:noFill/>
        </p:spPr>
        <p:txBody>
          <a:bodyPr/>
          <a:lstStyle/>
          <a:p>
            <a:pPr eaLnBrk="1" hangingPunct="1"/>
            <a:r>
              <a:rPr lang="es-ES" sz="2800" b="1" i="1" u="sng" dirty="0"/>
              <a:t/>
            </a:r>
            <a:br>
              <a:rPr lang="es-ES" sz="2800" b="1" i="1" u="sng" dirty="0"/>
            </a:br>
            <a:r>
              <a:rPr lang="es-ES" sz="2800" b="1" i="1" u="sng" dirty="0"/>
              <a:t/>
            </a:r>
            <a:br>
              <a:rPr lang="es-ES" sz="2800" b="1" i="1" u="sng" dirty="0"/>
            </a:br>
            <a:r>
              <a:rPr lang="es-ES" sz="2800" b="1" i="1" u="sng" dirty="0"/>
              <a:t>Actividad: El alumno realizara la </a:t>
            </a:r>
            <a:br>
              <a:rPr lang="es-ES" sz="2800" b="1" i="1" u="sng" dirty="0"/>
            </a:br>
            <a:r>
              <a:rPr lang="es-ES" sz="2800" b="1" i="1" u="sng" dirty="0"/>
              <a:t>verificación (prueba y depuración)</a:t>
            </a:r>
            <a:r>
              <a:rPr lang="es-ES" sz="2800" b="1" dirty="0"/>
              <a:t/>
            </a:r>
            <a:br>
              <a:rPr lang="es-ES" sz="2800" b="1" dirty="0"/>
            </a:br>
            <a:endParaRPr lang="es-ES" sz="2800" b="1" dirty="0"/>
          </a:p>
        </p:txBody>
      </p:sp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5029200" y="3048000"/>
            <a:ext cx="3733800" cy="3124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990600" y="31242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24591" name="Text Box 18"/>
          <p:cNvSpPr txBox="1">
            <a:spLocks noChangeArrowheads="1"/>
          </p:cNvSpPr>
          <p:nvPr/>
        </p:nvSpPr>
        <p:spPr bwMode="auto">
          <a:xfrm>
            <a:off x="5181600" y="32766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pic>
        <p:nvPicPr>
          <p:cNvPr id="1026" name="Picture 2" descr="C:\Archivos de programa\Microsoft Office\MEDIA\CAGCAT10\j0205582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68344" y="692696"/>
            <a:ext cx="1219200" cy="1118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25 Rectángulo"/>
          <p:cNvSpPr/>
          <p:nvPr/>
        </p:nvSpPr>
        <p:spPr>
          <a:xfrm>
            <a:off x="5943600" y="2971800"/>
            <a:ext cx="21259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i="1" u="sng" dirty="0"/>
              <a:t>Estructura de 32 bits </a:t>
            </a: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476672"/>
            <a:ext cx="8229600" cy="642942"/>
          </a:xfrm>
        </p:spPr>
        <p:txBody>
          <a:bodyPr/>
          <a:lstStyle/>
          <a:p>
            <a:r>
              <a:rPr lang="es-MX" dirty="0"/>
              <a:t>Propuesta: Programador: Medina González</a:t>
            </a: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052736"/>
            <a:ext cx="7056784" cy="5684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272448" y="3501008"/>
            <a:ext cx="15632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lnSpc>
                <a:spcPct val="90000"/>
              </a:lnSpc>
            </a:pPr>
            <a:r>
              <a:rPr lang="es-ES" sz="2000" b="1" dirty="0">
                <a:solidFill>
                  <a:srgbClr val="FF0000"/>
                </a:solidFill>
              </a:rPr>
              <a:t>Datos no </a:t>
            </a:r>
          </a:p>
          <a:p>
            <a:pPr marL="457200" indent="-457200">
              <a:lnSpc>
                <a:spcPct val="90000"/>
              </a:lnSpc>
            </a:pPr>
            <a:r>
              <a:rPr lang="es-ES" sz="2000" b="1" dirty="0">
                <a:solidFill>
                  <a:srgbClr val="FF0000"/>
                </a:solidFill>
              </a:rPr>
              <a:t>Conocidos</a:t>
            </a:r>
          </a:p>
        </p:txBody>
      </p:sp>
      <p:sp>
        <p:nvSpPr>
          <p:cNvPr id="7" name="6 Rectángulo"/>
          <p:cNvSpPr/>
          <p:nvPr/>
        </p:nvSpPr>
        <p:spPr>
          <a:xfrm>
            <a:off x="395536" y="5301208"/>
            <a:ext cx="14494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</a:rPr>
              <a:t>Proceso</a:t>
            </a:r>
            <a:endParaRPr lang="es-MX" sz="2400" dirty="0">
              <a:solidFill>
                <a:srgbClr val="FF0000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843808" y="1052736"/>
            <a:ext cx="19319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FF0000"/>
                </a:solidFill>
              </a:rPr>
              <a:t>del problema</a:t>
            </a:r>
            <a:endParaRPr lang="es-MX" sz="2000" dirty="0">
              <a:solidFill>
                <a:srgbClr val="FF0000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467544" y="4653136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>
                <a:solidFill>
                  <a:srgbClr val="FF0000"/>
                </a:solidFill>
              </a:rPr>
              <a:t>Falta Sangría</a:t>
            </a:r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60648"/>
            <a:ext cx="6526213" cy="650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6804248" y="3861049"/>
            <a:ext cx="2088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</a:rPr>
              <a:t>Error, solicitud de un dato que es salida</a:t>
            </a:r>
          </a:p>
        </p:txBody>
      </p:sp>
      <p:cxnSp>
        <p:nvCxnSpPr>
          <p:cNvPr id="7" name="6 Conector recto de flecha"/>
          <p:cNvCxnSpPr>
            <a:stCxn id="5" idx="1"/>
          </p:cNvCxnSpPr>
          <p:nvPr/>
        </p:nvCxnSpPr>
        <p:spPr>
          <a:xfrm flipH="1" flipV="1">
            <a:off x="5148064" y="4293096"/>
            <a:ext cx="1656184" cy="296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CuadroTexto"/>
          <p:cNvSpPr txBox="1"/>
          <p:nvPr/>
        </p:nvSpPr>
        <p:spPr>
          <a:xfrm>
            <a:off x="1547664" y="3873822"/>
            <a:ext cx="936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6660232" y="476672"/>
            <a:ext cx="2016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</a:rPr>
              <a:t>Objetivo:</a:t>
            </a:r>
          </a:p>
          <a:p>
            <a:r>
              <a:rPr lang="es-MX" b="1" dirty="0">
                <a:solidFill>
                  <a:srgbClr val="FF0000"/>
                </a:solidFill>
              </a:rPr>
              <a:t>Programador:</a:t>
            </a:r>
          </a:p>
          <a:p>
            <a:r>
              <a:rPr lang="es-MX" b="1" dirty="0">
                <a:solidFill>
                  <a:srgbClr val="FF0000"/>
                </a:solidFill>
              </a:rPr>
              <a:t>Fecha:</a:t>
            </a: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Q&amp;A-slid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/>
              <a:t>Preguntas</a:t>
            </a:r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Q&amp;A-slid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/>
              <a:t>Preguntas</a:t>
            </a:r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http://www.cesine.com/blogs/alumni/files/2012/06/527671_10150966058659456_1563055788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1130" y="4365104"/>
            <a:ext cx="3181350" cy="2409826"/>
          </a:xfrm>
          <a:prstGeom prst="rect">
            <a:avLst/>
          </a:prstGeom>
          <a:noFill/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/>
              <a:t>Definición del Problema</a:t>
            </a:r>
            <a:endParaRPr lang="es-ES" sz="280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00174"/>
            <a:ext cx="7931224" cy="3296978"/>
          </a:xfrm>
        </p:spPr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es-MX" dirty="0"/>
              <a:t>La Maestra Josefina le entregaron libros para la Biblioteca del Aula en 4 bolsas, 5 cajas y 7 libros sueltos. Cada caja contiene 10 bolsas y cada bolsa N libros. Elabore el algoritmo que permita calcular y dar a conocer: ¿Cuantos libros le dieron a la Maestra?</a:t>
            </a:r>
          </a:p>
          <a:p>
            <a:pPr algn="just">
              <a:buNone/>
            </a:pPr>
            <a:endParaRPr lang="es-MX" dirty="0"/>
          </a:p>
          <a:p>
            <a:pPr algn="just">
              <a:buNone/>
            </a:pPr>
            <a:r>
              <a:rPr lang="es-MX" b="1" dirty="0"/>
              <a:t>Ejemplo: </a:t>
            </a:r>
            <a:r>
              <a:rPr lang="es-MX" dirty="0"/>
              <a:t>Suponiendo que cada bolsa tiene 10 libros, ¿Cuantos recibió Josefina?</a:t>
            </a:r>
          </a:p>
          <a:p>
            <a:pPr lvl="1" algn="just">
              <a:buNone/>
            </a:pPr>
            <a:endParaRPr lang="es-MX" dirty="0"/>
          </a:p>
        </p:txBody>
      </p:sp>
      <p:sp>
        <p:nvSpPr>
          <p:cNvPr id="2" name="Rectángulo 1"/>
          <p:cNvSpPr/>
          <p:nvPr/>
        </p:nvSpPr>
        <p:spPr>
          <a:xfrm>
            <a:off x="1841961" y="4898238"/>
            <a:ext cx="25426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Total de Libros</a:t>
            </a:r>
            <a:r>
              <a:rPr lang="es-ES" u="sng" dirty="0">
                <a:solidFill>
                  <a:srgbClr val="FF0000"/>
                </a:solidFill>
              </a:rPr>
              <a:t>=_547_</a:t>
            </a:r>
            <a:endParaRPr lang="es-MX" dirty="0"/>
          </a:p>
        </p:txBody>
      </p:sp>
      <p:pic>
        <p:nvPicPr>
          <p:cNvPr id="1026" name="Picture 2" descr="http://4.bp.blogspot.com/-4bt2po8-i8U/T6U9Okh-LeI/AAAAAAAAAGQ/S7feWq22mU0/s1600/pensar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741" y="4817874"/>
            <a:ext cx="1477243" cy="141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8965707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610600" cy="4628728"/>
          </a:xfrm>
        </p:spPr>
        <p:txBody>
          <a:bodyPr>
            <a:noAutofit/>
          </a:bodyPr>
          <a:lstStyle/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1800" b="1" dirty="0"/>
              <a:t>Información de Salida</a:t>
            </a:r>
          </a:p>
          <a:p>
            <a:pPr lvl="1" eaLnBrk="1" hangingPunct="1">
              <a:lnSpc>
                <a:spcPct val="90000"/>
              </a:lnSpc>
            </a:pPr>
            <a:r>
              <a:rPr lang="es-ES" sz="1600" dirty="0" err="1"/>
              <a:t>TotalLibros</a:t>
            </a:r>
            <a:endParaRPr lang="es-ES" sz="16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05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1800" b="1" dirty="0"/>
              <a:t>Datos Conocidos</a:t>
            </a:r>
          </a:p>
          <a:p>
            <a:pPr lvl="1">
              <a:lnSpc>
                <a:spcPct val="90000"/>
              </a:lnSpc>
            </a:pPr>
            <a:r>
              <a:rPr lang="es-ES" sz="1600" dirty="0" err="1"/>
              <a:t>NumeroCajas</a:t>
            </a:r>
            <a:r>
              <a:rPr lang="es-ES" sz="1600" dirty="0"/>
              <a:t>=5</a:t>
            </a:r>
          </a:p>
          <a:p>
            <a:pPr lvl="1">
              <a:lnSpc>
                <a:spcPct val="90000"/>
              </a:lnSpc>
            </a:pPr>
            <a:r>
              <a:rPr lang="es-ES" sz="1600" dirty="0" err="1"/>
              <a:t>NumeroBolsas</a:t>
            </a:r>
            <a:r>
              <a:rPr lang="es-ES" sz="1600" dirty="0"/>
              <a:t>=4</a:t>
            </a:r>
          </a:p>
          <a:p>
            <a:pPr lvl="1">
              <a:lnSpc>
                <a:spcPct val="90000"/>
              </a:lnSpc>
            </a:pPr>
            <a:r>
              <a:rPr lang="es-ES" sz="1600" dirty="0" err="1"/>
              <a:t>NumeroLibrosSueltos</a:t>
            </a:r>
            <a:r>
              <a:rPr lang="es-ES" sz="1600" dirty="0"/>
              <a:t>=7</a:t>
            </a:r>
          </a:p>
          <a:p>
            <a:pPr lvl="1">
              <a:lnSpc>
                <a:spcPct val="90000"/>
              </a:lnSpc>
            </a:pPr>
            <a:r>
              <a:rPr lang="es-ES" sz="1600" dirty="0" err="1"/>
              <a:t>CantidadBolsasCajas</a:t>
            </a:r>
            <a:r>
              <a:rPr lang="es-ES" sz="1600" dirty="0"/>
              <a:t>=10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7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1800" b="1" dirty="0"/>
              <a:t>Datos no Conocidos</a:t>
            </a:r>
          </a:p>
          <a:p>
            <a:pPr marL="749808" lvl="1" indent="-457200">
              <a:lnSpc>
                <a:spcPct val="90000"/>
              </a:lnSpc>
            </a:pPr>
            <a:r>
              <a:rPr lang="es-ES" sz="1600" b="1" dirty="0" err="1"/>
              <a:t>NumeroLibrosBolsa</a:t>
            </a:r>
            <a:endParaRPr lang="es-ES" sz="1600" b="1" dirty="0"/>
          </a:p>
          <a:p>
            <a:pPr lvl="1">
              <a:lnSpc>
                <a:spcPct val="90000"/>
              </a:lnSpc>
            </a:pPr>
            <a:endParaRPr lang="es-MX" sz="900" dirty="0"/>
          </a:p>
          <a:p>
            <a:pPr marL="0" indent="15875">
              <a:lnSpc>
                <a:spcPct val="90000"/>
              </a:lnSpc>
              <a:buFont typeface="+mj-lt"/>
              <a:buAutoNum type="arabicPeriod"/>
            </a:pPr>
            <a:r>
              <a:rPr lang="es-MX" sz="1800" b="1" dirty="0"/>
              <a:t>   Restricciones</a:t>
            </a:r>
            <a:endParaRPr lang="es-ES" sz="1800" b="1" dirty="0"/>
          </a:p>
          <a:p>
            <a:pPr lvl="1">
              <a:lnSpc>
                <a:spcPct val="90000"/>
              </a:lnSpc>
            </a:pPr>
            <a:r>
              <a:rPr lang="es-MX" sz="1400" dirty="0"/>
              <a:t>No existen ½ libros</a:t>
            </a:r>
          </a:p>
          <a:p>
            <a:pPr lvl="1">
              <a:lnSpc>
                <a:spcPct val="90000"/>
              </a:lnSpc>
            </a:pPr>
            <a:r>
              <a:rPr lang="es-MX" sz="1400" dirty="0"/>
              <a:t>Todas las bolsas contienen la misma cantidad de libros</a:t>
            </a:r>
          </a:p>
          <a:p>
            <a:pPr lvl="1">
              <a:lnSpc>
                <a:spcPct val="90000"/>
              </a:lnSpc>
            </a:pPr>
            <a:r>
              <a:rPr lang="es-MX" sz="1400" dirty="0"/>
              <a:t>No solicitar  al usuario el total de libros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200" b="1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1800" b="1" dirty="0"/>
              <a:t>Proceso</a:t>
            </a:r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endParaRPr lang="es-MX" sz="1800" b="1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b="1" dirty="0"/>
              <a:t>Análisis del Problema</a:t>
            </a:r>
          </a:p>
        </p:txBody>
      </p:sp>
      <p:sp>
        <p:nvSpPr>
          <p:cNvPr id="9" name="8 Rectángulo"/>
          <p:cNvSpPr/>
          <p:nvPr/>
        </p:nvSpPr>
        <p:spPr>
          <a:xfrm>
            <a:off x="6012160" y="5356373"/>
            <a:ext cx="29523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1400" b="1" i="1" dirty="0"/>
              <a:t>HACER EL PLAN.</a:t>
            </a:r>
          </a:p>
          <a:p>
            <a:pPr>
              <a:buNone/>
            </a:pPr>
            <a:r>
              <a:rPr lang="es-ES" sz="1400" dirty="0"/>
              <a:t>• Escoger y decidir las operaciones a efectuar.</a:t>
            </a:r>
          </a:p>
          <a:p>
            <a:pPr>
              <a:buNone/>
            </a:pPr>
            <a:r>
              <a:rPr lang="es-ES" sz="1400" dirty="0"/>
              <a:t>• Eliminar los datos inútiles.</a:t>
            </a:r>
          </a:p>
          <a:p>
            <a:pPr>
              <a:buNone/>
            </a:pPr>
            <a:r>
              <a:rPr lang="es-ES" sz="1400" dirty="0"/>
              <a:t>• Descomponer el problema en otros más pequeños.</a:t>
            </a:r>
          </a:p>
        </p:txBody>
      </p:sp>
      <p:pic>
        <p:nvPicPr>
          <p:cNvPr id="11" name="Picture 2" descr="http://us.cdn1.123rf.com/168nwm/coramax/coramax1208/coramax120801611/14814943-3d-people--man-person-with-magnifying-glass-and-word-ide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1992225"/>
            <a:ext cx="2088232" cy="20633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0618170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b="1" dirty="0"/>
              <a:t>Análisis del problema </a:t>
            </a:r>
            <a:r>
              <a:rPr lang="es-ES" sz="1800" b="1" dirty="0"/>
              <a:t>(Continuación …)</a:t>
            </a:r>
            <a:endParaRPr lang="es-E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52400" y="1916832"/>
            <a:ext cx="8686799" cy="4464496"/>
          </a:xfrm>
        </p:spPr>
        <p:txBody>
          <a:bodyPr>
            <a:noAutofit/>
          </a:bodyPr>
          <a:lstStyle/>
          <a:p>
            <a:pPr marL="457200" indent="-457200" eaLnBrk="1" hangingPunct="1">
              <a:lnSpc>
                <a:spcPct val="90000"/>
              </a:lnSpc>
              <a:buNone/>
            </a:pPr>
            <a:r>
              <a:rPr lang="es-ES" b="1" dirty="0">
                <a:solidFill>
                  <a:srgbClr val="0070C0"/>
                </a:solidFill>
              </a:rPr>
              <a:t>5.-Proceso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s-ES" sz="1800" b="1" i="1" u="sng" dirty="0">
                <a:solidFill>
                  <a:srgbClr val="0070C0"/>
                </a:solidFill>
              </a:rPr>
              <a:t>Paso 1: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s-ES" sz="1800" b="1" i="1" u="sng" dirty="0">
              <a:solidFill>
                <a:srgbClr val="0070C0"/>
              </a:solidFill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s-ES" sz="1800" b="1" i="1" u="sng" dirty="0">
              <a:solidFill>
                <a:srgbClr val="0070C0"/>
              </a:solidFill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s-ES" sz="1800" b="1" i="1" u="sng" dirty="0">
              <a:solidFill>
                <a:srgbClr val="0070C0"/>
              </a:solidFill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s-ES" sz="1800" b="1" i="1" u="sng" dirty="0">
              <a:solidFill>
                <a:srgbClr val="0070C0"/>
              </a:solidFill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s-ES" sz="1800" b="1" i="1" u="sng" dirty="0">
                <a:solidFill>
                  <a:srgbClr val="0070C0"/>
                </a:solidFill>
              </a:rPr>
              <a:t>Paso 2: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s-ES" sz="1800" b="1" i="1" u="sng" dirty="0">
              <a:solidFill>
                <a:srgbClr val="0070C0"/>
              </a:solidFill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s-ES" sz="1800" b="1" i="1" u="sng" dirty="0">
              <a:solidFill>
                <a:srgbClr val="0070C0"/>
              </a:solidFill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s-ES" sz="1800" b="1" i="1" u="sng" dirty="0">
              <a:solidFill>
                <a:srgbClr val="0070C0"/>
              </a:solidFill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s-ES" sz="1800" b="1" i="1" u="sng" dirty="0">
              <a:solidFill>
                <a:srgbClr val="0070C0"/>
              </a:solidFill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s-ES" sz="1800" b="1" i="1" u="sng" dirty="0">
                <a:solidFill>
                  <a:srgbClr val="0070C0"/>
                </a:solidFill>
              </a:rPr>
              <a:t>Paso 3:</a:t>
            </a:r>
          </a:p>
        </p:txBody>
      </p:sp>
      <p:sp>
        <p:nvSpPr>
          <p:cNvPr id="6" name="5 Rectángulo"/>
          <p:cNvSpPr/>
          <p:nvPr/>
        </p:nvSpPr>
        <p:spPr>
          <a:xfrm>
            <a:off x="899592" y="1340768"/>
            <a:ext cx="6414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  <p:pic>
        <p:nvPicPr>
          <p:cNvPr id="8" name="Picture 4" descr="http://t3.gstatic.com/images?q=tbn:ANd9GcQXfFNkhZpmKP7fikFBqWFPWDi8j5F9Tzgktdjo55WSI1fCzMG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39755" y="5084017"/>
            <a:ext cx="2752725" cy="16573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2253160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1" y="1447800"/>
            <a:ext cx="8153400" cy="5105400"/>
          </a:xfrm>
        </p:spPr>
        <p:txBody>
          <a:bodyPr>
            <a:normAutofit fontScale="85000" lnSpcReduction="20000"/>
          </a:bodyPr>
          <a:lstStyle/>
          <a:p>
            <a:pPr marL="609600" indent="-609600" algn="just" eaLnBrk="1" hangingPunct="1">
              <a:buFont typeface="Wingdings" pitchFamily="2" charset="2"/>
              <a:buNone/>
            </a:pPr>
            <a:endParaRPr lang="es-ES" sz="20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b="1" dirty="0"/>
              <a:t>//Objetivo: Determinar el total de libros entregados</a:t>
            </a:r>
            <a:endParaRPr lang="es-ES" sz="2000" dirty="0"/>
          </a:p>
          <a:p>
            <a:pPr marL="609600" indent="-609600" algn="just" eaLnBrk="1" hangingPunct="1">
              <a:buNone/>
            </a:pPr>
            <a:r>
              <a:rPr lang="es-ES" sz="2000" b="1" dirty="0"/>
              <a:t>//Programador:</a:t>
            </a:r>
            <a:r>
              <a:rPr lang="es-ES" sz="2000" dirty="0"/>
              <a:t> </a:t>
            </a:r>
            <a:r>
              <a:rPr lang="es-ES" sz="2000" dirty="0" smtClean="0"/>
              <a:t>X</a:t>
            </a:r>
            <a:endParaRPr lang="es-ES" sz="20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b="1" dirty="0"/>
              <a:t>//Fecha:</a:t>
            </a:r>
            <a:r>
              <a:rPr lang="es-ES" sz="2000" dirty="0"/>
              <a:t> __/__________/</a:t>
            </a:r>
            <a:r>
              <a:rPr lang="es-ES" sz="2000" dirty="0" smtClean="0"/>
              <a:t>2024</a:t>
            </a:r>
            <a:endParaRPr lang="es-ES" sz="2000" dirty="0"/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0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b="1" dirty="0"/>
              <a:t>INICIO</a:t>
            </a:r>
          </a:p>
          <a:p>
            <a:pPr marL="609600" indent="-609600" algn="just">
              <a:buNone/>
            </a:pPr>
            <a:r>
              <a:rPr lang="es-ES" sz="2000" dirty="0">
                <a:solidFill>
                  <a:srgbClr val="00B050"/>
                </a:solidFill>
              </a:rPr>
              <a:t>      //Definición de Constantes y Variables</a:t>
            </a:r>
          </a:p>
          <a:p>
            <a:pPr marL="609600" indent="-609600" algn="just">
              <a:buNone/>
            </a:pPr>
            <a:endParaRPr lang="es-ES" sz="2000" dirty="0">
              <a:solidFill>
                <a:srgbClr val="00B050"/>
              </a:solidFill>
            </a:endParaRP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/>
              <a:t>	</a:t>
            </a:r>
          </a:p>
          <a:p>
            <a:pPr marL="609600" indent="-609600" algn="just">
              <a:buNone/>
            </a:pPr>
            <a:r>
              <a:rPr lang="es-ES" sz="2000" dirty="0">
                <a:solidFill>
                  <a:srgbClr val="00B050"/>
                </a:solidFill>
              </a:rPr>
              <a:t>      //Lectura de Datos no Conocidos</a:t>
            </a:r>
          </a:p>
          <a:p>
            <a:pPr marL="609600" indent="-609600" algn="just">
              <a:buNone/>
            </a:pPr>
            <a:endParaRPr lang="es-ES" sz="2000" dirty="0"/>
          </a:p>
          <a:p>
            <a:pPr marL="609600" indent="-609600" algn="just">
              <a:buNone/>
            </a:pPr>
            <a:endParaRPr lang="es-ES" sz="20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>
                <a:solidFill>
                  <a:srgbClr val="00B050"/>
                </a:solidFill>
              </a:rPr>
              <a:t>      //Procesamiento de los Datos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000" dirty="0">
              <a:solidFill>
                <a:srgbClr val="00B050"/>
              </a:solidFill>
            </a:endParaRPr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000" dirty="0">
              <a:solidFill>
                <a:srgbClr val="00B050"/>
              </a:solidFill>
            </a:endParaRPr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000" dirty="0">
              <a:solidFill>
                <a:srgbClr val="00B050"/>
              </a:solidFill>
            </a:endParaRP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>
                <a:solidFill>
                  <a:srgbClr val="00B050"/>
                </a:solidFill>
              </a:rPr>
              <a:t>       //Impresión de Resultados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>
                <a:solidFill>
                  <a:srgbClr val="0070C0"/>
                </a:solidFill>
              </a:rPr>
              <a:t>      </a:t>
            </a:r>
            <a:endParaRPr lang="es-ES" sz="20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b="1" dirty="0"/>
              <a:t>FIN</a:t>
            </a:r>
            <a:endParaRPr lang="es-ES" sz="4400" b="1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251520" y="692696"/>
            <a:ext cx="8640960" cy="504056"/>
          </a:xfrm>
          <a:noFill/>
        </p:spPr>
        <p:txBody>
          <a:bodyPr/>
          <a:lstStyle/>
          <a:p>
            <a:pPr eaLnBrk="1" hangingPunct="1"/>
            <a:r>
              <a:rPr lang="es-ES" b="1" dirty="0"/>
              <a:t>Construcción del </a:t>
            </a:r>
            <a:r>
              <a:rPr lang="es-ES" b="1" i="1" u="sng" dirty="0"/>
              <a:t>Algoritmo (Pseudocódigo)</a:t>
            </a:r>
          </a:p>
        </p:txBody>
      </p:sp>
    </p:spTree>
    <p:extLst>
      <p:ext uri="{BB962C8B-B14F-4D97-AF65-F5344CB8AC3E}">
        <p14:creationId xmlns:p14="http://schemas.microsoft.com/office/powerpoint/2010/main" val="997215211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Plan de Prueba para verificación del algoritmo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773882" y="3861048"/>
          <a:ext cx="6696744" cy="194529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141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26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16266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Valores</a:t>
                      </a:r>
                      <a:r>
                        <a:rPr lang="es-MX" baseline="0" dirty="0"/>
                        <a:t> de  Entrada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Salidas Esperadas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9029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 </a:t>
                      </a:r>
                      <a:r>
                        <a:rPr lang="es-ES" sz="1600" b="1" dirty="0" err="1"/>
                        <a:t>NumeroLibrosBolsa</a:t>
                      </a:r>
                      <a:r>
                        <a:rPr lang="es-ES" sz="1600" b="1" dirty="0"/>
                        <a:t>= </a:t>
                      </a:r>
                      <a:r>
                        <a:rPr lang="es-E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err="1"/>
                        <a:t>TotalLibros</a:t>
                      </a:r>
                      <a:r>
                        <a:rPr lang="es-ES" u="sng" dirty="0">
                          <a:solidFill>
                            <a:srgbClr val="FF0000"/>
                          </a:solidFill>
                        </a:rPr>
                        <a:t>=___547___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8914" name="Picture 2" descr="http://t1.gstatic.com/images?q=tbn:ANd9GcS-1QXmpqkP93O7WMMg6h7Mi2VGmoTa4fziMAGGdhMXOpnZYlYeBfKMPD3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1412776"/>
            <a:ext cx="2628900" cy="1743076"/>
          </a:xfrm>
          <a:prstGeom prst="rect">
            <a:avLst/>
          </a:prstGeom>
          <a:noFill/>
        </p:spPr>
      </p:pic>
      <p:pic>
        <p:nvPicPr>
          <p:cNvPr id="5" name="Picture 2" descr="http://t2.gstatic.com/images?q=tbn:ANd9GcQRD0MnuRSHSi7PYb-auSybgSQHaJhWPtpYWtyCFDWXylpXPNZ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052736"/>
            <a:ext cx="1224136" cy="1964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11808393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752600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1" y="2514600"/>
            <a:ext cx="4343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438400"/>
            <a:ext cx="2514600" cy="38100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s-ES" sz="2000" b="1" i="1" dirty="0"/>
              <a:t>Pantalla de la PC                               </a:t>
            </a:r>
          </a:p>
        </p:txBody>
      </p:sp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sz="2800" b="1" i="1" u="sng" dirty="0"/>
              <a:t>Verificación (prueba y depuración)</a:t>
            </a:r>
            <a:r>
              <a:rPr lang="es-ES" sz="2800" b="1" dirty="0"/>
              <a:t/>
            </a:r>
            <a:br>
              <a:rPr lang="es-ES" sz="2800" b="1" dirty="0"/>
            </a:br>
            <a:endParaRPr lang="es-ES" sz="2800" b="1" dirty="0"/>
          </a:p>
        </p:txBody>
      </p:sp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5029200" y="3048000"/>
            <a:ext cx="3733800" cy="3124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990600" y="31242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24591" name="Text Box 18"/>
          <p:cNvSpPr txBox="1">
            <a:spLocks noChangeArrowheads="1"/>
          </p:cNvSpPr>
          <p:nvPr/>
        </p:nvSpPr>
        <p:spPr bwMode="auto">
          <a:xfrm>
            <a:off x="5181600" y="32766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pic>
        <p:nvPicPr>
          <p:cNvPr id="1026" name="Picture 2" descr="C:\Archivos de programa\Microsoft Office\MEDIA\CAGCAT10\j0205582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84368" y="836712"/>
            <a:ext cx="864096" cy="7929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25 Rectángulo"/>
          <p:cNvSpPr/>
          <p:nvPr/>
        </p:nvSpPr>
        <p:spPr>
          <a:xfrm>
            <a:off x="5943600" y="2971800"/>
            <a:ext cx="21259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i="1" u="sng" dirty="0"/>
              <a:t>Estructura de 32 bits </a:t>
            </a:r>
          </a:p>
        </p:txBody>
      </p:sp>
    </p:spTree>
    <p:extLst>
      <p:ext uri="{BB962C8B-B14F-4D97-AF65-F5344CB8AC3E}">
        <p14:creationId xmlns:p14="http://schemas.microsoft.com/office/powerpoint/2010/main" val="1403572955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2800" b="1" i="1"/>
              <a:t>Definición del Problema</a:t>
            </a:r>
            <a:endParaRPr lang="es-ES" sz="280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556792"/>
            <a:ext cx="8404547" cy="4844008"/>
          </a:xfrm>
        </p:spPr>
        <p:txBody>
          <a:bodyPr/>
          <a:lstStyle/>
          <a:p>
            <a:pPr algn="just"/>
            <a:endParaRPr lang="es-ES" sz="2000" dirty="0"/>
          </a:p>
          <a:p>
            <a:pPr algn="just">
              <a:buNone/>
            </a:pPr>
            <a:r>
              <a:rPr lang="es-ES" sz="2000" dirty="0" smtClean="0"/>
              <a:t>EUA (Pseudocódigo</a:t>
            </a:r>
            <a:r>
              <a:rPr lang="es-ES" sz="2000" dirty="0"/>
              <a:t>) que permita determina el total a pagar por consumo de luz a cualquier persona, proporcionando los KWH consumidos. </a:t>
            </a:r>
          </a:p>
          <a:p>
            <a:pPr algn="just">
              <a:buNone/>
            </a:pPr>
            <a:endParaRPr lang="es-ES" sz="2000" dirty="0"/>
          </a:p>
          <a:p>
            <a:pPr algn="just">
              <a:buNone/>
            </a:pPr>
            <a:r>
              <a:rPr lang="es-ES" sz="2000" dirty="0"/>
              <a:t>La compañía de luz efectúa el cobro en base a la siguiente reglas o políticas:</a:t>
            </a:r>
            <a:endParaRPr lang="es-MX" sz="2000" dirty="0"/>
          </a:p>
          <a:p>
            <a:pPr algn="just">
              <a:buNone/>
            </a:pPr>
            <a:r>
              <a:rPr lang="es-MX" sz="2000" dirty="0"/>
              <a:t>             Condición                           Costo</a:t>
            </a:r>
            <a:endParaRPr lang="es-ES" sz="2000" dirty="0"/>
          </a:p>
          <a:p>
            <a:pPr lvl="1" algn="just"/>
            <a:r>
              <a:rPr lang="pt-BR" sz="1600" dirty="0"/>
              <a:t>140 KWH o menos 	                 3.20 por KWH 	</a:t>
            </a:r>
          </a:p>
          <a:p>
            <a:pPr lvl="1" algn="just"/>
            <a:r>
              <a:rPr lang="es-ES" sz="1600" dirty="0"/>
              <a:t>Los siguientes 170 KWH 	1.20 por KWH 	</a:t>
            </a:r>
          </a:p>
          <a:p>
            <a:pPr lvl="1" algn="just"/>
            <a:r>
              <a:rPr lang="es-ES" sz="1600" dirty="0"/>
              <a:t>Exceso sobre 310 	                 0.80 por KWH </a:t>
            </a:r>
          </a:p>
          <a:p>
            <a:pPr lvl="1" algn="just"/>
            <a:endParaRPr lang="es-ES" sz="1600" dirty="0"/>
          </a:p>
          <a:p>
            <a:pPr algn="just">
              <a:buNone/>
            </a:pPr>
            <a:r>
              <a:rPr lang="es-ES" sz="2200" b="1" dirty="0"/>
              <a:t>Nota: </a:t>
            </a:r>
            <a:r>
              <a:rPr lang="es-ES" sz="2000" dirty="0"/>
              <a:t>Se sabe que el  menor consumo en KWH que se puede presentar, es de 410 KWH.	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://t1.gstatic.com/images?q=tbn:ANd9GcRqE3h_0yo-4clfvk_K_La8hbEDjGbnhiEhaJ0uko32GNJVCwa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476672"/>
            <a:ext cx="1296144" cy="1201577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>
                <a:solidFill>
                  <a:srgbClr val="FF0000"/>
                </a:solidFill>
              </a:rPr>
              <a:t>Alto</a:t>
            </a:r>
            <a:r>
              <a:rPr lang="es-MX" b="1" dirty="0"/>
              <a:t>, </a:t>
            </a:r>
            <a:r>
              <a:rPr lang="es-ES" b="1" dirty="0"/>
              <a:t>pregúntate: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¿Mis conocimientos actuales de matemáticas me permiten resolver este problema?</a:t>
            </a:r>
          </a:p>
          <a:p>
            <a:pPr algn="just"/>
            <a:endParaRPr lang="es-MX" dirty="0"/>
          </a:p>
          <a:p>
            <a:pPr algn="just"/>
            <a:r>
              <a:rPr lang="es-MX" i="1" u="sng" dirty="0"/>
              <a:t>Respuesta:</a:t>
            </a:r>
          </a:p>
          <a:p>
            <a:pPr algn="just"/>
            <a:endParaRPr lang="es-ES" i="1" u="sng" dirty="0"/>
          </a:p>
          <a:p>
            <a:pPr marL="1260475" lvl="1" indent="-881063" algn="just"/>
            <a:r>
              <a:rPr lang="es-ES" sz="2400" b="1" dirty="0">
                <a:solidFill>
                  <a:srgbClr val="FF0000"/>
                </a:solidFill>
              </a:rPr>
              <a:t>No:</a:t>
            </a:r>
            <a:r>
              <a:rPr lang="es-ES" sz="2400" dirty="0"/>
              <a:t> Plantear una estrategia para obtener los conocimientos requeridos.</a:t>
            </a:r>
          </a:p>
          <a:p>
            <a:pPr marL="1260475" lvl="1" indent="-881063" algn="just"/>
            <a:endParaRPr lang="es-ES" sz="2400" dirty="0"/>
          </a:p>
          <a:p>
            <a:pPr marL="1260475" lvl="1" indent="-881063" algn="just"/>
            <a:r>
              <a:rPr lang="es-MX" sz="2400" b="1" dirty="0">
                <a:solidFill>
                  <a:srgbClr val="002060"/>
                </a:solidFill>
              </a:rPr>
              <a:t>SI: </a:t>
            </a:r>
            <a:r>
              <a:rPr lang="es-MX" sz="2400" dirty="0"/>
              <a:t>Continuar con la siguiente etapa de la solución del problema.</a:t>
            </a:r>
            <a:endParaRPr lang="es-ES" sz="2400" dirty="0"/>
          </a:p>
        </p:txBody>
      </p:sp>
      <p:pic>
        <p:nvPicPr>
          <p:cNvPr id="798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5157192"/>
            <a:ext cx="1196366" cy="837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149080"/>
            <a:ext cx="1224136" cy="729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9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79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s-ES" sz="2800" dirty="0"/>
          </a:p>
          <a:p>
            <a:pPr lvl="1" eaLnBrk="1" hangingPunct="1"/>
            <a:r>
              <a:rPr lang="es-ES" sz="2400" dirty="0"/>
              <a:t>Definición del Problema.</a:t>
            </a:r>
          </a:p>
          <a:p>
            <a:pPr lvl="1" eaLnBrk="1" hangingPunct="1"/>
            <a:r>
              <a:rPr lang="es-ES" sz="2400" dirty="0">
                <a:solidFill>
                  <a:schemeClr val="accent1"/>
                </a:solidFill>
              </a:rPr>
              <a:t>Análisis del problema.</a:t>
            </a:r>
          </a:p>
          <a:p>
            <a:pPr lvl="1" eaLnBrk="1" hangingPunct="1"/>
            <a:r>
              <a:rPr lang="es-ES" sz="2400" dirty="0"/>
              <a:t>Construcción del Algoritmo.</a:t>
            </a:r>
          </a:p>
          <a:p>
            <a:pPr lvl="1" eaLnBrk="1" hangingPunct="1"/>
            <a:r>
              <a:rPr lang="es-ES" sz="2400" dirty="0"/>
              <a:t>Verificación (Prueba y Depuración).</a:t>
            </a:r>
          </a:p>
          <a:p>
            <a:pPr eaLnBrk="1" hangingPunct="1"/>
            <a:endParaRPr lang="es-ES" sz="2800" dirty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5292080" y="2276872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556792"/>
            <a:ext cx="8610600" cy="504056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/>
              <a:t>Información de Salida</a:t>
            </a:r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2000" b="1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MX" sz="20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20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/>
              <a:t>Datos Conocidos</a:t>
            </a:r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2000" b="1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2000" b="1" dirty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 b="1" dirty="0"/>
              <a:t>Datos no Conocidos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endParaRPr lang="es-MX" sz="2000" b="1" dirty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s-MX" sz="2000" b="1" dirty="0"/>
              <a:t>Restricciones</a:t>
            </a:r>
            <a:endParaRPr lang="es-ES" sz="2000" b="1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sz="2800" b="1" dirty="0"/>
              <a:t>Análisis del problema</a:t>
            </a:r>
          </a:p>
        </p:txBody>
      </p:sp>
      <p:pic>
        <p:nvPicPr>
          <p:cNvPr id="9" name="Picture 2" descr="http://us.cdn1.123rf.com/168nwm/coramax/coramax1208/coramax120801611/14814943-3d-people--man-person-with-magnifying-glass-and-word-ide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4688403"/>
            <a:ext cx="2195736" cy="2169598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Proceso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981200"/>
            <a:ext cx="8686800" cy="4648200"/>
          </a:xfrm>
        </p:spPr>
        <p:txBody>
          <a:bodyPr/>
          <a:lstStyle/>
          <a:p>
            <a:r>
              <a:rPr lang="es-MX" sz="2400" b="1" dirty="0">
                <a:solidFill>
                  <a:srgbClr val="00B050"/>
                </a:solidFill>
              </a:rPr>
              <a:t>Paso #1:</a:t>
            </a:r>
          </a:p>
          <a:p>
            <a:endParaRPr lang="es-MX" sz="2400" b="1" dirty="0">
              <a:solidFill>
                <a:srgbClr val="00B050"/>
              </a:solidFill>
            </a:endParaRPr>
          </a:p>
          <a:p>
            <a:endParaRPr lang="es-MX" sz="2400" b="1" dirty="0">
              <a:solidFill>
                <a:srgbClr val="00B050"/>
              </a:solidFill>
            </a:endParaRPr>
          </a:p>
          <a:p>
            <a:endParaRPr lang="es-MX" sz="2400" b="1" dirty="0">
              <a:solidFill>
                <a:srgbClr val="00B050"/>
              </a:solidFill>
            </a:endParaRPr>
          </a:p>
          <a:p>
            <a:r>
              <a:rPr lang="es-MX" sz="2400" b="1" dirty="0">
                <a:solidFill>
                  <a:srgbClr val="00B050"/>
                </a:solidFill>
              </a:rPr>
              <a:t>Paso #2:</a:t>
            </a:r>
          </a:p>
          <a:p>
            <a:endParaRPr lang="es-MX" sz="2400" b="1" dirty="0">
              <a:solidFill>
                <a:srgbClr val="00B050"/>
              </a:solidFill>
            </a:endParaRPr>
          </a:p>
          <a:p>
            <a:endParaRPr lang="es-MX" sz="2400" b="1" dirty="0">
              <a:solidFill>
                <a:srgbClr val="00B050"/>
              </a:solidFill>
            </a:endParaRPr>
          </a:p>
          <a:p>
            <a:endParaRPr lang="es-MX" sz="2400" b="1" dirty="0">
              <a:solidFill>
                <a:srgbClr val="00B050"/>
              </a:solidFill>
            </a:endParaRPr>
          </a:p>
          <a:p>
            <a:r>
              <a:rPr lang="es-MX" sz="2400" b="1" dirty="0">
                <a:solidFill>
                  <a:srgbClr val="00B050"/>
                </a:solidFill>
              </a:rPr>
              <a:t>Paso #3:</a:t>
            </a:r>
            <a:endParaRPr lang="es-ES" sz="2000" b="1" dirty="0"/>
          </a:p>
        </p:txBody>
      </p:sp>
      <p:sp>
        <p:nvSpPr>
          <p:cNvPr id="4" name="3 Rectángulo"/>
          <p:cNvSpPr/>
          <p:nvPr/>
        </p:nvSpPr>
        <p:spPr>
          <a:xfrm>
            <a:off x="2209800" y="1447800"/>
            <a:ext cx="6322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>
                <a:solidFill>
                  <a:srgbClr val="7030A0"/>
                </a:solidFill>
              </a:rPr>
              <a:t>Escoger y decidir las operaciones a efectuar.</a:t>
            </a:r>
            <a:endParaRPr lang="es-ES" b="1" dirty="0"/>
          </a:p>
        </p:txBody>
      </p:sp>
      <p:pic>
        <p:nvPicPr>
          <p:cNvPr id="5" name="Picture 2" descr="http://us.cdn1.123rf.com/168nwm/coramax/coramax1208/coramax120801611/14814943-3d-people--man-person-with-magnifying-glass-and-word-ide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4688403"/>
            <a:ext cx="2195736" cy="216959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s-ES" sz="2800" dirty="0"/>
          </a:p>
          <a:p>
            <a:pPr lvl="1" eaLnBrk="1" hangingPunct="1"/>
            <a:r>
              <a:rPr lang="es-ES" sz="2400" dirty="0"/>
              <a:t>Definición del Problema.</a:t>
            </a:r>
          </a:p>
          <a:p>
            <a:pPr lvl="1" eaLnBrk="1" hangingPunct="1"/>
            <a:r>
              <a:rPr lang="es-ES" sz="2400" dirty="0"/>
              <a:t>Análisis del problema.</a:t>
            </a:r>
          </a:p>
          <a:p>
            <a:pPr lvl="1" eaLnBrk="1" hangingPunct="1"/>
            <a:r>
              <a:rPr lang="es-ES" sz="2400" dirty="0">
                <a:solidFill>
                  <a:schemeClr val="accent1"/>
                </a:solidFill>
              </a:rPr>
              <a:t>Construcción del Algoritmo.</a:t>
            </a:r>
          </a:p>
          <a:p>
            <a:pPr lvl="1" eaLnBrk="1" hangingPunct="1"/>
            <a:r>
              <a:rPr lang="es-ES" sz="2400" dirty="0"/>
              <a:t>Verificación (Prueba y Depuración).</a:t>
            </a:r>
          </a:p>
          <a:p>
            <a:pPr eaLnBrk="1" hangingPunct="1"/>
            <a:endParaRPr lang="es-ES" sz="2800" dirty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5652120" y="2636912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-36512" y="1340768"/>
            <a:ext cx="9144000" cy="5105400"/>
          </a:xfrm>
        </p:spPr>
        <p:txBody>
          <a:bodyPr/>
          <a:lstStyle/>
          <a:p>
            <a:pPr marL="609600" indent="-609600" algn="just" eaLnBrk="1" hangingPunct="1">
              <a:buFont typeface="Wingdings" pitchFamily="2" charset="2"/>
              <a:buNone/>
            </a:pPr>
            <a:endParaRPr lang="es-ES" sz="20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dirty="0"/>
              <a:t>//Objetivo: Determinar el total  a pagar por consumo de luz.</a:t>
            </a:r>
          </a:p>
          <a:p>
            <a:pPr marL="609600" indent="-609600" algn="just" eaLnBrk="1" hangingPunct="1">
              <a:buNone/>
            </a:pPr>
            <a:r>
              <a:rPr lang="es-ES" sz="2000" dirty="0"/>
              <a:t>//Programador: ___________________________________</a:t>
            </a:r>
          </a:p>
          <a:p>
            <a:pPr marL="609600" indent="-609600" algn="just" eaLnBrk="1" hangingPunct="1">
              <a:buNone/>
            </a:pPr>
            <a:r>
              <a:rPr lang="es-ES" sz="2000" dirty="0"/>
              <a:t>//Fecha: __/</a:t>
            </a:r>
            <a:r>
              <a:rPr lang="es-ES" sz="2000" dirty="0" smtClean="0"/>
              <a:t>Septiembre/2022</a:t>
            </a:r>
            <a:endParaRPr lang="es-ES" sz="2000" dirty="0"/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000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b="1" dirty="0"/>
              <a:t>INICIO</a:t>
            </a:r>
          </a:p>
          <a:p>
            <a:pPr marL="609600" indent="-609600" algn="just">
              <a:buNone/>
            </a:pPr>
            <a:r>
              <a:rPr lang="es-ES" sz="2000" dirty="0">
                <a:solidFill>
                  <a:srgbClr val="00B050"/>
                </a:solidFill>
              </a:rPr>
              <a:t>     //Definición de Constantes y Variables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000" dirty="0">
              <a:solidFill>
                <a:srgbClr val="00B050"/>
              </a:solidFill>
            </a:endParaRPr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000" dirty="0">
              <a:solidFill>
                <a:srgbClr val="00B050"/>
              </a:solidFill>
            </a:endParaRPr>
          </a:p>
          <a:p>
            <a:pPr lvl="1" eaLnBrk="1" hangingPunct="1">
              <a:lnSpc>
                <a:spcPct val="90000"/>
              </a:lnSpc>
              <a:buNone/>
            </a:pPr>
            <a:endParaRPr lang="es-MX" sz="2000" dirty="0">
              <a:solidFill>
                <a:srgbClr val="00B050"/>
              </a:solidFill>
              <a:ea typeface="+mn-ea"/>
              <a:cs typeface="+mn-cs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s-MX" sz="2000" dirty="0">
                <a:solidFill>
                  <a:srgbClr val="00B050"/>
                </a:solidFill>
                <a:ea typeface="+mn-ea"/>
                <a:cs typeface="+mn-cs"/>
              </a:rPr>
              <a:t>//Lectura de Datos no Conocidos</a:t>
            </a:r>
          </a:p>
          <a:p>
            <a:endParaRPr lang="es-ES" sz="4400" b="1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831137" cy="1412875"/>
          </a:xfrm>
          <a:noFill/>
        </p:spPr>
        <p:txBody>
          <a:bodyPr/>
          <a:lstStyle/>
          <a:p>
            <a:pPr eaLnBrk="1" hangingPunct="1"/>
            <a:r>
              <a:rPr lang="es-ES" sz="2800" b="1" dirty="0"/>
              <a:t>Construcción del </a:t>
            </a:r>
            <a:r>
              <a:rPr lang="es-ES" sz="2800" b="1" i="1" u="sng" dirty="0"/>
              <a:t>Algoritmo (Pseudocódigo)</a:t>
            </a:r>
            <a:br>
              <a:rPr lang="es-ES" sz="2800" b="1" i="1" u="sng" dirty="0"/>
            </a:br>
            <a:endParaRPr lang="es-ES" sz="2800" b="1" i="1" u="sng" dirty="0"/>
          </a:p>
        </p:txBody>
      </p:sp>
    </p:spTree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1447800"/>
            <a:ext cx="8686800" cy="5105400"/>
          </a:xfrm>
        </p:spPr>
        <p:txBody>
          <a:bodyPr/>
          <a:lstStyle/>
          <a:p>
            <a:pPr marL="1050925" lvl="1" indent="-609600" algn="just" eaLnBrk="1" hangingPunct="1">
              <a:buFont typeface="Wingdings" pitchFamily="2" charset="2"/>
              <a:buNone/>
            </a:pPr>
            <a:r>
              <a:rPr lang="es-ES" dirty="0">
                <a:solidFill>
                  <a:srgbClr val="00B050"/>
                </a:solidFill>
              </a:rPr>
              <a:t>//Procesamiento de los Datos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es-ES" dirty="0">
              <a:solidFill>
                <a:srgbClr val="00B050"/>
              </a:solidFill>
            </a:endParaRPr>
          </a:p>
          <a:p>
            <a:pPr lvl="1" eaLnBrk="1" hangingPunct="1">
              <a:lnSpc>
                <a:spcPct val="90000"/>
              </a:lnSpc>
              <a:buNone/>
            </a:pPr>
            <a:endParaRPr lang="es-ES" dirty="0">
              <a:solidFill>
                <a:srgbClr val="00B050"/>
              </a:solidFill>
            </a:endParaRPr>
          </a:p>
          <a:p>
            <a:pPr lvl="1" eaLnBrk="1" hangingPunct="1">
              <a:lnSpc>
                <a:spcPct val="90000"/>
              </a:lnSpc>
              <a:buNone/>
            </a:pPr>
            <a:endParaRPr lang="es-ES" dirty="0">
              <a:solidFill>
                <a:srgbClr val="00B050"/>
              </a:solidFill>
            </a:endParaRPr>
          </a:p>
          <a:p>
            <a:pPr lvl="1" eaLnBrk="1" hangingPunct="1">
              <a:lnSpc>
                <a:spcPct val="90000"/>
              </a:lnSpc>
              <a:buNone/>
            </a:pPr>
            <a:endParaRPr lang="es-ES" dirty="0">
              <a:solidFill>
                <a:srgbClr val="00B050"/>
              </a:solidFill>
            </a:endParaRPr>
          </a:p>
          <a:p>
            <a:pPr lvl="1" eaLnBrk="1" hangingPunct="1">
              <a:lnSpc>
                <a:spcPct val="90000"/>
              </a:lnSpc>
              <a:buNone/>
            </a:pPr>
            <a:endParaRPr lang="es-ES" dirty="0">
              <a:solidFill>
                <a:srgbClr val="00B050"/>
              </a:solidFill>
            </a:endParaRPr>
          </a:p>
          <a:p>
            <a:pPr lvl="1" eaLnBrk="1" hangingPunct="1">
              <a:lnSpc>
                <a:spcPct val="90000"/>
              </a:lnSpc>
              <a:buNone/>
            </a:pPr>
            <a:endParaRPr lang="es-ES" dirty="0">
              <a:solidFill>
                <a:srgbClr val="00B050"/>
              </a:solidFill>
            </a:endParaRPr>
          </a:p>
          <a:p>
            <a:pPr lvl="1" eaLnBrk="1" hangingPunct="1">
              <a:lnSpc>
                <a:spcPct val="90000"/>
              </a:lnSpc>
              <a:buNone/>
            </a:pPr>
            <a:endParaRPr lang="es-ES" dirty="0">
              <a:solidFill>
                <a:srgbClr val="00B050"/>
              </a:solidFill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s-ES" dirty="0">
                <a:solidFill>
                  <a:srgbClr val="00B050"/>
                </a:solidFill>
              </a:rPr>
              <a:t>//Impresión de Resultados</a:t>
            </a:r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000" b="1" dirty="0"/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000" b="1" dirty="0"/>
          </a:p>
          <a:p>
            <a:pPr marL="609600" indent="-609600" algn="just" eaLnBrk="1" hangingPunct="1">
              <a:buFont typeface="Wingdings" pitchFamily="2" charset="2"/>
              <a:buNone/>
            </a:pPr>
            <a:endParaRPr lang="es-ES" sz="2000" b="1" dirty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s-ES" sz="2000" b="1" dirty="0"/>
              <a:t>FIN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831137" cy="1412875"/>
          </a:xfrm>
          <a:noFill/>
        </p:spPr>
        <p:txBody>
          <a:bodyPr/>
          <a:lstStyle/>
          <a:p>
            <a:pPr eaLnBrk="1" hangingPunct="1"/>
            <a:r>
              <a:rPr lang="es-ES" sz="2800" b="1" dirty="0"/>
              <a:t>Construcción del </a:t>
            </a:r>
            <a:r>
              <a:rPr lang="es-ES" sz="2800" b="1" i="1" u="sng" dirty="0"/>
              <a:t>Algoritmo (Pseudocódigo)</a:t>
            </a:r>
            <a:br>
              <a:rPr lang="es-ES" sz="2800" b="1" i="1" u="sng" dirty="0"/>
            </a:br>
            <a:endParaRPr lang="es-ES" sz="2800" b="1" i="1" u="sng" dirty="0"/>
          </a:p>
        </p:txBody>
      </p:sp>
    </p:spTree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Observaciones 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56792"/>
            <a:ext cx="4834880" cy="4697122"/>
          </a:xfrm>
        </p:spPr>
        <p:txBody>
          <a:bodyPr/>
          <a:lstStyle/>
          <a:p>
            <a:pPr algn="just"/>
            <a:endParaRPr lang="es-MX" dirty="0"/>
          </a:p>
          <a:p>
            <a:pPr algn="just"/>
            <a:endParaRPr lang="es-MX" dirty="0"/>
          </a:p>
          <a:p>
            <a:pPr algn="just"/>
            <a:r>
              <a:rPr lang="es-MX" dirty="0"/>
              <a:t>Se deben definir las variables de trabajo que se utilizan en el proceso, de no hacerlo provocarían un error.</a:t>
            </a:r>
            <a:endParaRPr lang="es-ES" dirty="0"/>
          </a:p>
        </p:txBody>
      </p:sp>
      <p:pic>
        <p:nvPicPr>
          <p:cNvPr id="5124" name="Picture 4" descr="http://www.inktechnologies.com/blog/wp-content/uploads/2010/08/Error-Messag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2348880"/>
            <a:ext cx="3059832" cy="3059832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/>
              <a:t>Contenido del Tema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s-ES" sz="2800" dirty="0"/>
          </a:p>
          <a:p>
            <a:pPr lvl="1" eaLnBrk="1" hangingPunct="1"/>
            <a:r>
              <a:rPr lang="es-ES" sz="2400" dirty="0"/>
              <a:t>Definición del Problema.</a:t>
            </a:r>
          </a:p>
          <a:p>
            <a:pPr lvl="1" eaLnBrk="1" hangingPunct="1"/>
            <a:r>
              <a:rPr lang="es-ES" sz="2400" dirty="0"/>
              <a:t>Análisis del problema.</a:t>
            </a:r>
          </a:p>
          <a:p>
            <a:pPr lvl="1" eaLnBrk="1" hangingPunct="1"/>
            <a:r>
              <a:rPr lang="es-ES" sz="2400" dirty="0"/>
              <a:t>Construcción del Algoritmo.</a:t>
            </a:r>
          </a:p>
          <a:p>
            <a:pPr lvl="1" eaLnBrk="1" hangingPunct="1"/>
            <a:r>
              <a:rPr lang="es-ES" sz="2400" dirty="0">
                <a:solidFill>
                  <a:schemeClr val="accent1"/>
                </a:solidFill>
              </a:rPr>
              <a:t>Verificación (Prueba y Depuración).</a:t>
            </a:r>
          </a:p>
          <a:p>
            <a:pPr eaLnBrk="1" hangingPunct="1"/>
            <a:endParaRPr lang="es-ES" sz="2800" dirty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219200" y="17526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6660232" y="3068960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>
                <a:solidFill>
                  <a:schemeClr val="accent1"/>
                </a:solidFill>
              </a:rPr>
              <a:t>√</a:t>
            </a:r>
            <a:endParaRPr lang="es-E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Plan de Prueba o verificación del algoritmo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67544" y="3356992"/>
          <a:ext cx="8208912" cy="1764196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3843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es-MX" sz="2400" dirty="0"/>
                        <a:t>Valores</a:t>
                      </a:r>
                      <a:r>
                        <a:rPr lang="es-MX" sz="2400" baseline="0" dirty="0"/>
                        <a:t> de  Entrada</a:t>
                      </a:r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/>
                        <a:t>Salidas Esperadas</a:t>
                      </a:r>
                      <a:endParaRPr lang="es-E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132">
                <a:tc>
                  <a:txBody>
                    <a:bodyPr/>
                    <a:lstStyle/>
                    <a:p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8914" name="Picture 2" descr="http://t1.gstatic.com/images?q=tbn:ANd9GcS-1QXmpqkP93O7WMMg6h7Mi2VGmoTa4fziMAGGdhMXOpnZYlYeBfKMPD3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1484784"/>
            <a:ext cx="2628900" cy="1743076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752600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1" y="2514600"/>
            <a:ext cx="4343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438400"/>
            <a:ext cx="2514600" cy="38100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s-ES" sz="2000" b="1" i="1" dirty="0"/>
              <a:t>Pantalla de la PC                               </a:t>
            </a:r>
          </a:p>
        </p:txBody>
      </p:sp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>
          <a:xfrm>
            <a:off x="931863" y="776287"/>
            <a:ext cx="7158037" cy="1052513"/>
          </a:xfrm>
          <a:noFill/>
        </p:spPr>
        <p:txBody>
          <a:bodyPr/>
          <a:lstStyle/>
          <a:p>
            <a:pPr eaLnBrk="1" hangingPunct="1"/>
            <a:r>
              <a:rPr lang="es-ES" sz="2800" b="1" i="1" u="sng" dirty="0"/>
              <a:t/>
            </a:r>
            <a:br>
              <a:rPr lang="es-ES" sz="2800" b="1" i="1" u="sng" dirty="0"/>
            </a:br>
            <a:r>
              <a:rPr lang="es-ES" sz="2800" b="1" i="1" u="sng" dirty="0"/>
              <a:t/>
            </a:r>
            <a:br>
              <a:rPr lang="es-ES" sz="2800" b="1" i="1" u="sng" dirty="0"/>
            </a:br>
            <a:r>
              <a:rPr lang="es-ES" sz="2800" b="1" i="1" u="sng" dirty="0"/>
              <a:t>Actividad: </a:t>
            </a:r>
            <a:br>
              <a:rPr lang="es-ES" sz="2800" b="1" i="1" u="sng" dirty="0"/>
            </a:br>
            <a:r>
              <a:rPr lang="es-ES" sz="2800" b="1" i="1" u="sng" dirty="0"/>
              <a:t>Verificación (prueba y depuración)</a:t>
            </a:r>
            <a:r>
              <a:rPr lang="es-ES" sz="2800" b="1" dirty="0"/>
              <a:t/>
            </a:r>
            <a:br>
              <a:rPr lang="es-ES" sz="2800" b="1" dirty="0"/>
            </a:br>
            <a:endParaRPr lang="es-ES" sz="2800" b="1" dirty="0"/>
          </a:p>
        </p:txBody>
      </p:sp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5029200" y="3048000"/>
            <a:ext cx="3733800" cy="3124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990600" y="31242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sp>
        <p:nvSpPr>
          <p:cNvPr id="24591" name="Text Box 18"/>
          <p:cNvSpPr txBox="1">
            <a:spLocks noChangeArrowheads="1"/>
          </p:cNvSpPr>
          <p:nvPr/>
        </p:nvSpPr>
        <p:spPr bwMode="auto">
          <a:xfrm>
            <a:off x="5181600" y="32766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/>
          </a:p>
        </p:txBody>
      </p:sp>
      <p:pic>
        <p:nvPicPr>
          <p:cNvPr id="1026" name="Picture 2" descr="C:\Archivos de programa\Microsoft Office\MEDIA\CAGCAT10\j0205582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0400" y="228600"/>
            <a:ext cx="1219200" cy="1118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25 Rectángulo"/>
          <p:cNvSpPr/>
          <p:nvPr/>
        </p:nvSpPr>
        <p:spPr>
          <a:xfrm>
            <a:off x="5943600" y="2971800"/>
            <a:ext cx="21259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i="1" u="sng" dirty="0"/>
              <a:t>Estructura de 32 bits </a:t>
            </a:r>
          </a:p>
        </p:txBody>
      </p:sp>
    </p:spTree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611560" y="1268760"/>
            <a:ext cx="7772400" cy="1362075"/>
          </a:xfrm>
        </p:spPr>
        <p:txBody>
          <a:bodyPr/>
          <a:lstStyle/>
          <a:p>
            <a:r>
              <a:rPr lang="es-MX" dirty="0"/>
              <a:t>Actividades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683568" y="2492896"/>
            <a:ext cx="7772400" cy="1509712"/>
          </a:xfrm>
        </p:spPr>
        <p:txBody>
          <a:bodyPr>
            <a:normAutofit/>
          </a:bodyPr>
          <a:lstStyle/>
          <a:p>
            <a:r>
              <a:rPr lang="es-MX" sz="2800" b="1" dirty="0" err="1"/>
              <a:t>ExtraClases</a:t>
            </a:r>
            <a:endParaRPr lang="es-MX" sz="2800" b="1" dirty="0"/>
          </a:p>
        </p:txBody>
      </p:sp>
      <p:pic>
        <p:nvPicPr>
          <p:cNvPr id="1026" name="Picture 2" descr="http://2.bp.blogspot.com/_kqkHLdIVyAU/TOf1qmg4WfI/AAAAAAAAAjI/dCXhzWbtXuQ/s1600/4U114OCAAKXT50CAGAK4A1CARDSTF6CAOGZJLYCAN7OZJRCADCVXE6CAZHS177CADLWX8SCA1V663VCASKKQ9HCACSR8RICAI09BSWCATAEBA0CAEI7BPHCAX2N2C1CA74ZLRMCAV1DXL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1862950"/>
            <a:ext cx="2592288" cy="2141000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1835696" y="3995678"/>
            <a:ext cx="69847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Descripción de la tarea en  el Material de Apoyo Educativo</a:t>
            </a:r>
          </a:p>
          <a:p>
            <a:pPr algn="just"/>
            <a:endParaRPr lang="es-MX" dirty="0"/>
          </a:p>
          <a:p>
            <a:pPr algn="just"/>
            <a:r>
              <a:rPr lang="es-MX" b="1" dirty="0"/>
              <a:t>ANEXO 05 – TAREA Elaboración de Algoritmos en pseudocódigo </a:t>
            </a:r>
          </a:p>
          <a:p>
            <a:pPr algn="just"/>
            <a:endParaRPr lang="es-MX" b="1" dirty="0"/>
          </a:p>
          <a:p>
            <a:pPr algn="just"/>
            <a:r>
              <a:rPr lang="es-MX" b="1" dirty="0"/>
              <a:t>Objetivo</a:t>
            </a:r>
          </a:p>
          <a:p>
            <a:pPr algn="just"/>
            <a:r>
              <a:rPr lang="es-MX" dirty="0"/>
              <a:t>El alumno demostrara la habilidad alcanzada en clases, para analizar, construir y probar pseudocódigos de diversos problemas, utilizando procedimientos de solución secuenciales.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DDD3D-82E2-4F13-8BAB-E983EDACCF62}" type="slidenum">
              <a:rPr lang="es-MX" smtClean="0"/>
              <a:pPr/>
              <a:t>63</a:t>
            </a:fld>
            <a:endParaRPr lang="es-MX"/>
          </a:p>
        </p:txBody>
      </p:sp>
    </p:spTree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/>
              <a:t>Preguntas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990600" y="3276600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b="1" i="1" dirty="0"/>
              <a:t>F I N</a:t>
            </a:r>
            <a:endParaRPr lang="es-ES" sz="4800" b="1" i="1" dirty="0"/>
          </a:p>
        </p:txBody>
      </p:sp>
      <p:pic>
        <p:nvPicPr>
          <p:cNvPr id="1028" name="Picture 4" descr="http://t1.gstatic.com/images?q=tbn:ANd9GcQEOY_56ROwrZw1LbkjucJs_Q6ZmUbQoooRQpwqHOr0uAn1NXO9w4fLuUy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2420888"/>
            <a:ext cx="2212454" cy="2212454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Curso-FIUAS</Template>
  <TotalTime>3470</TotalTime>
  <Words>2687</Words>
  <Application>Microsoft Office PowerPoint</Application>
  <PresentationFormat>Presentación en pantalla (4:3)</PresentationFormat>
  <Paragraphs>580</Paragraphs>
  <Slides>64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64</vt:i4>
      </vt:variant>
    </vt:vector>
  </HeadingPairs>
  <TitlesOfParts>
    <vt:vector size="73" baseType="lpstr">
      <vt:lpstr>Arial</vt:lpstr>
      <vt:lpstr>Calibri</vt:lpstr>
      <vt:lpstr>Garamond</vt:lpstr>
      <vt:lpstr>Georgia</vt:lpstr>
      <vt:lpstr>Trebuchet MS</vt:lpstr>
      <vt:lpstr>Verdana</vt:lpstr>
      <vt:lpstr>Wingdings</vt:lpstr>
      <vt:lpstr>Wingdings 2</vt:lpstr>
      <vt:lpstr>Urbano</vt:lpstr>
      <vt:lpstr>Resolución de Problemas Secuenciales</vt:lpstr>
      <vt:lpstr>Competencia del Tema</vt:lpstr>
      <vt:lpstr>Presentación de PowerPoint</vt:lpstr>
      <vt:lpstr>Etapas de la  solución de un problema</vt:lpstr>
      <vt:lpstr>Instrucciones de Entrada/Salida</vt:lpstr>
      <vt:lpstr>Instrucciones de Entrada/Salida</vt:lpstr>
      <vt:lpstr>Instrucciones de Entrada/Salida</vt:lpstr>
      <vt:lpstr>Contenido del Tema</vt:lpstr>
      <vt:lpstr>Definición del Problema</vt:lpstr>
      <vt:lpstr>Procedimientos para solucionar problemas matemáticos</vt:lpstr>
      <vt:lpstr>Alto, pregúntate:</vt:lpstr>
      <vt:lpstr>Buscar Información</vt:lpstr>
      <vt:lpstr>Contenido del Tema</vt:lpstr>
      <vt:lpstr>Análisis del Problema</vt:lpstr>
      <vt:lpstr>Análisis del Problema</vt:lpstr>
      <vt:lpstr>Análisis del Problema</vt:lpstr>
      <vt:lpstr>Contenido del Tema</vt:lpstr>
      <vt:lpstr>Construcción del Algoritmo</vt:lpstr>
      <vt:lpstr>Construcción del Algoritmo (Pseudocódigo)</vt:lpstr>
      <vt:lpstr>Contenido del Tema</vt:lpstr>
      <vt:lpstr>Plan de Prueba o verificación del algoritmo</vt:lpstr>
      <vt:lpstr>Verificación (prueba y depuración) </vt:lpstr>
      <vt:lpstr>Preguntas</vt:lpstr>
      <vt:lpstr>Contenido del Tema</vt:lpstr>
      <vt:lpstr>Procedimientos para solucionar problemas matemáticos</vt:lpstr>
      <vt:lpstr>Definición del Problema</vt:lpstr>
      <vt:lpstr>Alto, pregúntate:</vt:lpstr>
      <vt:lpstr>Investigar herramientas </vt:lpstr>
      <vt:lpstr>Contenido del Tema</vt:lpstr>
      <vt:lpstr>Análisis del problema</vt:lpstr>
      <vt:lpstr>Análisis del problema (Continuación …)</vt:lpstr>
      <vt:lpstr>Análisis del problema (Continuación …)</vt:lpstr>
      <vt:lpstr>Análisis del problema (Continuación …)</vt:lpstr>
      <vt:lpstr>Análisis del problema (Continuación …)</vt:lpstr>
      <vt:lpstr>Contenido del Tema</vt:lpstr>
      <vt:lpstr>Construcción del Algoritmo (Pseudocódigo) </vt:lpstr>
      <vt:lpstr>Observaciones </vt:lpstr>
      <vt:lpstr>Contenido del Tema</vt:lpstr>
      <vt:lpstr>Plan de Prueba o verificación del algoritmo</vt:lpstr>
      <vt:lpstr>  Actividad: El alumno realizara la  verificación (prueba y depuración) </vt:lpstr>
      <vt:lpstr>Propuesta: Programador: Medina González</vt:lpstr>
      <vt:lpstr>Presentación de PowerPoint</vt:lpstr>
      <vt:lpstr>Preguntas</vt:lpstr>
      <vt:lpstr>Preguntas</vt:lpstr>
      <vt:lpstr>Definición del Problema</vt:lpstr>
      <vt:lpstr>Análisis del Problema</vt:lpstr>
      <vt:lpstr>Análisis del problema (Continuación …)</vt:lpstr>
      <vt:lpstr>Construcción del Algoritmo (Pseudocódigo)</vt:lpstr>
      <vt:lpstr>Plan de Prueba para verificación del algoritmo</vt:lpstr>
      <vt:lpstr>Verificación (prueba y depuración) </vt:lpstr>
      <vt:lpstr>Definición del Problema</vt:lpstr>
      <vt:lpstr>Alto, pregúntate:</vt:lpstr>
      <vt:lpstr>Contenido del Tema</vt:lpstr>
      <vt:lpstr>Análisis del problema</vt:lpstr>
      <vt:lpstr>Proceso</vt:lpstr>
      <vt:lpstr>Contenido del Tema</vt:lpstr>
      <vt:lpstr>Construcción del Algoritmo (Pseudocódigo) </vt:lpstr>
      <vt:lpstr>Construcción del Algoritmo (Pseudocódigo) </vt:lpstr>
      <vt:lpstr>Observaciones </vt:lpstr>
      <vt:lpstr>Contenido del Tema</vt:lpstr>
      <vt:lpstr>Plan de Prueba o verificación del algoritmo</vt:lpstr>
      <vt:lpstr>  Actividad:  Verificación (prueba y depuración) </vt:lpstr>
      <vt:lpstr>Actividades</vt:lpstr>
      <vt:lpstr>Preguntas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Universidad Autónoma de Sinaloa  Facultad de Informática Culiacán  2011 Agosto-Diciembre</dc:title>
  <dc:creator>Rogelio</dc:creator>
  <cp:lastModifiedBy>RBG-DIRECTOR</cp:lastModifiedBy>
  <cp:revision>177</cp:revision>
  <dcterms:created xsi:type="dcterms:W3CDTF">2011-08-22T04:00:43Z</dcterms:created>
  <dcterms:modified xsi:type="dcterms:W3CDTF">2024-10-11T00:29:44Z</dcterms:modified>
</cp:coreProperties>
</file>