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4"/>
  </p:sldMasterIdLst>
  <p:notesMasterIdLst>
    <p:notesMasterId r:id="rId23"/>
  </p:notesMasterIdLst>
  <p:handoutMasterIdLst>
    <p:handoutMasterId r:id="rId24"/>
  </p:handoutMasterIdLst>
  <p:sldIdLst>
    <p:sldId id="25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1" r:id="rId18"/>
    <p:sldId id="270" r:id="rId19"/>
    <p:sldId id="272" r:id="rId20"/>
    <p:sldId id="273" r:id="rId21"/>
    <p:sldId id="274" r:id="rId22"/>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48" autoAdjust="0"/>
  </p:normalViewPr>
  <p:slideViewPr>
    <p:cSldViewPr snapToGrid="0">
      <p:cViewPr varScale="1">
        <p:scale>
          <a:sx n="115" d="100"/>
          <a:sy n="115" d="100"/>
        </p:scale>
        <p:origin x="432" y="-204"/>
      </p:cViewPr>
      <p:guideLst/>
    </p:cSldViewPr>
  </p:slideViewPr>
  <p:notesTextViewPr>
    <p:cViewPr>
      <p:scale>
        <a:sx n="1" d="1"/>
        <a:sy n="1" d="1"/>
      </p:scale>
      <p:origin x="0" y="0"/>
    </p:cViewPr>
  </p:notesTextViewPr>
  <p:notesViewPr>
    <p:cSldViewPr snapToGrid="0">
      <p:cViewPr varScale="1">
        <p:scale>
          <a:sx n="89" d="100"/>
          <a:sy n="89"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o Bernal Guadiana" userId="f49bb3a9e4754843" providerId="LiveId" clId="{26B2150C-BF97-40BC-A782-AA5C8095A8E8}"/>
    <pc:docChg chg="custSel modSld">
      <pc:chgData name="Roberto Bernal Guadiana" userId="f49bb3a9e4754843" providerId="LiveId" clId="{26B2150C-BF97-40BC-A782-AA5C8095A8E8}" dt="2021-09-17T19:59:30.170" v="32" actId="14100"/>
      <pc:docMkLst>
        <pc:docMk/>
      </pc:docMkLst>
      <pc:sldChg chg="modSp mod">
        <pc:chgData name="Roberto Bernal Guadiana" userId="f49bb3a9e4754843" providerId="LiveId" clId="{26B2150C-BF97-40BC-A782-AA5C8095A8E8}" dt="2021-09-17T19:59:11.494" v="31" actId="20577"/>
        <pc:sldMkLst>
          <pc:docMk/>
          <pc:sldMk cId="741985421" sldId="260"/>
        </pc:sldMkLst>
        <pc:spChg chg="mod">
          <ac:chgData name="Roberto Bernal Guadiana" userId="f49bb3a9e4754843" providerId="LiveId" clId="{26B2150C-BF97-40BC-A782-AA5C8095A8E8}" dt="2021-09-17T19:59:11.494" v="31" actId="20577"/>
          <ac:spMkLst>
            <pc:docMk/>
            <pc:sldMk cId="741985421" sldId="260"/>
            <ac:spMk id="4" creationId="{E7BFDF49-7D59-4C8E-901F-5678515BFC5B}"/>
          </ac:spMkLst>
        </pc:spChg>
      </pc:sldChg>
      <pc:sldChg chg="modSp mod">
        <pc:chgData name="Roberto Bernal Guadiana" userId="f49bb3a9e4754843" providerId="LiveId" clId="{26B2150C-BF97-40BC-A782-AA5C8095A8E8}" dt="2021-09-17T19:59:30.170" v="32" actId="14100"/>
        <pc:sldMkLst>
          <pc:docMk/>
          <pc:sldMk cId="2190141540" sldId="262"/>
        </pc:sldMkLst>
        <pc:spChg chg="mod">
          <ac:chgData name="Roberto Bernal Guadiana" userId="f49bb3a9e4754843" providerId="LiveId" clId="{26B2150C-BF97-40BC-A782-AA5C8095A8E8}" dt="2021-09-17T19:59:30.170" v="32" actId="14100"/>
          <ac:spMkLst>
            <pc:docMk/>
            <pc:sldMk cId="2190141540" sldId="262"/>
            <ac:spMk id="4" creationId="{E7BFDF49-7D59-4C8E-901F-5678515BFC5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957B284-434F-4737-87F6-3C1E78FB2C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6C727AB7-3970-4FE4-A134-9D1EEE3EAD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FB8E98-EB83-4166-8CDF-F8D5CC97446D}" type="datetimeFigureOut">
              <a:rPr lang="es-ES" smtClean="0"/>
              <a:t>01/09/2025</a:t>
            </a:fld>
            <a:endParaRPr lang="es-ES"/>
          </a:p>
        </p:txBody>
      </p:sp>
      <p:sp>
        <p:nvSpPr>
          <p:cNvPr id="4" name="Marcador de pie de página 3">
            <a:extLst>
              <a:ext uri="{FF2B5EF4-FFF2-40B4-BE49-F238E27FC236}">
                <a16:creationId xmlns:a16="http://schemas.microsoft.com/office/drawing/2014/main" id="{B0C17C43-A4DD-44E5-B373-511461F876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F99C40B9-1970-4F62-BE22-5883A05E9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45CBA8-3118-4264-9DB3-F09EDF8E113C}" type="slidenum">
              <a:rPr lang="es-ES" smtClean="0"/>
              <a:t>‹Nº›</a:t>
            </a:fld>
            <a:endParaRPr lang="es-ES"/>
          </a:p>
        </p:txBody>
      </p:sp>
    </p:spTree>
    <p:extLst>
      <p:ext uri="{BB962C8B-B14F-4D97-AF65-F5344CB8AC3E}">
        <p14:creationId xmlns:p14="http://schemas.microsoft.com/office/powerpoint/2010/main" val="3013798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9F1FC-52BF-40A0-B8CD-E5DB9AB207F2}" type="datetimeFigureOut">
              <a:rPr lang="es-ES" noProof="0" smtClean="0"/>
              <a:t>01/09/2025</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CC092-CABA-48D0-B3F7-B535EA5228F9}" type="slidenum">
              <a:rPr lang="es-ES" noProof="0" smtClean="0"/>
              <a:t>‹Nº›</a:t>
            </a:fld>
            <a:endParaRPr lang="es-ES" noProof="0"/>
          </a:p>
        </p:txBody>
      </p:sp>
    </p:spTree>
    <p:extLst>
      <p:ext uri="{BB962C8B-B14F-4D97-AF65-F5344CB8AC3E}">
        <p14:creationId xmlns:p14="http://schemas.microsoft.com/office/powerpoint/2010/main" val="3533446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a:t>
            </a:fld>
            <a:endParaRPr lang="es-ES"/>
          </a:p>
        </p:txBody>
      </p:sp>
    </p:spTree>
    <p:extLst>
      <p:ext uri="{BB962C8B-B14F-4D97-AF65-F5344CB8AC3E}">
        <p14:creationId xmlns:p14="http://schemas.microsoft.com/office/powerpoint/2010/main" val="1737959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a:t>
            </a:fld>
            <a:endParaRPr lang="es-ES"/>
          </a:p>
        </p:txBody>
      </p:sp>
    </p:spTree>
    <p:extLst>
      <p:ext uri="{BB962C8B-B14F-4D97-AF65-F5344CB8AC3E}">
        <p14:creationId xmlns:p14="http://schemas.microsoft.com/office/powerpoint/2010/main" val="3926694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3</a:t>
            </a:fld>
            <a:endParaRPr lang="es-ES"/>
          </a:p>
        </p:txBody>
      </p:sp>
    </p:spTree>
    <p:extLst>
      <p:ext uri="{BB962C8B-B14F-4D97-AF65-F5344CB8AC3E}">
        <p14:creationId xmlns:p14="http://schemas.microsoft.com/office/powerpoint/2010/main" val="3178569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4</a:t>
            </a:fld>
            <a:endParaRPr lang="es-ES"/>
          </a:p>
        </p:txBody>
      </p:sp>
    </p:spTree>
    <p:extLst>
      <p:ext uri="{BB962C8B-B14F-4D97-AF65-F5344CB8AC3E}">
        <p14:creationId xmlns:p14="http://schemas.microsoft.com/office/powerpoint/2010/main" val="1049232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5</a:t>
            </a:fld>
            <a:endParaRPr lang="es-ES"/>
          </a:p>
        </p:txBody>
      </p:sp>
    </p:spTree>
    <p:extLst>
      <p:ext uri="{BB962C8B-B14F-4D97-AF65-F5344CB8AC3E}">
        <p14:creationId xmlns:p14="http://schemas.microsoft.com/office/powerpoint/2010/main" val="2008080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6</a:t>
            </a:fld>
            <a:endParaRPr lang="es-ES"/>
          </a:p>
        </p:txBody>
      </p:sp>
    </p:spTree>
    <p:extLst>
      <p:ext uri="{BB962C8B-B14F-4D97-AF65-F5344CB8AC3E}">
        <p14:creationId xmlns:p14="http://schemas.microsoft.com/office/powerpoint/2010/main" val="1779093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7</a:t>
            </a:fld>
            <a:endParaRPr lang="es-ES"/>
          </a:p>
        </p:txBody>
      </p:sp>
    </p:spTree>
    <p:extLst>
      <p:ext uri="{BB962C8B-B14F-4D97-AF65-F5344CB8AC3E}">
        <p14:creationId xmlns:p14="http://schemas.microsoft.com/office/powerpoint/2010/main" val="4066221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8</a:t>
            </a:fld>
            <a:endParaRPr lang="es-ES"/>
          </a:p>
        </p:txBody>
      </p:sp>
    </p:spTree>
    <p:extLst>
      <p:ext uri="{BB962C8B-B14F-4D97-AF65-F5344CB8AC3E}">
        <p14:creationId xmlns:p14="http://schemas.microsoft.com/office/powerpoint/2010/main" val="2417974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9</a:t>
            </a:fld>
            <a:endParaRPr lang="es-ES"/>
          </a:p>
        </p:txBody>
      </p:sp>
    </p:spTree>
    <p:extLst>
      <p:ext uri="{BB962C8B-B14F-4D97-AF65-F5344CB8AC3E}">
        <p14:creationId xmlns:p14="http://schemas.microsoft.com/office/powerpoint/2010/main" val="1670264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10</a:t>
            </a:fld>
            <a:endParaRPr lang="es-ES"/>
          </a:p>
        </p:txBody>
      </p:sp>
    </p:spTree>
    <p:extLst>
      <p:ext uri="{BB962C8B-B14F-4D97-AF65-F5344CB8AC3E}">
        <p14:creationId xmlns:p14="http://schemas.microsoft.com/office/powerpoint/2010/main" val="924517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11</a:t>
            </a:fld>
            <a:endParaRPr lang="es-ES"/>
          </a:p>
        </p:txBody>
      </p:sp>
    </p:spTree>
    <p:extLst>
      <p:ext uri="{BB962C8B-B14F-4D97-AF65-F5344CB8AC3E}">
        <p14:creationId xmlns:p14="http://schemas.microsoft.com/office/powerpoint/2010/main" val="3791922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12</a:t>
            </a:fld>
            <a:endParaRPr lang="es-ES"/>
          </a:p>
        </p:txBody>
      </p:sp>
    </p:spTree>
    <p:extLst>
      <p:ext uri="{BB962C8B-B14F-4D97-AF65-F5344CB8AC3E}">
        <p14:creationId xmlns:p14="http://schemas.microsoft.com/office/powerpoint/2010/main" val="3223653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13</a:t>
            </a:fld>
            <a:endParaRPr lang="es-ES"/>
          </a:p>
        </p:txBody>
      </p:sp>
    </p:spTree>
    <p:extLst>
      <p:ext uri="{BB962C8B-B14F-4D97-AF65-F5344CB8AC3E}">
        <p14:creationId xmlns:p14="http://schemas.microsoft.com/office/powerpoint/2010/main" val="4167033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14</a:t>
            </a:fld>
            <a:endParaRPr lang="es-ES"/>
          </a:p>
        </p:txBody>
      </p:sp>
    </p:spTree>
    <p:extLst>
      <p:ext uri="{BB962C8B-B14F-4D97-AF65-F5344CB8AC3E}">
        <p14:creationId xmlns:p14="http://schemas.microsoft.com/office/powerpoint/2010/main" val="401981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15</a:t>
            </a:fld>
            <a:endParaRPr lang="es-ES"/>
          </a:p>
        </p:txBody>
      </p:sp>
    </p:spTree>
    <p:extLst>
      <p:ext uri="{BB962C8B-B14F-4D97-AF65-F5344CB8AC3E}">
        <p14:creationId xmlns:p14="http://schemas.microsoft.com/office/powerpoint/2010/main" val="3939418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16</a:t>
            </a:fld>
            <a:endParaRPr lang="es-ES"/>
          </a:p>
        </p:txBody>
      </p:sp>
    </p:spTree>
    <p:extLst>
      <p:ext uri="{BB962C8B-B14F-4D97-AF65-F5344CB8AC3E}">
        <p14:creationId xmlns:p14="http://schemas.microsoft.com/office/powerpoint/2010/main" val="4148913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17</a:t>
            </a:fld>
            <a:endParaRPr lang="es-ES"/>
          </a:p>
        </p:txBody>
      </p:sp>
    </p:spTree>
    <p:extLst>
      <p:ext uri="{BB962C8B-B14F-4D97-AF65-F5344CB8AC3E}">
        <p14:creationId xmlns:p14="http://schemas.microsoft.com/office/powerpoint/2010/main" val="1382321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18</a:t>
            </a:fld>
            <a:endParaRPr lang="es-ES"/>
          </a:p>
        </p:txBody>
      </p:sp>
    </p:spTree>
    <p:extLst>
      <p:ext uri="{BB962C8B-B14F-4D97-AF65-F5344CB8AC3E}">
        <p14:creationId xmlns:p14="http://schemas.microsoft.com/office/powerpoint/2010/main" val="1581584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es-ES" noProof="0"/>
              <a:t>Haga clic para modificar el estilo de título del patrón</a:t>
            </a:r>
          </a:p>
        </p:txBody>
      </p:sp>
      <p:sp>
        <p:nvSpPr>
          <p:cNvPr id="3" name="Subtítulo 2"/>
          <p:cNvSpPr>
            <a:spLocks noGrp="1"/>
          </p:cNvSpPr>
          <p:nvPr>
            <p:ph type="subTitle" idx="1" hasCustomPrompt="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a:t>Haga clic para editar el estilo de subtítulo del patrón</a:t>
            </a:r>
          </a:p>
        </p:txBody>
      </p:sp>
      <p:sp>
        <p:nvSpPr>
          <p:cNvPr id="4" name="Marcador de posición de fecha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7F3AD093-6935-4E25-8E83-BEC3D2E3622E}" type="datetime1">
              <a:rPr lang="es-ES" noProof="0" smtClean="0"/>
              <a:t>01/09/2025</a:t>
            </a:fld>
            <a:endParaRPr lang="es-ES" noProof="0"/>
          </a:p>
        </p:txBody>
      </p:sp>
      <p:sp>
        <p:nvSpPr>
          <p:cNvPr id="5" name="Marcador de posición de pie de página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7" name="Rectángulo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702156"/>
            <a:ext cx="11029616" cy="1013800"/>
          </a:xfrm>
        </p:spPr>
        <p:txBody>
          <a:bodyPr rtlCol="0"/>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581192" y="2180496"/>
            <a:ext cx="11029615" cy="3678303"/>
          </a:xfrm>
        </p:spPr>
        <p:txBody>
          <a:bodyPr rtlCol="0"/>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3ECF8AC2-1C52-4F78-88EE-331D670B19A5}" type="datetime1">
              <a:rPr lang="es-ES" noProof="0" smtClean="0"/>
              <a:t>01/09/2025</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558300" y="5956137"/>
            <a:ext cx="1052508" cy="365125"/>
          </a:xfrm>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ángulo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Editar estilos de texto del patrón</a:t>
            </a:r>
          </a:p>
        </p:txBody>
      </p:sp>
      <p:sp>
        <p:nvSpPr>
          <p:cNvPr id="4" name="Marcador de posición de fecha 3"/>
          <p:cNvSpPr>
            <a:spLocks noGrp="1"/>
          </p:cNvSpPr>
          <p:nvPr>
            <p:ph type="dt" sz="half" idx="10"/>
          </p:nvPr>
        </p:nvSpPr>
        <p:spPr/>
        <p:txBody>
          <a:bodyPr rtlCol="0"/>
          <a:lstStyle>
            <a:lvl1pPr>
              <a:defRPr>
                <a:solidFill>
                  <a:schemeClr val="accent1">
                    <a:lumMod val="75000"/>
                    <a:lumOff val="25000"/>
                  </a:schemeClr>
                </a:solidFill>
              </a:defRPr>
            </a:lvl1pPr>
          </a:lstStyle>
          <a:p>
            <a:pPr rtl="0"/>
            <a:fld id="{FE6CF4E9-F423-4970-91B6-143DF72FA056}" type="datetime1">
              <a:rPr lang="es-ES" noProof="0" smtClean="0"/>
              <a:t>01/09/2025</a:t>
            </a:fld>
            <a:endParaRPr lang="es-ES" noProof="0"/>
          </a:p>
        </p:txBody>
      </p:sp>
      <p:sp>
        <p:nvSpPr>
          <p:cNvPr id="5" name="Marcador de posición de pie de página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729658"/>
            <a:ext cx="11029616" cy="988332"/>
          </a:xfrm>
        </p:spPr>
        <p:txBody>
          <a:bodyPr rtlCol="0"/>
          <a:lstStyle/>
          <a:p>
            <a:pPr rtl="0"/>
            <a:r>
              <a:rPr lang="es-ES" noProof="0"/>
              <a:t>Haga clic para modificar el estilo de título del patrón</a:t>
            </a:r>
          </a:p>
        </p:txBody>
      </p:sp>
      <p:sp>
        <p:nvSpPr>
          <p:cNvPr id="3" name="Marcador de posición de contenido 2"/>
          <p:cNvSpPr>
            <a:spLocks noGrp="1"/>
          </p:cNvSpPr>
          <p:nvPr>
            <p:ph sz="half" idx="1" hasCustomPrompt="1"/>
          </p:nvPr>
        </p:nvSpPr>
        <p:spPr>
          <a:xfrm>
            <a:off x="581193" y="2228003"/>
            <a:ext cx="5422390"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188417" y="2228003"/>
            <a:ext cx="5422392"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fecha 4"/>
          <p:cNvSpPr>
            <a:spLocks noGrp="1"/>
          </p:cNvSpPr>
          <p:nvPr>
            <p:ph type="dt" sz="half" idx="10"/>
          </p:nvPr>
        </p:nvSpPr>
        <p:spPr/>
        <p:txBody>
          <a:bodyPr rtlCol="0"/>
          <a:lstStyle/>
          <a:p>
            <a:pPr rtl="0"/>
            <a:fld id="{E3955445-6089-478A-9DA1-4738AC4A8C11}" type="datetime1">
              <a:rPr lang="es-ES" noProof="0" smtClean="0"/>
              <a:t>01/09/2025</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ángulo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p:nvPr>
        </p:nvSpPr>
        <p:spPr>
          <a:xfrm>
            <a:off x="581193" y="729658"/>
            <a:ext cx="11029616" cy="988332"/>
          </a:xfrm>
        </p:spPr>
        <p:txBody>
          <a:bodyPr rtlCol="0"/>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581194"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6" name="Marcador de posición de contenido 5"/>
          <p:cNvSpPr>
            <a:spLocks noGrp="1"/>
          </p:cNvSpPr>
          <p:nvPr>
            <p:ph sz="quarter" idx="4" hasCustomPrompt="1"/>
          </p:nvPr>
        </p:nvSpPr>
        <p:spPr>
          <a:xfrm>
            <a:off x="6217709"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pPr rtl="0"/>
            <a:fld id="{F32D574B-5FDE-4FDF-8F45-99828D8C688F}" type="datetime1">
              <a:rPr lang="es-ES" noProof="0" smtClean="0"/>
              <a:t>01/09/2025</a:t>
            </a:fld>
            <a:endParaRPr lang="es-ES" noProof="0"/>
          </a:p>
        </p:txBody>
      </p:sp>
      <p:sp>
        <p:nvSpPr>
          <p:cNvPr id="8" name="Marcador de posición de pie de página 7"/>
          <p:cNvSpPr>
            <a:spLocks noGrp="1"/>
          </p:cNvSpPr>
          <p:nvPr>
            <p:ph type="ftr" sz="quarter" idx="11"/>
          </p:nvPr>
        </p:nvSpPr>
        <p:spPr/>
        <p:txBody>
          <a:bodyPr rtlCol="0"/>
          <a:lstStyle/>
          <a:p>
            <a:pPr rtl="0"/>
            <a:endParaRPr lang="es-ES" noProof="0"/>
          </a:p>
        </p:txBody>
      </p:sp>
      <p:sp>
        <p:nvSpPr>
          <p:cNvPr id="9" name="Marcador de número de diapositiva 8"/>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Marcador de posición de fecha 2"/>
          <p:cNvSpPr>
            <a:spLocks noGrp="1"/>
          </p:cNvSpPr>
          <p:nvPr>
            <p:ph type="dt" sz="half" idx="10"/>
          </p:nvPr>
        </p:nvSpPr>
        <p:spPr/>
        <p:txBody>
          <a:bodyPr rtlCol="0"/>
          <a:lstStyle/>
          <a:p>
            <a:pPr rtl="0"/>
            <a:fld id="{5C9631C6-D8ED-4343-819F-B7AEF7D4E056}" type="datetime1">
              <a:rPr lang="es-ES" noProof="0" smtClean="0"/>
              <a:t>01/09/2025</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
        <p:nvSpPr>
          <p:cNvPr id="7" name="Rectángulo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ítulo 1"/>
          <p:cNvSpPr>
            <a:spLocks noGrp="1"/>
          </p:cNvSpPr>
          <p:nvPr>
            <p:ph type="title"/>
          </p:nvPr>
        </p:nvSpPr>
        <p:spPr>
          <a:xfrm>
            <a:off x="575894" y="729658"/>
            <a:ext cx="11029616" cy="988332"/>
          </a:xfrm>
        </p:spPr>
        <p:txBody>
          <a:bodyPr rtlCol="0"/>
          <a:lstStyle/>
          <a:p>
            <a:pPr rtl="0"/>
            <a:r>
              <a:rPr lang="es-ES" noProof="0"/>
              <a:t>Haga clic para modificar el estilo de título del patrón</a:t>
            </a:r>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rtlCol="0"/>
          <a:lstStyle/>
          <a:p>
            <a:pPr rtl="0"/>
            <a:fld id="{146FA238-7AE4-47C1-BF2A-706B9C8FFAA8}" type="datetime1">
              <a:rPr lang="es-ES" noProof="0" smtClean="0"/>
              <a:t>01/09/2025</a:t>
            </a:fld>
            <a:endParaRPr lang="es-ES" noProof="0"/>
          </a:p>
        </p:txBody>
      </p:sp>
      <p:sp>
        <p:nvSpPr>
          <p:cNvPr id="3" name="Marcador de posición de pie de página 2"/>
          <p:cNvSpPr>
            <a:spLocks noGrp="1"/>
          </p:cNvSpPr>
          <p:nvPr>
            <p:ph type="ftr" sz="quarter" idx="11"/>
          </p:nvPr>
        </p:nvSpPr>
        <p:spPr/>
        <p:txBody>
          <a:bodyPr rtlCol="0"/>
          <a:lstStyle/>
          <a:p>
            <a:pPr rtl="0"/>
            <a:endParaRPr lang="es-ES" noProof="0"/>
          </a:p>
        </p:txBody>
      </p:sp>
      <p:sp>
        <p:nvSpPr>
          <p:cNvPr id="4" name="Marcador de número de diapositiva 3"/>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ángulo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Editar Estilos de texto del patrón</a:t>
            </a:r>
          </a:p>
        </p:txBody>
      </p:sp>
      <p:sp>
        <p:nvSpPr>
          <p:cNvPr id="5" name="Marcador de posición de fecha 4"/>
          <p:cNvSpPr>
            <a:spLocks noGrp="1"/>
          </p:cNvSpPr>
          <p:nvPr>
            <p:ph type="dt" sz="half" idx="10"/>
          </p:nvPr>
        </p:nvSpPr>
        <p:spPr/>
        <p:txBody>
          <a:bodyPr rtlCol="0"/>
          <a:lstStyle>
            <a:lvl1pPr>
              <a:defRPr>
                <a:solidFill>
                  <a:schemeClr val="accent1">
                    <a:lumMod val="75000"/>
                    <a:lumOff val="25000"/>
                  </a:schemeClr>
                </a:solidFill>
              </a:defRPr>
            </a:lvl1pPr>
          </a:lstStyle>
          <a:p>
            <a:pPr rtl="0"/>
            <a:fld id="{1E6D5EDF-0088-49D6-AAFA-F513F5E3B893}" type="datetime1">
              <a:rPr lang="es-ES" noProof="0" smtClean="0"/>
              <a:t>01/09/2025</a:t>
            </a:fld>
            <a:endParaRPr lang="es-ES" noProof="0"/>
          </a:p>
        </p:txBody>
      </p:sp>
      <p:sp>
        <p:nvSpPr>
          <p:cNvPr id="6" name="Marcador de posición de pie de página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7" name="Marcador de posición de número de diapositiva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ES" noProof="0"/>
              <a:t>Haga clic en el icono para agregar una imagen</a:t>
            </a:r>
          </a:p>
        </p:txBody>
      </p:sp>
      <p:sp>
        <p:nvSpPr>
          <p:cNvPr id="4" name="Marcador de posición de texto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Editar Estilos de texto del patrón</a:t>
            </a:r>
          </a:p>
        </p:txBody>
      </p:sp>
      <p:sp>
        <p:nvSpPr>
          <p:cNvPr id="5" name="Marcador de posición de fecha 4"/>
          <p:cNvSpPr>
            <a:spLocks noGrp="1"/>
          </p:cNvSpPr>
          <p:nvPr>
            <p:ph type="dt" sz="half" idx="10"/>
          </p:nvPr>
        </p:nvSpPr>
        <p:spPr/>
        <p:txBody>
          <a:bodyPr rtlCol="0"/>
          <a:lstStyle/>
          <a:p>
            <a:pPr rtl="0"/>
            <a:fld id="{9E2E0ACB-2DC9-41EC-A846-D82D047DE411}" type="datetime1">
              <a:rPr lang="es-ES" noProof="0" smtClean="0"/>
              <a:t>01/09/2025</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ángulo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ítulo 1"/>
          <p:cNvSpPr>
            <a:spLocks noGrp="1"/>
          </p:cNvSpPr>
          <p:nvPr>
            <p:ph type="title"/>
          </p:nvPr>
        </p:nvSpPr>
        <p:spPr>
          <a:xfrm>
            <a:off x="581192" y="702156"/>
            <a:ext cx="11029616" cy="1013800"/>
          </a:xfrm>
        </p:spPr>
        <p:txBody>
          <a:bodyPr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90FE6873-B7CD-47F1-B4BA-70026F4A4FD4}" type="datetime1">
              <a:rPr lang="es-ES" noProof="0" smtClean="0"/>
              <a:t>01/09/2025</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ángulo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vertical 1"/>
          <p:cNvSpPr>
            <a:spLocks noGrp="1"/>
          </p:cNvSpPr>
          <p:nvPr>
            <p:ph type="title" orient="vert" hasCustomPrompt="1"/>
          </p:nvPr>
        </p:nvSpPr>
        <p:spPr>
          <a:xfrm>
            <a:off x="8839201" y="675726"/>
            <a:ext cx="2004164" cy="5183073"/>
          </a:xfrm>
        </p:spPr>
        <p:txBody>
          <a:bodyPr vert="eaVert" rtlCol="0"/>
          <a:lstStyle/>
          <a:p>
            <a:pPr rtl="0"/>
            <a:r>
              <a:rPr lang="es-ES" noProof="0"/>
              <a:t>Haga clic para modificar el estilo del título principal</a:t>
            </a:r>
          </a:p>
        </p:txBody>
      </p:sp>
      <p:sp>
        <p:nvSpPr>
          <p:cNvPr id="3" name="Marcador de posición de texto vertical 2"/>
          <p:cNvSpPr>
            <a:spLocks noGrp="1"/>
          </p:cNvSpPr>
          <p:nvPr>
            <p:ph type="body" orient="vert" idx="1" hasCustomPrompt="1"/>
          </p:nvPr>
        </p:nvSpPr>
        <p:spPr>
          <a:xfrm>
            <a:off x="774923" y="675726"/>
            <a:ext cx="7896279" cy="5183073"/>
          </a:xfrm>
        </p:spPr>
        <p:txBody>
          <a:bodyPr vert="eaVert" rtlCol="0" anchor="t"/>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96AA1814-B970-47C5-B4E1-BCA0D77E15F3}" type="datetime1">
              <a:rPr lang="es-ES" noProof="0" smtClean="0"/>
              <a:t>01/09/2025</a:t>
            </a:fld>
            <a:endParaRPr lang="es-ES" noProof="0"/>
          </a:p>
        </p:txBody>
      </p:sp>
      <p:sp>
        <p:nvSpPr>
          <p:cNvPr id="5" name="Marcador de posición de pie de página 4"/>
          <p:cNvSpPr>
            <a:spLocks noGrp="1"/>
          </p:cNvSpPr>
          <p:nvPr>
            <p:ph type="ftr" sz="quarter" idx="11"/>
          </p:nvPr>
        </p:nvSpPr>
        <p:spPr>
          <a:xfrm>
            <a:off x="774923" y="5951811"/>
            <a:ext cx="7896279" cy="365125"/>
          </a:xfrm>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8DB00A2C-96CA-430C-81E9-81B790CC7C63}" type="datetime1">
              <a:rPr lang="es-ES" noProof="0" smtClean="0"/>
              <a:t>01/09/2025</a:t>
            </a:fld>
            <a:endParaRPr lang="es-ES" noProof="0"/>
          </a:p>
        </p:txBody>
      </p:sp>
      <p:sp>
        <p:nvSpPr>
          <p:cNvPr id="5" name="Marcador de posición de pie de página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endParaRPr lang="es-ES" noProof="0"/>
          </a:p>
        </p:txBody>
      </p:sp>
      <p:sp>
        <p:nvSpPr>
          <p:cNvPr id="6" name="Marcador de posición de número de diapositiva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es-ES" noProof="0" smtClean="0"/>
              <a:pPr rtl="0"/>
              <a:t>‹Nº›</a:t>
            </a:fld>
            <a:endParaRPr lang="es-ES" noProof="0"/>
          </a:p>
        </p:txBody>
      </p:sp>
      <p:sp>
        <p:nvSpPr>
          <p:cNvPr id="9" name="Rectángulo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ángulo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ángulo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hiraoka.com.pe/tecnologia/computadoras/laptop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hiraoka.com.pe/tecnologia/computadoras/notebooks-y-2-en-1?disco_duro_1=11811"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hiraoka.com.pe/computo-y-tecnologia/computadoras/laptop-gamer"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profesionalreview.com/wp-content/uploads/2020/10/C%C3%B3mo-elegir-una-impresora-correctamente-Inkjet-vs-Laser.jpg"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hyperlink" Target="https://www.profesionalreview.com/wp-content/uploads/2020/10/C%C3%B3mo-elegir-una-impresora-correctamente-41.jpg"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hyperlink" Target="https://www.profesionalreview.com/wp-content/uploads/2020/10/C%C3%B3mo-elegir-una-impresora-correctamente-41.jpg"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hyperlink" Target="https://www.profesionalreview.com/wp-content/uploads/2020/10/C%C3%B3mo-elegir-una-impresora-correctamente-41.jpg"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hyperlink" Target="https://www.profesionalreview.com/wp-content/uploads/2020/10/C%C3%B3mo-elegir-una-impresora-correctamente-41.jpg"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ángulo 14">
            <a:extLst>
              <a:ext uri="{FF2B5EF4-FFF2-40B4-BE49-F238E27FC236}">
                <a16:creationId xmlns:a16="http://schemas.microsoft.com/office/drawing/2014/main" id="{493D4EDA-58E0-40CC-B3CA-14CDEB349D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7" name="Imagen 6" descr="Conexiones digitale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upo 16">
            <a:extLst>
              <a:ext uri="{FF2B5EF4-FFF2-40B4-BE49-F238E27FC236}">
                <a16:creationId xmlns:a16="http://schemas.microsoft.com/office/drawing/2014/main" id="{AA9EB0BC-A85E-4C26-B355-5DFCEF6CCB4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ángulo 17">
              <a:extLst>
                <a:ext uri="{FF2B5EF4-FFF2-40B4-BE49-F238E27FC236}">
                  <a16:creationId xmlns:a16="http://schemas.microsoft.com/office/drawing/2014/main" id="{3643E56B-BD42-413D-B17D-7958270F5D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ángulo 18">
              <a:extLst>
                <a:ext uri="{FF2B5EF4-FFF2-40B4-BE49-F238E27FC236}">
                  <a16:creationId xmlns:a16="http://schemas.microsoft.com/office/drawing/2014/main" id="{96C04F74-9467-4FA5-95DC-8D481A2974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ángulo 19">
              <a:extLst>
                <a:ext uri="{FF2B5EF4-FFF2-40B4-BE49-F238E27FC236}">
                  <a16:creationId xmlns:a16="http://schemas.microsoft.com/office/drawing/2014/main" id="{D73DE1C3-5C37-42E9-A3F0-256F193832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ángulo 21">
            <a:extLst>
              <a:ext uri="{FF2B5EF4-FFF2-40B4-BE49-F238E27FC236}">
                <a16:creationId xmlns:a16="http://schemas.microsoft.com/office/drawing/2014/main" id="{4A2E7EC3-E07C-46CE-9B25-41865A5068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rtlCol="0">
            <a:noAutofit/>
          </a:bodyPr>
          <a:lstStyle/>
          <a:p>
            <a:pPr rtl="0"/>
            <a:r>
              <a:rPr lang="es-ES" sz="4500" dirty="0">
                <a:solidFill>
                  <a:schemeClr val="bg1"/>
                </a:solidFill>
              </a:rPr>
              <a:t>Equipo de computo</a:t>
            </a:r>
          </a:p>
        </p:txBody>
      </p:sp>
      <p:sp>
        <p:nvSpPr>
          <p:cNvPr id="3" name="Subtítulo 2">
            <a:extLst>
              <a:ext uri="{FF2B5EF4-FFF2-40B4-BE49-F238E27FC236}">
                <a16:creationId xmlns:a16="http://schemas.microsoft.com/office/drawing/2014/main" id="{48B6CF59-4E5B-494D-A2F7-97ADD01E6497}"/>
              </a:ext>
            </a:extLst>
          </p:cNvPr>
          <p:cNvSpPr>
            <a:spLocks noGrp="1"/>
          </p:cNvSpPr>
          <p:nvPr>
            <p:ph type="subTitle" idx="1"/>
          </p:nvPr>
        </p:nvSpPr>
        <p:spPr>
          <a:xfrm>
            <a:off x="581191" y="5667337"/>
            <a:ext cx="10993546" cy="484822"/>
          </a:xfrm>
        </p:spPr>
        <p:txBody>
          <a:bodyPr rtlCol="0">
            <a:normAutofit/>
          </a:bodyPr>
          <a:lstStyle/>
          <a:p>
            <a:pPr rtl="0"/>
            <a:r>
              <a:rPr lang="es-ES" dirty="0">
                <a:solidFill>
                  <a:srgbClr val="7CEBFF"/>
                </a:solidFill>
              </a:rPr>
              <a:t>Cual y porque??</a:t>
            </a: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pic>
        <p:nvPicPr>
          <p:cNvPr id="11" name="Marcador de posición de contenido 4" descr="Gráficos">
            <a:extLst>
              <a:ext uri="{FF2B5EF4-FFF2-40B4-BE49-F238E27FC236}">
                <a16:creationId xmlns:a16="http://schemas.microsoft.com/office/drawing/2014/main" id="{47D9BE16-119C-43B2-9AE6-18C4A150C0EF}"/>
              </a:ext>
            </a:extLst>
          </p:cNvPr>
          <p:cNvPicPr>
            <a:picLocks noGrp="1" noChangeAspect="1"/>
          </p:cNvPicPr>
          <p:nvPr>
            <p:ph sz="half" idx="1"/>
          </p:nvPr>
        </p:nvPicPr>
        <p:blipFill rotWithShape="1">
          <a:blip r:embed="rId3" cstate="screen">
            <a:extLst>
              <a:ext uri="{28A0092B-C50C-407E-A947-70E740481C1C}">
                <a14:useLocalDpi xmlns:a14="http://schemas.microsoft.com/office/drawing/2010/main"/>
              </a:ext>
            </a:extLst>
          </a:blip>
          <a:stretch/>
        </p:blipFill>
        <p:spPr>
          <a:xfrm>
            <a:off x="0" y="4308757"/>
            <a:ext cx="3794027" cy="2536408"/>
          </a:xfrm>
        </p:spPr>
      </p:pic>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3794028" y="829994"/>
            <a:ext cx="8233850" cy="7005711"/>
          </a:xfrm>
        </p:spPr>
        <p:txBody>
          <a:bodyPr>
            <a:normAutofit/>
          </a:bodyPr>
          <a:lstStyle/>
          <a:p>
            <a:pPr algn="l"/>
            <a:r>
              <a:rPr lang="es-ES" sz="2000" b="0" i="0" dirty="0">
                <a:solidFill>
                  <a:srgbClr val="333333"/>
                </a:solidFill>
                <a:effectLst/>
                <a:latin typeface="Open Sans" panose="020B0606030504020204" pitchFamily="34" charset="0"/>
              </a:rPr>
              <a:t>Piensas comprar una </a:t>
            </a:r>
            <a:r>
              <a:rPr lang="es-ES" sz="2000" b="0" i="0" u="none" strike="noStrike" dirty="0">
                <a:solidFill>
                  <a:srgbClr val="006BB4"/>
                </a:solidFill>
                <a:effectLst/>
                <a:latin typeface="Open Sans" panose="020B0606030504020204" pitchFamily="34" charset="0"/>
                <a:hlinkClick r:id="rId4"/>
              </a:rPr>
              <a:t>laptop</a:t>
            </a:r>
            <a:r>
              <a:rPr lang="es-ES" sz="2000" b="0" i="0" dirty="0">
                <a:solidFill>
                  <a:srgbClr val="333333"/>
                </a:solidFill>
                <a:effectLst/>
                <a:latin typeface="Open Sans" panose="020B0606030504020204" pitchFamily="34" charset="0"/>
              </a:rPr>
              <a:t>, pero ¿aún no sabes cuál elegir? Ya sea para estudiar o trabajar desde casa </a:t>
            </a:r>
            <a:r>
              <a:rPr lang="es-ES" sz="2000" b="1" i="0" dirty="0">
                <a:solidFill>
                  <a:srgbClr val="333333"/>
                </a:solidFill>
                <a:effectLst/>
                <a:latin typeface="Open Sans" panose="020B0606030504020204" pitchFamily="34" charset="0"/>
              </a:rPr>
              <a:t>hay algunas características y funciones que debes tener en cuenta para elegir la computadora que se adecúe a tus necesidades</a:t>
            </a:r>
            <a:r>
              <a:rPr lang="es-ES" sz="2000" b="0" i="0" dirty="0">
                <a:solidFill>
                  <a:srgbClr val="333333"/>
                </a:solidFill>
                <a:effectLst/>
                <a:latin typeface="Open Sans" panose="020B0606030504020204" pitchFamily="34" charset="0"/>
              </a:rPr>
              <a:t> y, como sabemos que se trata de una inversión importante, en este artículo del Experto Hiraoka queremos acompañarte en la búsqueda de la notebook ideal para ti.</a:t>
            </a:r>
          </a:p>
          <a:p>
            <a:pPr algn="l"/>
            <a:r>
              <a:rPr lang="es-ES" sz="2000" b="0" i="0" dirty="0">
                <a:solidFill>
                  <a:srgbClr val="333333"/>
                </a:solidFill>
                <a:effectLst/>
                <a:latin typeface="Open Sans" panose="020B0606030504020204" pitchFamily="34" charset="0"/>
              </a:rPr>
              <a:t>Lo primero que debes hacer es </a:t>
            </a:r>
            <a:r>
              <a:rPr lang="es-ES" sz="2000" b="1" i="0" dirty="0">
                <a:solidFill>
                  <a:srgbClr val="333333"/>
                </a:solidFill>
                <a:effectLst/>
                <a:latin typeface="Open Sans" panose="020B0606030504020204" pitchFamily="34" charset="0"/>
              </a:rPr>
              <a:t>determinar el uso que le vas a dar</a:t>
            </a:r>
            <a:r>
              <a:rPr lang="es-ES" sz="2000" b="0" i="0" dirty="0">
                <a:solidFill>
                  <a:srgbClr val="333333"/>
                </a:solidFill>
                <a:effectLst/>
                <a:latin typeface="Open Sans" panose="020B0606030504020204" pitchFamily="34" charset="0"/>
              </a:rPr>
              <a:t>. Esto quiere decir si la utilizarás para redactar textos, crear hojas de cálculo o editar imágenes y videos. Luego de definir este pequeño detalle, el resto se vuelve una tarea sencilla</a:t>
            </a:r>
          </a:p>
          <a:p>
            <a:endParaRPr lang="es-MX" sz="2000" dirty="0"/>
          </a:p>
        </p:txBody>
      </p:sp>
    </p:spTree>
    <p:extLst>
      <p:ext uri="{BB962C8B-B14F-4D97-AF65-F5344CB8AC3E}">
        <p14:creationId xmlns:p14="http://schemas.microsoft.com/office/powerpoint/2010/main" val="497607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1350498"/>
            <a:ext cx="11859066" cy="6485207"/>
          </a:xfrm>
        </p:spPr>
        <p:txBody>
          <a:bodyPr>
            <a:normAutofit/>
          </a:bodyPr>
          <a:lstStyle/>
          <a:p>
            <a:pPr algn="just"/>
            <a:r>
              <a:rPr lang="es-ES" sz="2000" b="1" i="0" dirty="0">
                <a:solidFill>
                  <a:srgbClr val="000000"/>
                </a:solidFill>
                <a:effectLst/>
                <a:latin typeface="Open Sans" panose="020B0606030504020204" pitchFamily="34" charset="0"/>
              </a:rPr>
              <a:t>1. Procesador</a:t>
            </a:r>
            <a:endParaRPr lang="es-ES" sz="2000" b="0" i="0" dirty="0">
              <a:solidFill>
                <a:srgbClr val="333333"/>
              </a:solidFill>
              <a:effectLst/>
              <a:latin typeface="Open Sans" panose="020B0606030504020204" pitchFamily="34" charset="0"/>
            </a:endParaRPr>
          </a:p>
          <a:p>
            <a:pPr algn="l"/>
            <a:r>
              <a:rPr lang="es-ES" sz="2000" b="0" i="0" dirty="0">
                <a:solidFill>
                  <a:srgbClr val="333333"/>
                </a:solidFill>
                <a:effectLst/>
                <a:latin typeface="Open Sans" panose="020B0606030504020204" pitchFamily="34" charset="0"/>
              </a:rPr>
              <a:t>Es el cerebro de la laptop. Se encarga de procesar todas las tareas y permite que se realicen con fluidez. En la actualidad </a:t>
            </a:r>
            <a:r>
              <a:rPr lang="es-ES" sz="2000" b="1" i="0" dirty="0">
                <a:solidFill>
                  <a:srgbClr val="333333"/>
                </a:solidFill>
                <a:effectLst/>
                <a:latin typeface="Open Sans" panose="020B0606030504020204" pitchFamily="34" charset="0"/>
              </a:rPr>
              <a:t>Intel y AMD son los principales fabricantes de procesadores para computadoras</a:t>
            </a:r>
            <a:r>
              <a:rPr lang="es-ES" sz="2000" b="0" i="0" dirty="0">
                <a:solidFill>
                  <a:srgbClr val="333333"/>
                </a:solidFill>
                <a:effectLst/>
                <a:latin typeface="Open Sans" panose="020B0606030504020204" pitchFamily="34" charset="0"/>
              </a:rPr>
              <a:t> y ambas compañías nos ofrecen procesadores con un excelente rendimiento. </a:t>
            </a:r>
          </a:p>
          <a:p>
            <a:pPr algn="l">
              <a:buFont typeface="Arial" panose="020B0604020202020204" pitchFamily="34" charset="0"/>
              <a:buChar char="•"/>
            </a:pPr>
            <a:r>
              <a:rPr lang="es-ES" sz="2000" b="1" i="0" dirty="0">
                <a:solidFill>
                  <a:srgbClr val="333333"/>
                </a:solidFill>
                <a:effectLst/>
                <a:latin typeface="Open Sans" panose="020B0606030504020204" pitchFamily="34" charset="0"/>
              </a:rPr>
              <a:t>Intel Core:</a:t>
            </a:r>
            <a:r>
              <a:rPr lang="es-ES" sz="2000" b="0" i="0" dirty="0">
                <a:solidFill>
                  <a:srgbClr val="333333"/>
                </a:solidFill>
                <a:effectLst/>
                <a:latin typeface="Open Sans" panose="020B0606030504020204" pitchFamily="34" charset="0"/>
              </a:rPr>
              <a:t> Los procesadores Core i3 brindan un rendimiento adecuado para actividades comunes y de uso básico, mientras que los </a:t>
            </a:r>
            <a:r>
              <a:rPr lang="es-ES" sz="2000" b="1" i="0" dirty="0">
                <a:solidFill>
                  <a:srgbClr val="333333"/>
                </a:solidFill>
                <a:effectLst/>
                <a:latin typeface="Open Sans" panose="020B0606030504020204" pitchFamily="34" charset="0"/>
              </a:rPr>
              <a:t>Core i5 son ideales para tareas múltiples de uso medio</a:t>
            </a:r>
            <a:r>
              <a:rPr lang="es-ES" sz="2000" b="0" i="0" dirty="0">
                <a:solidFill>
                  <a:srgbClr val="333333"/>
                </a:solidFill>
                <a:effectLst/>
                <a:latin typeface="Open Sans" panose="020B0606030504020204" pitchFamily="34" charset="0"/>
              </a:rPr>
              <a:t>. Por otra lado, los Core i7 e i9 son la mejor opción para usos avanzados como videojuegos, ediciones de imágenes y proyectos en 3D.</a:t>
            </a:r>
          </a:p>
          <a:p>
            <a:pPr algn="l">
              <a:buFont typeface="Arial" panose="020B0604020202020204" pitchFamily="34" charset="0"/>
              <a:buChar char="•"/>
            </a:pPr>
            <a:r>
              <a:rPr lang="es-ES" sz="2000" b="1" i="0" dirty="0">
                <a:solidFill>
                  <a:srgbClr val="333333"/>
                </a:solidFill>
                <a:effectLst/>
                <a:latin typeface="Open Sans" panose="020B0606030504020204" pitchFamily="34" charset="0"/>
              </a:rPr>
              <a:t>AMD Ryzen:</a:t>
            </a:r>
            <a:r>
              <a:rPr lang="es-ES" sz="2000" b="0" i="0" dirty="0">
                <a:solidFill>
                  <a:srgbClr val="333333"/>
                </a:solidFill>
                <a:effectLst/>
                <a:latin typeface="Open Sans" panose="020B0606030504020204" pitchFamily="34" charset="0"/>
              </a:rPr>
              <a:t> Al igual que con los anteriores, los procesadores Ryzen 3 son ideales para tareas simples de navegación por internet, mientras que los </a:t>
            </a:r>
            <a:r>
              <a:rPr lang="es-ES" sz="2000" b="1" i="0" dirty="0">
                <a:solidFill>
                  <a:srgbClr val="333333"/>
                </a:solidFill>
                <a:effectLst/>
                <a:latin typeface="Open Sans" panose="020B0606030504020204" pitchFamily="34" charset="0"/>
              </a:rPr>
              <a:t>Ryzen 5 brindan un excelente rendimiento en actividades más complejas de uso medio</a:t>
            </a:r>
            <a:r>
              <a:rPr lang="es-ES" sz="2000" b="0" i="0" dirty="0">
                <a:solidFill>
                  <a:srgbClr val="333333"/>
                </a:solidFill>
                <a:effectLst/>
                <a:latin typeface="Open Sans" panose="020B0606030504020204" pitchFamily="34" charset="0"/>
              </a:rPr>
              <a:t>. Finalmente los Ryzen 7 y 9 son utilizados por usuarios más avanzados como </a:t>
            </a:r>
            <a:r>
              <a:rPr lang="es-ES" sz="2000" b="0" i="0" dirty="0" err="1">
                <a:solidFill>
                  <a:srgbClr val="333333"/>
                </a:solidFill>
                <a:effectLst/>
                <a:latin typeface="Open Sans" panose="020B0606030504020204" pitchFamily="34" charset="0"/>
              </a:rPr>
              <a:t>gamers</a:t>
            </a:r>
            <a:r>
              <a:rPr lang="es-ES" sz="2000" b="0" i="0" dirty="0">
                <a:solidFill>
                  <a:srgbClr val="333333"/>
                </a:solidFill>
                <a:effectLst/>
                <a:latin typeface="Open Sans" panose="020B0606030504020204" pitchFamily="34" charset="0"/>
              </a:rPr>
              <a:t>, diseñadores gráficos, editores de video, entre otros.</a:t>
            </a:r>
          </a:p>
          <a:p>
            <a:endParaRPr lang="es-MX" sz="2000" dirty="0"/>
          </a:p>
        </p:txBody>
      </p:sp>
    </p:spTree>
    <p:extLst>
      <p:ext uri="{BB962C8B-B14F-4D97-AF65-F5344CB8AC3E}">
        <p14:creationId xmlns:p14="http://schemas.microsoft.com/office/powerpoint/2010/main" val="1723257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1350498"/>
            <a:ext cx="11859066" cy="6485207"/>
          </a:xfrm>
        </p:spPr>
        <p:txBody>
          <a:bodyPr>
            <a:normAutofit/>
          </a:bodyPr>
          <a:lstStyle/>
          <a:p>
            <a:pPr algn="just"/>
            <a:r>
              <a:rPr lang="es-ES" sz="2400" b="1" i="0" dirty="0">
                <a:solidFill>
                  <a:srgbClr val="000000"/>
                </a:solidFill>
                <a:effectLst/>
                <a:latin typeface="Open Sans" panose="020B0606030504020204" pitchFamily="34" charset="0"/>
              </a:rPr>
              <a:t>2. Memoria RAM</a:t>
            </a:r>
            <a:endParaRPr lang="es-ES" sz="2400" b="0" i="0" dirty="0">
              <a:solidFill>
                <a:srgbClr val="333333"/>
              </a:solidFill>
              <a:effectLst/>
              <a:latin typeface="Open Sans" panose="020B0606030504020204" pitchFamily="34" charset="0"/>
            </a:endParaRPr>
          </a:p>
          <a:p>
            <a:pPr algn="just"/>
            <a:r>
              <a:rPr lang="es-ES" sz="2400" b="0" i="0" dirty="0">
                <a:solidFill>
                  <a:srgbClr val="333333"/>
                </a:solidFill>
                <a:effectLst/>
                <a:latin typeface="Open Sans" panose="020B0606030504020204" pitchFamily="34" charset="0"/>
              </a:rPr>
              <a:t>Al igual que con el procesador, la capacidad de la memoria RAM dependerá del uso que le darás a la laptop. </a:t>
            </a:r>
            <a:r>
              <a:rPr lang="es-ES" sz="2400" b="1" i="0" dirty="0">
                <a:solidFill>
                  <a:srgbClr val="333333"/>
                </a:solidFill>
                <a:effectLst/>
                <a:latin typeface="Open Sans" panose="020B0606030504020204" pitchFamily="34" charset="0"/>
              </a:rPr>
              <a:t>Lo más adecuado para realizar múltiples tareas sin inconvenientes es 8 GB RAM mínimo recomendable 16gb</a:t>
            </a:r>
            <a:r>
              <a:rPr lang="es-ES" sz="2400" b="0" i="0" dirty="0">
                <a:solidFill>
                  <a:srgbClr val="333333"/>
                </a:solidFill>
                <a:effectLst/>
                <a:latin typeface="Open Sans" panose="020B0606030504020204" pitchFamily="34" charset="0"/>
              </a:rPr>
              <a:t>. Pero si suele utilizar programas de edición de imágenes o video, es importante que consideres que en el futuro pueden requerir una mayor memoria para asegurar un buen desempeño, por lo que con una de 16 GB estarás cubierto por un buen tiempo. </a:t>
            </a:r>
          </a:p>
          <a:p>
            <a:endParaRPr lang="es-MX" sz="2400" dirty="0"/>
          </a:p>
        </p:txBody>
      </p:sp>
    </p:spTree>
    <p:extLst>
      <p:ext uri="{BB962C8B-B14F-4D97-AF65-F5344CB8AC3E}">
        <p14:creationId xmlns:p14="http://schemas.microsoft.com/office/powerpoint/2010/main" val="741985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1350498"/>
            <a:ext cx="11859066" cy="6485207"/>
          </a:xfrm>
        </p:spPr>
        <p:txBody>
          <a:bodyPr>
            <a:normAutofit/>
          </a:bodyPr>
          <a:lstStyle/>
          <a:p>
            <a:pPr algn="just"/>
            <a:r>
              <a:rPr lang="es-ES" sz="2400" b="1" i="0" dirty="0">
                <a:solidFill>
                  <a:srgbClr val="000000"/>
                </a:solidFill>
                <a:effectLst/>
                <a:latin typeface="Open Sans" panose="020B0606030504020204" pitchFamily="34" charset="0"/>
              </a:rPr>
              <a:t>3. Disco Duro</a:t>
            </a:r>
            <a:endParaRPr lang="es-ES" sz="2400" b="0" i="0" dirty="0">
              <a:solidFill>
                <a:srgbClr val="333333"/>
              </a:solidFill>
              <a:effectLst/>
              <a:latin typeface="Open Sans" panose="020B0606030504020204" pitchFamily="34" charset="0"/>
            </a:endParaRPr>
          </a:p>
          <a:p>
            <a:pPr algn="l"/>
            <a:r>
              <a:rPr lang="es-ES" sz="2400" b="0" i="0" dirty="0">
                <a:solidFill>
                  <a:srgbClr val="333333"/>
                </a:solidFill>
                <a:effectLst/>
                <a:latin typeface="Open Sans" panose="020B0606030504020204" pitchFamily="34" charset="0"/>
              </a:rPr>
              <a:t>Va a depender de los archivos o programas que vas a descargar o instalar. </a:t>
            </a:r>
            <a:r>
              <a:rPr lang="es-ES" sz="2400" b="1" i="0" u="none" strike="noStrike" dirty="0">
                <a:solidFill>
                  <a:srgbClr val="006BB4"/>
                </a:solidFill>
                <a:effectLst/>
                <a:latin typeface="Open Sans" panose="020B0606030504020204" pitchFamily="34" charset="0"/>
                <a:hlinkClick r:id="rId3"/>
              </a:rPr>
              <a:t>La capacidad recomendable varía entre 500 GB y 1 TB</a:t>
            </a:r>
            <a:r>
              <a:rPr lang="es-ES" sz="2400" b="1" i="0" dirty="0">
                <a:solidFill>
                  <a:srgbClr val="333333"/>
                </a:solidFill>
                <a:effectLst/>
                <a:latin typeface="Open Sans" panose="020B0606030504020204" pitchFamily="34" charset="0"/>
              </a:rPr>
              <a:t>.</a:t>
            </a:r>
            <a:r>
              <a:rPr lang="es-ES" sz="2400" b="0" i="0" dirty="0">
                <a:solidFill>
                  <a:srgbClr val="333333"/>
                </a:solidFill>
                <a:effectLst/>
                <a:latin typeface="Open Sans" panose="020B0606030504020204" pitchFamily="34" charset="0"/>
              </a:rPr>
              <a:t> Existen 2 tipos: disco duro mecánico (</a:t>
            </a:r>
            <a:r>
              <a:rPr lang="es-ES" sz="2400" b="0" i="0" dirty="0" err="1">
                <a:solidFill>
                  <a:srgbClr val="333333"/>
                </a:solidFill>
                <a:effectLst/>
                <a:latin typeface="Open Sans" panose="020B0606030504020204" pitchFamily="34" charset="0"/>
              </a:rPr>
              <a:t>HDD</a:t>
            </a:r>
            <a:r>
              <a:rPr lang="es-ES" sz="2400" b="0" i="0" dirty="0">
                <a:solidFill>
                  <a:srgbClr val="333333"/>
                </a:solidFill>
                <a:effectLst/>
                <a:latin typeface="Open Sans" panose="020B0606030504020204" pitchFamily="34" charset="0"/>
              </a:rPr>
              <a:t>) y disco duro sólido (</a:t>
            </a:r>
            <a:r>
              <a:rPr lang="es-ES" sz="2400" b="0" i="0" dirty="0" err="1">
                <a:solidFill>
                  <a:srgbClr val="333333"/>
                </a:solidFill>
                <a:effectLst/>
                <a:latin typeface="Open Sans" panose="020B0606030504020204" pitchFamily="34" charset="0"/>
              </a:rPr>
              <a:t>SSD</a:t>
            </a:r>
            <a:r>
              <a:rPr lang="es-ES" sz="2400" b="0" i="0" dirty="0">
                <a:solidFill>
                  <a:srgbClr val="333333"/>
                </a:solidFill>
                <a:effectLst/>
                <a:latin typeface="Open Sans" panose="020B0606030504020204" pitchFamily="34" charset="0"/>
              </a:rPr>
              <a:t>). Los </a:t>
            </a:r>
            <a:r>
              <a:rPr lang="es-ES" sz="2400" b="0" i="0" dirty="0" err="1">
                <a:solidFill>
                  <a:srgbClr val="333333"/>
                </a:solidFill>
                <a:effectLst/>
                <a:latin typeface="Open Sans" panose="020B0606030504020204" pitchFamily="34" charset="0"/>
              </a:rPr>
              <a:t>HDD</a:t>
            </a:r>
            <a:r>
              <a:rPr lang="es-ES" sz="2400" b="0" i="0" dirty="0">
                <a:solidFill>
                  <a:srgbClr val="333333"/>
                </a:solidFill>
                <a:effectLst/>
                <a:latin typeface="Open Sans" panose="020B0606030504020204" pitchFamily="34" charset="0"/>
              </a:rPr>
              <a:t> ofrecen una capacidad de almacenamiento mayor, pero también aumentan el peso de la laptop y se calientan con mayor facilidad. Por otro lado, los </a:t>
            </a:r>
            <a:r>
              <a:rPr lang="es-ES" sz="2400" b="0" i="0" dirty="0" err="1">
                <a:solidFill>
                  <a:srgbClr val="333333"/>
                </a:solidFill>
                <a:effectLst/>
                <a:latin typeface="Open Sans" panose="020B0606030504020204" pitchFamily="34" charset="0"/>
              </a:rPr>
              <a:t>SSD</a:t>
            </a:r>
            <a:r>
              <a:rPr lang="es-ES" sz="2400" b="0" i="0" dirty="0">
                <a:solidFill>
                  <a:srgbClr val="333333"/>
                </a:solidFill>
                <a:effectLst/>
                <a:latin typeface="Open Sans" panose="020B0606030504020204" pitchFamily="34" charset="0"/>
              </a:rPr>
              <a:t> son más recomendables por ser más rápidos, livianos, silenciosos y fríos.</a:t>
            </a:r>
          </a:p>
          <a:p>
            <a:pPr algn="l"/>
            <a:r>
              <a:rPr lang="es-ES" sz="2400" b="0" i="0" dirty="0">
                <a:solidFill>
                  <a:srgbClr val="333333"/>
                </a:solidFill>
                <a:effectLst/>
                <a:latin typeface="Open Sans" panose="020B0606030504020204" pitchFamily="34" charset="0"/>
              </a:rPr>
              <a:t>Si buscas un balance entre capacidad de almacenamiento y velocidad, </a:t>
            </a:r>
            <a:r>
              <a:rPr lang="es-ES" sz="2400" b="1" i="0" dirty="0">
                <a:solidFill>
                  <a:srgbClr val="333333"/>
                </a:solidFill>
                <a:effectLst/>
                <a:latin typeface="Open Sans" panose="020B0606030504020204" pitchFamily="34" charset="0"/>
              </a:rPr>
              <a:t>puedes optar por un una computadora </a:t>
            </a:r>
            <a:r>
              <a:rPr lang="es-ES" sz="2400" b="1" i="0" dirty="0" err="1">
                <a:solidFill>
                  <a:srgbClr val="333333"/>
                </a:solidFill>
                <a:effectLst/>
                <a:latin typeface="Open Sans" panose="020B0606030504020204" pitchFamily="34" charset="0"/>
              </a:rPr>
              <a:t>gamer</a:t>
            </a:r>
            <a:r>
              <a:rPr lang="es-ES" sz="2400" b="1" i="0" dirty="0">
                <a:solidFill>
                  <a:srgbClr val="333333"/>
                </a:solidFill>
                <a:effectLst/>
                <a:latin typeface="Open Sans" panose="020B0606030504020204" pitchFamily="34" charset="0"/>
              </a:rPr>
              <a:t> con unidades de almacenamiento híbridos que combinan la rapidez de los </a:t>
            </a:r>
            <a:r>
              <a:rPr lang="es-ES" sz="2400" b="1" i="0" dirty="0" err="1">
                <a:solidFill>
                  <a:srgbClr val="333333"/>
                </a:solidFill>
                <a:effectLst/>
                <a:latin typeface="Open Sans" panose="020B0606030504020204" pitchFamily="34" charset="0"/>
              </a:rPr>
              <a:t>SSD</a:t>
            </a:r>
            <a:r>
              <a:rPr lang="es-ES" sz="2400" b="1" i="0" dirty="0">
                <a:solidFill>
                  <a:srgbClr val="333333"/>
                </a:solidFill>
                <a:effectLst/>
                <a:latin typeface="Open Sans" panose="020B0606030504020204" pitchFamily="34" charset="0"/>
              </a:rPr>
              <a:t> y la capacidad de los </a:t>
            </a:r>
            <a:r>
              <a:rPr lang="es-ES" sz="2400" b="1" i="0" dirty="0" err="1">
                <a:solidFill>
                  <a:srgbClr val="333333"/>
                </a:solidFill>
                <a:effectLst/>
                <a:latin typeface="Open Sans" panose="020B0606030504020204" pitchFamily="34" charset="0"/>
              </a:rPr>
              <a:t>HDD</a:t>
            </a:r>
            <a:r>
              <a:rPr lang="es-ES" sz="2400" b="0" i="0" dirty="0">
                <a:solidFill>
                  <a:srgbClr val="333333"/>
                </a:solidFill>
                <a:effectLst/>
                <a:latin typeface="Open Sans" panose="020B0606030504020204" pitchFamily="34" charset="0"/>
              </a:rPr>
              <a:t>.</a:t>
            </a:r>
          </a:p>
          <a:p>
            <a:endParaRPr lang="es-MX" sz="2400" dirty="0"/>
          </a:p>
        </p:txBody>
      </p:sp>
    </p:spTree>
    <p:extLst>
      <p:ext uri="{BB962C8B-B14F-4D97-AF65-F5344CB8AC3E}">
        <p14:creationId xmlns:p14="http://schemas.microsoft.com/office/powerpoint/2010/main" val="3255010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1167618"/>
            <a:ext cx="11859066" cy="6668087"/>
          </a:xfrm>
        </p:spPr>
        <p:txBody>
          <a:bodyPr>
            <a:normAutofit/>
          </a:bodyPr>
          <a:lstStyle/>
          <a:p>
            <a:pPr algn="just"/>
            <a:r>
              <a:rPr lang="es-ES" sz="2000" b="1" i="0" dirty="0">
                <a:solidFill>
                  <a:srgbClr val="000000"/>
                </a:solidFill>
                <a:effectLst/>
                <a:latin typeface="Open Sans" panose="020B0606030504020204" pitchFamily="34" charset="0"/>
              </a:rPr>
              <a:t>4. Pantalla</a:t>
            </a:r>
            <a:endParaRPr lang="es-ES" sz="2000" b="0" i="0" dirty="0">
              <a:solidFill>
                <a:srgbClr val="333333"/>
              </a:solidFill>
              <a:effectLst/>
              <a:latin typeface="Open Sans" panose="020B0606030504020204" pitchFamily="34" charset="0"/>
            </a:endParaRPr>
          </a:p>
          <a:p>
            <a:pPr algn="just"/>
            <a:r>
              <a:rPr lang="es-ES" sz="2000" b="0" i="0" dirty="0">
                <a:solidFill>
                  <a:srgbClr val="333333"/>
                </a:solidFill>
                <a:effectLst/>
                <a:latin typeface="Open Sans" panose="020B0606030504020204" pitchFamily="34" charset="0"/>
              </a:rPr>
              <a:t>Cada parte de la laptop cumple un rol importante en la experiencia de uso que brinda al usuario, es por este motivo que debes ser cuidadoso para elegir la pantalla adecuada a tus necesidades.</a:t>
            </a:r>
          </a:p>
          <a:p>
            <a:pPr algn="l">
              <a:buFont typeface="Arial" panose="020B0604020202020204" pitchFamily="34" charset="0"/>
              <a:buChar char="•"/>
            </a:pPr>
            <a:r>
              <a:rPr lang="es-ES" sz="2000" b="1" i="0" dirty="0">
                <a:solidFill>
                  <a:srgbClr val="333333"/>
                </a:solidFill>
                <a:effectLst/>
                <a:latin typeface="Open Sans" panose="020B0606030504020204" pitchFamily="34" charset="0"/>
              </a:rPr>
              <a:t>Pantallas táctil:</a:t>
            </a:r>
            <a:r>
              <a:rPr lang="es-ES" sz="2000" b="0" i="0" dirty="0">
                <a:solidFill>
                  <a:srgbClr val="333333"/>
                </a:solidFill>
                <a:effectLst/>
                <a:latin typeface="Open Sans" panose="020B0606030504020204" pitchFamily="34" charset="0"/>
              </a:rPr>
              <a:t> Hacen que la navegación en la computadora sea intuitiva. Generalmente se utilizan en las laptops 2 en 1 y son ideales para trabajar diseños y presentaciones.</a:t>
            </a:r>
          </a:p>
          <a:p>
            <a:pPr algn="l">
              <a:buFont typeface="Arial" panose="020B0604020202020204" pitchFamily="34" charset="0"/>
              <a:buChar char="•"/>
            </a:pPr>
            <a:r>
              <a:rPr lang="es-ES" sz="2000" b="1" i="0" dirty="0">
                <a:solidFill>
                  <a:srgbClr val="333333"/>
                </a:solidFill>
                <a:effectLst/>
                <a:latin typeface="Open Sans" panose="020B0606030504020204" pitchFamily="34" charset="0"/>
              </a:rPr>
              <a:t>Tamaño de pantalla:</a:t>
            </a:r>
            <a:r>
              <a:rPr lang="es-ES" sz="2000" b="0" i="0" dirty="0">
                <a:solidFill>
                  <a:srgbClr val="333333"/>
                </a:solidFill>
                <a:effectLst/>
                <a:latin typeface="Open Sans" panose="020B0606030504020204" pitchFamily="34" charset="0"/>
              </a:rPr>
              <a:t> Varían entre 12" y 17", todo dependerá del uso, </a:t>
            </a:r>
            <a:r>
              <a:rPr lang="es-ES" sz="2000" b="1" i="0" dirty="0">
                <a:solidFill>
                  <a:srgbClr val="333333"/>
                </a:solidFill>
                <a:effectLst/>
                <a:latin typeface="Open Sans" panose="020B0606030504020204" pitchFamily="34" charset="0"/>
              </a:rPr>
              <a:t>si buscas una laptop para llevar a todas partes lo ideal es una de 14" o menos</a:t>
            </a:r>
            <a:r>
              <a:rPr lang="es-ES" sz="2000" b="0" i="0" dirty="0">
                <a:solidFill>
                  <a:srgbClr val="333333"/>
                </a:solidFill>
                <a:effectLst/>
                <a:latin typeface="Open Sans" panose="020B0606030504020204" pitchFamily="34" charset="0"/>
              </a:rPr>
              <a:t>. Pero si necesitas una para jugar, editar imágenes o ver películas te recomendamos una más grande.</a:t>
            </a:r>
          </a:p>
          <a:p>
            <a:pPr algn="l">
              <a:buFont typeface="Arial" panose="020B0604020202020204" pitchFamily="34" charset="0"/>
              <a:buChar char="•"/>
            </a:pPr>
            <a:r>
              <a:rPr lang="es-ES" sz="2000" b="1" i="0" dirty="0">
                <a:solidFill>
                  <a:srgbClr val="333333"/>
                </a:solidFill>
                <a:effectLst/>
                <a:latin typeface="Open Sans" panose="020B0606030504020204" pitchFamily="34" charset="0"/>
              </a:rPr>
              <a:t>Resolución de pantalla</a:t>
            </a:r>
            <a:r>
              <a:rPr lang="es-ES" sz="2000" b="0" i="0" dirty="0">
                <a:solidFill>
                  <a:srgbClr val="333333"/>
                </a:solidFill>
                <a:effectLst/>
                <a:latin typeface="Open Sans" panose="020B0606030504020204" pitchFamily="34" charset="0"/>
              </a:rPr>
              <a:t>: Las pantallas 4k Ultra HD y </a:t>
            </a:r>
            <a:r>
              <a:rPr lang="es-ES" sz="2000" b="0" i="0" dirty="0" err="1">
                <a:solidFill>
                  <a:srgbClr val="333333"/>
                </a:solidFill>
                <a:effectLst/>
                <a:latin typeface="Open Sans" panose="020B0606030504020204" pitchFamily="34" charset="0"/>
              </a:rPr>
              <a:t>Quad</a:t>
            </a:r>
            <a:r>
              <a:rPr lang="es-ES" sz="2000" b="0" i="0" dirty="0">
                <a:solidFill>
                  <a:srgbClr val="333333"/>
                </a:solidFill>
                <a:effectLst/>
                <a:latin typeface="Open Sans" panose="020B0606030504020204" pitchFamily="34" charset="0"/>
              </a:rPr>
              <a:t> HD son mejores para edición de imágenes y videojuegos. Las Full HD y HD cumplen con brindar una buena experiencia visual en las actividades diarias de tu laptop.</a:t>
            </a:r>
          </a:p>
          <a:p>
            <a:endParaRPr lang="es-MX" sz="2000" dirty="0"/>
          </a:p>
        </p:txBody>
      </p:sp>
    </p:spTree>
    <p:extLst>
      <p:ext uri="{BB962C8B-B14F-4D97-AF65-F5344CB8AC3E}">
        <p14:creationId xmlns:p14="http://schemas.microsoft.com/office/powerpoint/2010/main" val="2190141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1350498"/>
            <a:ext cx="11859066" cy="6485207"/>
          </a:xfrm>
        </p:spPr>
        <p:txBody>
          <a:bodyPr>
            <a:normAutofit/>
          </a:bodyPr>
          <a:lstStyle/>
          <a:p>
            <a:pPr algn="just"/>
            <a:r>
              <a:rPr lang="es-ES" sz="2400" b="1" i="0" dirty="0">
                <a:solidFill>
                  <a:srgbClr val="000000"/>
                </a:solidFill>
                <a:effectLst/>
                <a:latin typeface="Open Sans" panose="020B0606030504020204" pitchFamily="34" charset="0"/>
              </a:rPr>
              <a:t>5. Tarjeta gráfica</a:t>
            </a:r>
            <a:endParaRPr lang="es-ES" sz="2400" b="0" i="0" dirty="0">
              <a:solidFill>
                <a:srgbClr val="333333"/>
              </a:solidFill>
              <a:effectLst/>
              <a:latin typeface="Open Sans" panose="020B0606030504020204" pitchFamily="34" charset="0"/>
            </a:endParaRPr>
          </a:p>
          <a:p>
            <a:pPr algn="l"/>
            <a:r>
              <a:rPr lang="es-ES" sz="2400" b="0" i="0" dirty="0">
                <a:solidFill>
                  <a:srgbClr val="333333"/>
                </a:solidFill>
                <a:effectLst/>
                <a:latin typeface="Open Sans" panose="020B0606030504020204" pitchFamily="34" charset="0"/>
              </a:rPr>
              <a:t>Muchas laptops vienen con una tarjeta gráfica integrada y esto es suficiente para realizar tareas intermedias y reproducir videos en 4k. Pero </a:t>
            </a:r>
            <a:r>
              <a:rPr lang="es-ES" sz="2400" b="1" i="0" dirty="0">
                <a:solidFill>
                  <a:srgbClr val="333333"/>
                </a:solidFill>
                <a:effectLst/>
                <a:latin typeface="Open Sans" panose="020B0606030504020204" pitchFamily="34" charset="0"/>
              </a:rPr>
              <a:t>si lo tuyo son los videojuegos, el </a:t>
            </a:r>
            <a:r>
              <a:rPr lang="es-ES" sz="2400" b="1" i="0" dirty="0" err="1">
                <a:solidFill>
                  <a:srgbClr val="333333"/>
                </a:solidFill>
                <a:effectLst/>
                <a:latin typeface="Open Sans" panose="020B0606030504020204" pitchFamily="34" charset="0"/>
              </a:rPr>
              <a:t>streaming</a:t>
            </a:r>
            <a:r>
              <a:rPr lang="es-ES" sz="2400" b="1" i="0" dirty="0">
                <a:solidFill>
                  <a:srgbClr val="333333"/>
                </a:solidFill>
                <a:effectLst/>
                <a:latin typeface="Open Sans" panose="020B0606030504020204" pitchFamily="34" charset="0"/>
              </a:rPr>
              <a:t> o la edición de video necesitarás una tarjeta gráfica de alto rendimiento</a:t>
            </a:r>
            <a:r>
              <a:rPr lang="es-ES" sz="2400" b="0" i="0" dirty="0">
                <a:solidFill>
                  <a:srgbClr val="333333"/>
                </a:solidFill>
                <a:effectLst/>
                <a:latin typeface="Open Sans" panose="020B0606030504020204" pitchFamily="34" charset="0"/>
              </a:rPr>
              <a:t>, entre las más recomendadas están las </a:t>
            </a:r>
            <a:r>
              <a:rPr lang="es-ES" sz="2400" b="0" i="0" dirty="0" err="1">
                <a:solidFill>
                  <a:srgbClr val="333333"/>
                </a:solidFill>
                <a:effectLst/>
                <a:latin typeface="Open Sans" panose="020B0606030504020204" pitchFamily="34" charset="0"/>
              </a:rPr>
              <a:t>Nvidia</a:t>
            </a:r>
            <a:r>
              <a:rPr lang="es-ES" sz="2400" b="0" i="0" dirty="0">
                <a:solidFill>
                  <a:srgbClr val="333333"/>
                </a:solidFill>
                <a:effectLst/>
                <a:latin typeface="Open Sans" panose="020B0606030504020204" pitchFamily="34" charset="0"/>
              </a:rPr>
              <a:t> GeForce y las Radeon que cuenta que ofrecen un excelente rendimiento y aprovecha todo el potencial del procesador.</a:t>
            </a:r>
          </a:p>
          <a:p>
            <a:endParaRPr lang="es-MX" sz="2400" dirty="0"/>
          </a:p>
        </p:txBody>
      </p:sp>
      <p:sp>
        <p:nvSpPr>
          <p:cNvPr id="3" name="Rectangle 1">
            <a:extLst>
              <a:ext uri="{FF2B5EF4-FFF2-40B4-BE49-F238E27FC236}">
                <a16:creationId xmlns:a16="http://schemas.microsoft.com/office/drawing/2014/main" id="{8A4156F9-3F12-4BA3-B666-129639383994}"/>
              </a:ext>
            </a:extLst>
          </p:cNvPr>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500" b="1" i="0" u="none" strike="noStrike" cap="none" normalizeH="0" baseline="0">
                <a:ln>
                  <a:noFill/>
                </a:ln>
                <a:solidFill>
                  <a:srgbClr val="000000"/>
                </a:solidFill>
                <a:effectLst/>
                <a:latin typeface="Open Sans" panose="020B0606030504020204" pitchFamily="34" charset="0"/>
                <a:cs typeface="Open Sans" panose="020B0606030504020204" pitchFamily="34" charset="0"/>
              </a:rPr>
              <a:t>5. Tarjeta gráfica</a:t>
            </a:r>
            <a:endParaRPr kumimoji="0" lang="es-MX" altLang="es-MX" sz="1600" b="0" i="0" u="none" strike="noStrike" cap="none" normalizeH="0" baseline="0">
              <a:ln>
                <a:noFill/>
              </a:ln>
              <a:solidFill>
                <a:srgbClr val="333333"/>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333333"/>
                </a:solidFill>
                <a:effectLst/>
                <a:latin typeface="Open Sans" panose="020B0606030504020204" pitchFamily="34" charset="0"/>
                <a:cs typeface="Open Sans" panose="020B0606030504020204" pitchFamily="34" charset="0"/>
              </a:rPr>
              <a:t>Muchas laptops vienen con una tarjeta gráfica integrada y esto es suficiente para realizar tareas intermedias y reproducir videos en 4k. Pero </a:t>
            </a:r>
            <a:r>
              <a:rPr kumimoji="0" lang="es-MX" altLang="es-MX" sz="1200" b="1" i="0" u="none" strike="noStrike" cap="none" normalizeH="0" baseline="0">
                <a:ln>
                  <a:noFill/>
                </a:ln>
                <a:solidFill>
                  <a:srgbClr val="333333"/>
                </a:solidFill>
                <a:effectLst/>
                <a:latin typeface="Open Sans" panose="020B0606030504020204" pitchFamily="34" charset="0"/>
                <a:cs typeface="Open Sans" panose="020B0606030504020204" pitchFamily="34" charset="0"/>
              </a:rPr>
              <a:t>si lo tuyo son los videojuegos, el streaming o la edición de video necesitarás una tarjeta gráfica de alto rendimiento</a:t>
            </a:r>
            <a:r>
              <a:rPr kumimoji="0" lang="es-MX" altLang="es-MX" sz="1200" b="0" i="0" u="none" strike="noStrike" cap="none" normalizeH="0" baseline="0">
                <a:ln>
                  <a:noFill/>
                </a:ln>
                <a:solidFill>
                  <a:srgbClr val="333333"/>
                </a:solidFill>
                <a:effectLst/>
                <a:latin typeface="Open Sans" panose="020B0606030504020204" pitchFamily="34" charset="0"/>
                <a:cs typeface="Open Sans" panose="020B0606030504020204" pitchFamily="34" charset="0"/>
              </a:rPr>
              <a:t>, entre las más recomendadas están las Nvidia GeForce y las Radeon que cuenta que ofrecen un excelente rendimiento y aprovecha todo el potencial del procesador.</a:t>
            </a:r>
            <a:endParaRPr kumimoji="0" lang="es-MX" altLang="es-MX"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000" b="0" i="0" u="none" strike="noStrike" cap="none" normalizeH="0" baseline="0">
                <a:ln>
                  <a:noFill/>
                </a:ln>
                <a:solidFill>
                  <a:srgbClr val="006BB4"/>
                </a:solidFill>
                <a:effectLst/>
                <a:latin typeface="Open Sans" panose="020B0606030504020204" pitchFamily="34" charset="0"/>
                <a:cs typeface="Open Sans" panose="020B0606030504020204" pitchFamily="34" charset="0"/>
              </a:rPr>
              <a:t>  </a:t>
            </a:r>
            <a:r>
              <a:rPr kumimoji="0" lang="es-MX" altLang="es-MX" sz="18000" b="0" i="0" u="none" strike="noStrike" cap="none" normalizeH="0" baseline="0">
                <a:ln>
                  <a:noFill/>
                </a:ln>
                <a:solidFill>
                  <a:srgbClr val="006BB4"/>
                </a:solidFill>
                <a:effectLst/>
                <a:latin typeface="Open Sans" panose="020B0606030504020204" pitchFamily="34" charset="0"/>
                <a:cs typeface="Open Sans" panose="020B0606030504020204" pitchFamily="34" charset="0"/>
              </a:rPr>
              <a:t>                    </a:t>
            </a:r>
            <a:endParaRPr kumimoji="0" lang="es-MX" altLang="es-MX" sz="1800" b="0" i="0" u="none" strike="noStrike" cap="none" normalizeH="0" baseline="0">
              <a:ln>
                <a:noFill/>
              </a:ln>
              <a:solidFill>
                <a:schemeClr val="tx1"/>
              </a:solidFill>
              <a:effectLst/>
              <a:latin typeface="Arial" panose="020B0604020202020204" pitchFamily="34" charset="0"/>
            </a:endParaRPr>
          </a:p>
        </p:txBody>
      </p:sp>
      <p:pic>
        <p:nvPicPr>
          <p:cNvPr id="1026" name="Picture 2" descr="elegir-laptops-gamer-hp-gaming">
            <a:hlinkClick r:id="rId3"/>
            <a:extLst>
              <a:ext uri="{FF2B5EF4-FFF2-40B4-BE49-F238E27FC236}">
                <a16:creationId xmlns:a16="http://schemas.microsoft.com/office/drawing/2014/main" id="{492687BB-B6CF-4966-94C9-C1F2F6D717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 y="-1165225"/>
            <a:ext cx="1143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795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1350498"/>
            <a:ext cx="11859066" cy="6485207"/>
          </a:xfrm>
        </p:spPr>
        <p:txBody>
          <a:bodyPr>
            <a:normAutofit/>
          </a:bodyPr>
          <a:lstStyle/>
          <a:p>
            <a:pPr algn="just"/>
            <a:r>
              <a:rPr lang="es-ES" sz="2800" b="1" i="0" dirty="0">
                <a:solidFill>
                  <a:srgbClr val="000000"/>
                </a:solidFill>
                <a:effectLst/>
                <a:latin typeface="Open Sans" panose="020B0606030504020204" pitchFamily="34" charset="0"/>
              </a:rPr>
              <a:t>6. Conectividad</a:t>
            </a:r>
            <a:endParaRPr lang="es-ES" sz="2800" b="0" i="0" dirty="0">
              <a:solidFill>
                <a:srgbClr val="333333"/>
              </a:solidFill>
              <a:effectLst/>
              <a:latin typeface="Open Sans" panose="020B0606030504020204" pitchFamily="34" charset="0"/>
            </a:endParaRPr>
          </a:p>
          <a:p>
            <a:pPr algn="just"/>
            <a:r>
              <a:rPr lang="es-ES" sz="2800" b="0" i="0" dirty="0">
                <a:solidFill>
                  <a:srgbClr val="333333"/>
                </a:solidFill>
                <a:effectLst/>
                <a:latin typeface="Open Sans" panose="020B0606030504020204" pitchFamily="34" charset="0"/>
              </a:rPr>
              <a:t>Los puertos son elementos que nos ayudan a expandir la funcionalidad de la laptop, ya sea para transferir archivos o conectar componentes externos como impresoras, proyectores o monitores. Por eso, asegúrate que tu nueva laptop tenga las siguientes entradas: </a:t>
            </a:r>
            <a:r>
              <a:rPr lang="es-ES" sz="2800" b="1" i="0" dirty="0">
                <a:solidFill>
                  <a:srgbClr val="333333"/>
                </a:solidFill>
                <a:effectLst/>
                <a:latin typeface="Open Sans" panose="020B0606030504020204" pitchFamily="34" charset="0"/>
              </a:rPr>
              <a:t>USB 3.1, USB tipo C, HDMI y ranura para memoria SD</a:t>
            </a:r>
            <a:r>
              <a:rPr lang="es-ES" sz="2800" b="0" i="0" dirty="0">
                <a:solidFill>
                  <a:srgbClr val="333333"/>
                </a:solidFill>
                <a:effectLst/>
                <a:latin typeface="Open Sans" panose="020B0606030504020204" pitchFamily="34" charset="0"/>
              </a:rPr>
              <a:t>.</a:t>
            </a:r>
          </a:p>
          <a:p>
            <a:endParaRPr lang="es-MX" sz="2800" dirty="0"/>
          </a:p>
        </p:txBody>
      </p:sp>
    </p:spTree>
    <p:extLst>
      <p:ext uri="{BB962C8B-B14F-4D97-AF65-F5344CB8AC3E}">
        <p14:creationId xmlns:p14="http://schemas.microsoft.com/office/powerpoint/2010/main" val="208298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1350498"/>
            <a:ext cx="11859066" cy="6485207"/>
          </a:xfrm>
        </p:spPr>
        <p:txBody>
          <a:bodyPr>
            <a:normAutofit/>
          </a:bodyPr>
          <a:lstStyle/>
          <a:p>
            <a:pPr algn="just"/>
            <a:r>
              <a:rPr lang="es-ES" sz="2800" b="1" i="0" dirty="0">
                <a:solidFill>
                  <a:srgbClr val="000000"/>
                </a:solidFill>
                <a:effectLst/>
                <a:latin typeface="Open Sans" panose="020B0606030504020204" pitchFamily="34" charset="0"/>
              </a:rPr>
              <a:t>6. Conectividad</a:t>
            </a:r>
            <a:endParaRPr lang="es-ES" sz="2800" b="0" i="0" dirty="0">
              <a:solidFill>
                <a:srgbClr val="333333"/>
              </a:solidFill>
              <a:effectLst/>
              <a:latin typeface="Open Sans" panose="020B0606030504020204" pitchFamily="34" charset="0"/>
            </a:endParaRPr>
          </a:p>
          <a:p>
            <a:pPr algn="just"/>
            <a:r>
              <a:rPr lang="es-ES" sz="2800" b="0" i="0" dirty="0">
                <a:solidFill>
                  <a:srgbClr val="333333"/>
                </a:solidFill>
                <a:effectLst/>
                <a:latin typeface="Open Sans" panose="020B0606030504020204" pitchFamily="34" charset="0"/>
              </a:rPr>
              <a:t>Los puertos son elementos que nos ayudan a expandir la funcionalidad de la laptop, ya sea para transferir archivos o conectar componentes externos como impresoras, proyectores o monitores. Por eso, asegúrate que tu nueva laptop tenga las siguientes entradas: </a:t>
            </a:r>
            <a:r>
              <a:rPr lang="es-ES" sz="2800" b="1" i="0" dirty="0">
                <a:solidFill>
                  <a:srgbClr val="333333"/>
                </a:solidFill>
                <a:effectLst/>
                <a:latin typeface="Open Sans" panose="020B0606030504020204" pitchFamily="34" charset="0"/>
              </a:rPr>
              <a:t>USB 3.1, USB tipo C, HDMI y ranura para memoria SD</a:t>
            </a:r>
            <a:r>
              <a:rPr lang="es-ES" sz="2800" b="0" i="0" dirty="0">
                <a:solidFill>
                  <a:srgbClr val="333333"/>
                </a:solidFill>
                <a:effectLst/>
                <a:latin typeface="Open Sans" panose="020B0606030504020204" pitchFamily="34" charset="0"/>
              </a:rPr>
              <a:t>.</a:t>
            </a:r>
          </a:p>
          <a:p>
            <a:endParaRPr lang="es-MX" sz="2800" dirty="0"/>
          </a:p>
        </p:txBody>
      </p:sp>
    </p:spTree>
    <p:extLst>
      <p:ext uri="{BB962C8B-B14F-4D97-AF65-F5344CB8AC3E}">
        <p14:creationId xmlns:p14="http://schemas.microsoft.com/office/powerpoint/2010/main" val="3599881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1350498"/>
            <a:ext cx="11859066" cy="6485207"/>
          </a:xfrm>
        </p:spPr>
        <p:txBody>
          <a:bodyPr>
            <a:normAutofit/>
          </a:bodyPr>
          <a:lstStyle/>
          <a:p>
            <a:pPr algn="just"/>
            <a:r>
              <a:rPr lang="es-ES" sz="2800" b="1" i="0" dirty="0">
                <a:solidFill>
                  <a:srgbClr val="000000"/>
                </a:solidFill>
                <a:effectLst/>
                <a:latin typeface="Open Sans" panose="020B0606030504020204" pitchFamily="34" charset="0"/>
              </a:rPr>
              <a:t>7. Autonomía</a:t>
            </a:r>
            <a:endParaRPr lang="es-ES" sz="2800" b="0" i="0" dirty="0">
              <a:solidFill>
                <a:srgbClr val="333333"/>
              </a:solidFill>
              <a:effectLst/>
              <a:latin typeface="Open Sans" panose="020B0606030504020204" pitchFamily="34" charset="0"/>
            </a:endParaRPr>
          </a:p>
          <a:p>
            <a:pPr algn="l"/>
            <a:r>
              <a:rPr lang="es-ES" sz="2800" b="0" i="0" dirty="0">
                <a:solidFill>
                  <a:srgbClr val="333333"/>
                </a:solidFill>
                <a:effectLst/>
                <a:latin typeface="Open Sans" panose="020B0606030504020204" pitchFamily="34" charset="0"/>
              </a:rPr>
              <a:t>La duración de la batería cumple un rol fundamental a la hora de comprar una laptop. </a:t>
            </a:r>
            <a:r>
              <a:rPr lang="es-ES" sz="2800" b="1" i="0" dirty="0">
                <a:solidFill>
                  <a:srgbClr val="333333"/>
                </a:solidFill>
                <a:effectLst/>
                <a:latin typeface="Open Sans" panose="020B0606030504020204" pitchFamily="34" charset="0"/>
              </a:rPr>
              <a:t>Las últimas generaciones de procesadores favorecen el ahorro de energía de la batería</a:t>
            </a:r>
            <a:r>
              <a:rPr lang="es-ES" sz="2800" b="0" i="0" dirty="0">
                <a:solidFill>
                  <a:srgbClr val="333333"/>
                </a:solidFill>
                <a:effectLst/>
                <a:latin typeface="Open Sans" panose="020B0606030504020204" pitchFamily="34" charset="0"/>
              </a:rPr>
              <a:t> para que el portátil extienda sus horas de funcionamiento, pero ten en cuenta que los equipos con mayor potencia, pantallas más grandes y discos duros rápidos demandan más energía.</a:t>
            </a:r>
          </a:p>
          <a:p>
            <a:endParaRPr lang="es-MX" sz="2800" dirty="0"/>
          </a:p>
        </p:txBody>
      </p:sp>
    </p:spTree>
    <p:extLst>
      <p:ext uri="{BB962C8B-B14F-4D97-AF65-F5344CB8AC3E}">
        <p14:creationId xmlns:p14="http://schemas.microsoft.com/office/powerpoint/2010/main" val="3799022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168812" y="2278966"/>
            <a:ext cx="11859066" cy="5556739"/>
          </a:xfrm>
        </p:spPr>
        <p:txBody>
          <a:bodyPr>
            <a:normAutofit/>
          </a:bodyPr>
          <a:lstStyle/>
          <a:p>
            <a:pPr algn="just"/>
            <a:r>
              <a:rPr lang="es-ES" sz="2800" b="1" i="0" dirty="0">
                <a:solidFill>
                  <a:srgbClr val="000000"/>
                </a:solidFill>
                <a:effectLst/>
                <a:latin typeface="Open Sans" panose="020B0606030504020204" pitchFamily="34" charset="0"/>
              </a:rPr>
              <a:t>7. impresora</a:t>
            </a:r>
            <a:endParaRPr lang="es-ES" sz="2800" b="0" i="0" dirty="0">
              <a:solidFill>
                <a:srgbClr val="333333"/>
              </a:solidFill>
              <a:effectLst/>
              <a:latin typeface="Open Sans" panose="020B0606030504020204" pitchFamily="34" charset="0"/>
            </a:endParaRPr>
          </a:p>
          <a:p>
            <a:pPr algn="l"/>
            <a:r>
              <a:rPr lang="es-ES" sz="2800" b="1" i="0" dirty="0">
                <a:solidFill>
                  <a:srgbClr val="2C2F34"/>
                </a:solidFill>
                <a:effectLst/>
                <a:latin typeface="Poppins" panose="020B0502040204020203" pitchFamily="2" charset="0"/>
              </a:rPr>
              <a:t>La decisión más fundamental: ¿tinta o láser?</a:t>
            </a:r>
          </a:p>
          <a:p>
            <a:pPr algn="l"/>
            <a:r>
              <a:rPr lang="es-ES" sz="2800" b="0" i="0" dirty="0">
                <a:solidFill>
                  <a:srgbClr val="2C2F34"/>
                </a:solidFill>
                <a:effectLst/>
                <a:latin typeface="-apple-system"/>
              </a:rPr>
              <a:t>Vamos a empezar por la que sin duda es la parte más fundamental de tu decisión: elegir entre </a:t>
            </a:r>
            <a:r>
              <a:rPr lang="es-ES" sz="2800" b="1" i="0" dirty="0">
                <a:solidFill>
                  <a:srgbClr val="2C2F34"/>
                </a:solidFill>
                <a:effectLst/>
                <a:latin typeface="-apple-system"/>
              </a:rPr>
              <a:t>una impresora de inyección de tinta o láser</a:t>
            </a:r>
            <a:endParaRPr lang="es-ES" sz="2800" b="0" i="0" dirty="0">
              <a:solidFill>
                <a:srgbClr val="2C2F34"/>
              </a:solidFill>
              <a:effectLst/>
              <a:latin typeface="-apple-system"/>
            </a:endParaRPr>
          </a:p>
          <a:p>
            <a:endParaRPr lang="es-MX" sz="2800" dirty="0"/>
          </a:p>
        </p:txBody>
      </p:sp>
    </p:spTree>
    <p:extLst>
      <p:ext uri="{BB962C8B-B14F-4D97-AF65-F5344CB8AC3E}">
        <p14:creationId xmlns:p14="http://schemas.microsoft.com/office/powerpoint/2010/main" val="1093738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0" y="1941341"/>
            <a:ext cx="12027878" cy="5556739"/>
          </a:xfrm>
        </p:spPr>
        <p:txBody>
          <a:bodyPr>
            <a:normAutofit/>
          </a:bodyPr>
          <a:lstStyle/>
          <a:p>
            <a:pPr algn="l"/>
            <a:r>
              <a:rPr lang="es-ES" sz="2400" b="1" i="0" dirty="0">
                <a:solidFill>
                  <a:srgbClr val="2C2F34"/>
                </a:solidFill>
                <a:effectLst/>
                <a:latin typeface="Poppins" panose="00000500000000000000" pitchFamily="2" charset="0"/>
              </a:rPr>
              <a:t>Qué son las impresoras láser y de tinta</a:t>
            </a:r>
          </a:p>
          <a:p>
            <a:pPr algn="l"/>
            <a:r>
              <a:rPr lang="es-ES" sz="2400" b="0" i="0" dirty="0">
                <a:solidFill>
                  <a:srgbClr val="2C2F34"/>
                </a:solidFill>
                <a:effectLst/>
                <a:latin typeface="-apple-system"/>
              </a:rPr>
              <a:t>Las impresoras de </a:t>
            </a:r>
            <a:r>
              <a:rPr lang="es-ES" sz="2400" b="1" i="0" dirty="0">
                <a:solidFill>
                  <a:srgbClr val="2C2F34"/>
                </a:solidFill>
                <a:effectLst/>
                <a:latin typeface="-apple-system"/>
              </a:rPr>
              <a:t>inyección de tinta</a:t>
            </a:r>
            <a:r>
              <a:rPr lang="es-ES" sz="2400" b="0" i="0" dirty="0">
                <a:solidFill>
                  <a:srgbClr val="2C2F34"/>
                </a:solidFill>
                <a:effectLst/>
                <a:latin typeface="-apple-system"/>
              </a:rPr>
              <a:t>, también llamadas </a:t>
            </a:r>
            <a:r>
              <a:rPr lang="es-ES" sz="2400" b="1" i="0" dirty="0" err="1">
                <a:solidFill>
                  <a:srgbClr val="2C2F34"/>
                </a:solidFill>
                <a:effectLst/>
                <a:latin typeface="-apple-system"/>
              </a:rPr>
              <a:t>inkjet</a:t>
            </a:r>
            <a:r>
              <a:rPr lang="es-ES" sz="2400" b="1" i="0" dirty="0">
                <a:solidFill>
                  <a:srgbClr val="2C2F34"/>
                </a:solidFill>
                <a:effectLst/>
                <a:latin typeface="-apple-system"/>
              </a:rPr>
              <a:t>, </a:t>
            </a:r>
            <a:r>
              <a:rPr lang="es-ES" sz="2400" b="0" i="0" dirty="0">
                <a:solidFill>
                  <a:srgbClr val="2C2F34"/>
                </a:solidFill>
                <a:effectLst/>
                <a:latin typeface="-apple-system"/>
              </a:rPr>
              <a:t>se basan en el uso de </a:t>
            </a:r>
            <a:r>
              <a:rPr lang="es-ES" sz="2400" b="1" i="0" dirty="0">
                <a:solidFill>
                  <a:srgbClr val="2C2F34"/>
                </a:solidFill>
                <a:effectLst/>
                <a:latin typeface="-apple-system"/>
              </a:rPr>
              <a:t>cartuchos de </a:t>
            </a:r>
            <a:r>
              <a:rPr lang="es-ES" sz="2400" b="1" i="0" dirty="0" err="1">
                <a:solidFill>
                  <a:srgbClr val="2C2F34"/>
                </a:solidFill>
                <a:effectLst/>
                <a:latin typeface="-apple-system"/>
              </a:rPr>
              <a:t>lá</a:t>
            </a:r>
            <a:r>
              <a:rPr lang="es-ES" sz="2400" b="1" i="0" dirty="0">
                <a:solidFill>
                  <a:srgbClr val="2C2F34"/>
                </a:solidFill>
                <a:effectLst/>
                <a:latin typeface="-apple-system"/>
              </a:rPr>
              <a:t> tinta líquida </a:t>
            </a:r>
            <a:r>
              <a:rPr lang="es-ES" sz="2400" b="0" i="0" dirty="0">
                <a:solidFill>
                  <a:srgbClr val="2C2F34"/>
                </a:solidFill>
                <a:effectLst/>
                <a:latin typeface="-apple-system"/>
              </a:rPr>
              <a:t>que se aplican en el papel en forma de pequeñas gotitas </a:t>
            </a:r>
            <a:r>
              <a:rPr lang="es-ES" sz="2400" b="1" i="0" dirty="0">
                <a:solidFill>
                  <a:srgbClr val="2C2F34"/>
                </a:solidFill>
                <a:effectLst/>
                <a:latin typeface="-apple-system"/>
              </a:rPr>
              <a:t>inyectadas</a:t>
            </a:r>
            <a:r>
              <a:rPr lang="es-ES" sz="2400" b="0" i="0" dirty="0">
                <a:solidFill>
                  <a:srgbClr val="2C2F34"/>
                </a:solidFill>
                <a:effectLst/>
                <a:latin typeface="-apple-system"/>
              </a:rPr>
              <a:t> con el uso de una gran cantidad de pequeñas boquillas de menos de 1 milímetro, denominadas </a:t>
            </a:r>
            <a:r>
              <a:rPr lang="es-ES" sz="2400" b="1" i="0" dirty="0">
                <a:solidFill>
                  <a:srgbClr val="2C2F34"/>
                </a:solidFill>
                <a:effectLst/>
                <a:latin typeface="-apple-system"/>
              </a:rPr>
              <a:t>inyectores</a:t>
            </a:r>
            <a:r>
              <a:rPr lang="es-ES" sz="2400" b="0" i="0" dirty="0">
                <a:solidFill>
                  <a:srgbClr val="2C2F34"/>
                </a:solidFill>
                <a:effectLst/>
                <a:latin typeface="-apple-system"/>
              </a:rPr>
              <a:t>. Este es el método de impresión más barato, y por ello es el que usan las impresoras más básicas del mercado.</a:t>
            </a:r>
          </a:p>
          <a:p>
            <a:pPr algn="l"/>
            <a:r>
              <a:rPr lang="es-ES" sz="2400" b="0" i="0" dirty="0">
                <a:solidFill>
                  <a:srgbClr val="2C2F34"/>
                </a:solidFill>
                <a:effectLst/>
                <a:latin typeface="-apple-system"/>
              </a:rPr>
              <a:t>Por otra parte, el funcionamiento de las impresoras láser es muy distinto: comencemos por el uso de </a:t>
            </a:r>
            <a:r>
              <a:rPr lang="es-ES" sz="2400" b="1" i="0" dirty="0">
                <a:solidFill>
                  <a:srgbClr val="2C2F34"/>
                </a:solidFill>
                <a:effectLst/>
                <a:latin typeface="-apple-system"/>
              </a:rPr>
              <a:t>tóner </a:t>
            </a:r>
            <a:r>
              <a:rPr lang="es-ES" sz="2400" b="0" i="0" dirty="0">
                <a:solidFill>
                  <a:srgbClr val="2C2F34"/>
                </a:solidFill>
                <a:effectLst/>
                <a:latin typeface="-apple-system"/>
              </a:rPr>
              <a:t>en vez de tinta. El tóner no es líquido, sino que son </a:t>
            </a:r>
            <a:r>
              <a:rPr lang="es-ES" sz="2400" b="1" i="0" dirty="0">
                <a:solidFill>
                  <a:srgbClr val="2C2F34"/>
                </a:solidFill>
                <a:effectLst/>
                <a:latin typeface="-apple-system"/>
              </a:rPr>
              <a:t>polvos de tinta seca de muy pequeño tamaño</a:t>
            </a:r>
            <a:r>
              <a:rPr lang="es-ES" sz="2400" b="0" i="0" dirty="0">
                <a:solidFill>
                  <a:srgbClr val="2C2F34"/>
                </a:solidFill>
                <a:effectLst/>
                <a:latin typeface="-apple-system"/>
              </a:rPr>
              <a:t>. Este tóner se consigue transferir al papel mediante la combinación de cargas electrostáticas con </a:t>
            </a:r>
            <a:r>
              <a:rPr lang="es-ES" sz="2400" b="1" i="0" dirty="0">
                <a:solidFill>
                  <a:srgbClr val="2C2F34"/>
                </a:solidFill>
                <a:effectLst/>
                <a:latin typeface="-apple-system"/>
              </a:rPr>
              <a:t>la acción de un láser, </a:t>
            </a:r>
            <a:r>
              <a:rPr lang="es-ES" sz="2400" b="0" i="0" dirty="0">
                <a:solidFill>
                  <a:srgbClr val="2C2F34"/>
                </a:solidFill>
                <a:effectLst/>
                <a:latin typeface="-apple-system"/>
              </a:rPr>
              <a:t>de ahí su nombre. Una vez transferidos los polvos, estos se quedan en el papel de manera permanente gracias a la aplicación de calor.</a:t>
            </a:r>
          </a:p>
          <a:p>
            <a:endParaRPr lang="es-MX" sz="2400" dirty="0"/>
          </a:p>
        </p:txBody>
      </p:sp>
    </p:spTree>
    <p:extLst>
      <p:ext uri="{BB962C8B-B14F-4D97-AF65-F5344CB8AC3E}">
        <p14:creationId xmlns:p14="http://schemas.microsoft.com/office/powerpoint/2010/main" val="676734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0" y="1941341"/>
            <a:ext cx="12027878" cy="5556739"/>
          </a:xfrm>
        </p:spPr>
        <p:txBody>
          <a:bodyPr>
            <a:normAutofit/>
          </a:bodyPr>
          <a:lstStyle/>
          <a:p>
            <a:pPr algn="l"/>
            <a:r>
              <a:rPr lang="es-ES" sz="2400" b="1" i="0" dirty="0">
                <a:solidFill>
                  <a:srgbClr val="2C2F34"/>
                </a:solidFill>
                <a:effectLst/>
                <a:latin typeface="Poppins" panose="00000500000000000000" pitchFamily="2" charset="0"/>
              </a:rPr>
              <a:t>Criterios para hacer la elección</a:t>
            </a:r>
          </a:p>
          <a:p>
            <a:pPr algn="l"/>
            <a:r>
              <a:rPr lang="es-ES" sz="2400" b="0" i="0" dirty="0">
                <a:solidFill>
                  <a:srgbClr val="2C2F34"/>
                </a:solidFill>
                <a:effectLst/>
                <a:latin typeface="-apple-system"/>
              </a:rPr>
              <a:t>Aunque a priori uno puede pensar que </a:t>
            </a:r>
            <a:r>
              <a:rPr lang="es-ES" sz="2400" b="0" i="1" dirty="0">
                <a:solidFill>
                  <a:srgbClr val="2C2F34"/>
                </a:solidFill>
                <a:effectLst/>
                <a:latin typeface="-apple-system"/>
              </a:rPr>
              <a:t>las impresoras láser son siempre que las de tinta, </a:t>
            </a:r>
            <a:r>
              <a:rPr lang="es-ES" sz="2400" b="0" i="0" dirty="0">
                <a:solidFill>
                  <a:srgbClr val="2C2F34"/>
                </a:solidFill>
                <a:effectLst/>
                <a:latin typeface="-apple-system"/>
              </a:rPr>
              <a:t>esto no es así. Existen una buena cantidad de variables a tener en cuenta </a:t>
            </a:r>
            <a:r>
              <a:rPr lang="es-ES" sz="2400" b="1" i="0" dirty="0">
                <a:solidFill>
                  <a:srgbClr val="2C2F34"/>
                </a:solidFill>
                <a:effectLst/>
                <a:latin typeface="-apple-system"/>
              </a:rPr>
              <a:t>que dependen de cada usuario. </a:t>
            </a:r>
            <a:r>
              <a:rPr lang="es-ES" sz="2400" b="0" i="0" dirty="0">
                <a:solidFill>
                  <a:srgbClr val="2C2F34"/>
                </a:solidFill>
                <a:effectLst/>
                <a:latin typeface="-apple-system"/>
              </a:rPr>
              <a:t>Nosotros te vamos a dejar los criterios más relevantes, y tú deberás aplicarle a cada uno </a:t>
            </a:r>
            <a:r>
              <a:rPr lang="es-ES" sz="2400" b="1" i="0" dirty="0">
                <a:solidFill>
                  <a:srgbClr val="2C2F34"/>
                </a:solidFill>
                <a:effectLst/>
                <a:latin typeface="-apple-system"/>
              </a:rPr>
              <a:t>el nivel de importancia de tu caso concreto. </a:t>
            </a:r>
            <a:r>
              <a:rPr lang="es-ES" sz="2400" b="0" i="0" dirty="0">
                <a:solidFill>
                  <a:srgbClr val="2C2F34"/>
                </a:solidFill>
                <a:effectLst/>
                <a:latin typeface="-apple-system"/>
              </a:rPr>
              <a:t>No es lo mismo un usuario doméstico que quiere hacer un poco de todo por poco dinero que un trabajador de una oficina que busca imprimir una gran cantidad de documentos al día.</a:t>
            </a:r>
          </a:p>
          <a:p>
            <a:endParaRPr lang="es-MX" sz="2400" dirty="0"/>
          </a:p>
        </p:txBody>
      </p:sp>
    </p:spTree>
    <p:extLst>
      <p:ext uri="{BB962C8B-B14F-4D97-AF65-F5344CB8AC3E}">
        <p14:creationId xmlns:p14="http://schemas.microsoft.com/office/powerpoint/2010/main" val="3048433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0" y="1042086"/>
            <a:ext cx="12027878" cy="5556739"/>
          </a:xfrm>
        </p:spPr>
        <p:txBody>
          <a:bodyPr>
            <a:normAutofit/>
          </a:bodyPr>
          <a:lstStyle/>
          <a:p>
            <a:pPr algn="l"/>
            <a:r>
              <a:rPr lang="es-ES" sz="2400" b="1" i="0" dirty="0">
                <a:solidFill>
                  <a:srgbClr val="2C2F34"/>
                </a:solidFill>
                <a:effectLst/>
                <a:latin typeface="Poppins" panose="00000500000000000000" pitchFamily="2" charset="0"/>
              </a:rPr>
              <a:t>Calidad de impresión de texto</a:t>
            </a:r>
          </a:p>
          <a:p>
            <a:pPr algn="l"/>
            <a:r>
              <a:rPr lang="es-ES" sz="2400" b="0" i="0" dirty="0">
                <a:solidFill>
                  <a:srgbClr val="2C2F34"/>
                </a:solidFill>
                <a:effectLst/>
                <a:latin typeface="-apple-system"/>
              </a:rPr>
              <a:t>Este sí que es un punto fuerte más claro en el caso de las impresoras láser. Debido a la naturaleza de su tecnología, </a:t>
            </a:r>
            <a:r>
              <a:rPr lang="es-ES" sz="2400" b="1" i="0" dirty="0">
                <a:solidFill>
                  <a:srgbClr val="2C2F34"/>
                </a:solidFill>
                <a:effectLst/>
                <a:latin typeface="-apple-system"/>
              </a:rPr>
              <a:t>los documentos se imprimen con mayor claridad visual que las de tinta. </a:t>
            </a:r>
            <a:r>
              <a:rPr lang="es-ES" sz="2400" b="0" i="0" dirty="0">
                <a:solidFill>
                  <a:srgbClr val="2C2F34"/>
                </a:solidFill>
                <a:effectLst/>
                <a:latin typeface="-apple-system"/>
              </a:rPr>
              <a:t>Básicamente, con las impresoras láser podremos ver cómo cada letra individual está definida casi a la perfección. Cualquiera que haya probado ambos tipos de impresora estará de acuerdo en que las láser dan una salida de texto muchísimo más clara.</a:t>
            </a:r>
          </a:p>
          <a:p>
            <a:endParaRPr lang="es-MX" sz="2400" dirty="0"/>
          </a:p>
        </p:txBody>
      </p:sp>
      <p:sp>
        <p:nvSpPr>
          <p:cNvPr id="3" name="Rectangle 1">
            <a:extLst>
              <a:ext uri="{FF2B5EF4-FFF2-40B4-BE49-F238E27FC236}">
                <a16:creationId xmlns:a16="http://schemas.microsoft.com/office/drawing/2014/main" id="{6C79D312-94E6-4D40-A5EF-9C1A3B3D1A3C}"/>
              </a:ext>
            </a:extLst>
          </p:cNvPr>
          <p:cNvSpPr>
            <a:spLocks noChangeArrowheads="1"/>
          </p:cNvSpPr>
          <p:nvPr/>
        </p:nvSpPr>
        <p:spPr bwMode="auto">
          <a:xfrm>
            <a:off x="0" y="0"/>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1" i="0" u="none" strike="noStrike" cap="none" normalizeH="0" baseline="0">
                <a:ln>
                  <a:noFill/>
                </a:ln>
                <a:solidFill>
                  <a:srgbClr val="2C2F34"/>
                </a:solidFill>
                <a:effectLst/>
                <a:latin typeface="Poppins" panose="00000500000000000000" pitchFamily="2" charset="0"/>
              </a:rPr>
              <a:t>Calidad de impresión de texto</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100" b="0" i="0" u="none" strike="noStrike" cap="none" normalizeH="0" baseline="0">
                <a:ln>
                  <a:noFill/>
                </a:ln>
                <a:solidFill>
                  <a:srgbClr val="2C2F34"/>
                </a:solidFill>
                <a:effectLst/>
                <a:latin typeface="-apple-system"/>
              </a:rPr>
              <a:t>Este sí que es un punto fuerte más claro en el caso de las impresoras láser. Debido a la naturaleza de su tecnología, </a:t>
            </a:r>
            <a:r>
              <a:rPr kumimoji="0" lang="es-MX" altLang="es-MX" sz="1100" b="1" i="0" u="none" strike="noStrike" cap="none" normalizeH="0" baseline="0">
                <a:ln>
                  <a:noFill/>
                </a:ln>
                <a:solidFill>
                  <a:srgbClr val="2C2F34"/>
                </a:solidFill>
                <a:effectLst/>
                <a:latin typeface="-apple-system"/>
              </a:rPr>
              <a:t>los documentos se imprimen con mayor claridad visual que las de tinta. </a:t>
            </a:r>
            <a:r>
              <a:rPr kumimoji="0" lang="es-MX" altLang="es-MX" sz="1100" b="0" i="0" u="none" strike="noStrike" cap="none" normalizeH="0" baseline="0">
                <a:ln>
                  <a:noFill/>
                </a:ln>
                <a:solidFill>
                  <a:srgbClr val="2C2F34"/>
                </a:solidFill>
                <a:effectLst/>
                <a:latin typeface="-apple-system"/>
              </a:rPr>
              <a:t>Básicamente, con las impresoras láser podremos ver cómo cada letra individual está definida casi a la perfección. Cualquiera que haya probado ambos tipos de impresora estará de acuerdo en que las láser dan una salida de texto muchísimo más clara.</a:t>
            </a:r>
            <a:endParaRPr kumimoji="0" lang="es-MX" altLang="es-MX" sz="1100" b="0" i="0" u="none" strike="noStrike" cap="none" normalizeH="0" baseline="0">
              <a:ln>
                <a:noFill/>
              </a:ln>
              <a:solidFill>
                <a:srgbClr val="CC140F"/>
              </a:solidFill>
              <a:effectLst/>
              <a:hlinkClick r:id="rId3"/>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800" b="0" i="0" u="none" strike="noStrike" cap="none" normalizeH="0" baseline="0">
                <a:ln>
                  <a:noFill/>
                </a:ln>
                <a:solidFill>
                  <a:srgbClr val="CC140F"/>
                </a:solidFill>
                <a:effectLst/>
                <a:latin typeface="Arial" panose="020B0604020202020204" pitchFamily="34" charset="0"/>
                <a:hlinkClick r:id="rId3"/>
              </a:rPr>
              <a:t> </a:t>
            </a:r>
            <a:r>
              <a:rPr kumimoji="0" lang="es-MX" altLang="es-MX" sz="1800" b="0" i="0" u="none" strike="noStrike" cap="none" normalizeH="0" baseline="0">
                <a:ln>
                  <a:noFill/>
                </a:ln>
                <a:solidFill>
                  <a:srgbClr val="CC140F"/>
                </a:solidFill>
                <a:effectLst/>
                <a:latin typeface="Arial" panose="020B0604020202020204" pitchFamily="34" charset="0"/>
              </a:rPr>
              <a:t> </a:t>
            </a:r>
            <a:r>
              <a:rPr kumimoji="0" lang="es-MX" altLang="es-MX" sz="13300" b="0" i="0" u="none" strike="noStrike" cap="none" normalizeH="0" baseline="0">
                <a:ln>
                  <a:noFill/>
                </a:ln>
                <a:solidFill>
                  <a:srgbClr val="CC140F"/>
                </a:solidFill>
                <a:effectLst/>
                <a:latin typeface="Arial" panose="020B0604020202020204" pitchFamily="34" charset="0"/>
              </a:rPr>
              <a:t>             </a:t>
            </a:r>
            <a:r>
              <a:rPr kumimoji="0" lang="es-MX" altLang="es-MX" sz="1800" b="0" i="0" u="none" strike="noStrike" cap="none" normalizeH="0" baseline="0">
                <a:ln>
                  <a:noFill/>
                </a:ln>
                <a:solidFill>
                  <a:schemeClr val="tx1"/>
                </a:solidFill>
                <a:effectLst/>
                <a:latin typeface="Arial" panose="020B0604020202020204" pitchFamily="34" charset="0"/>
              </a:rPr>
              <a:t/>
            </a:r>
            <a:br>
              <a:rPr kumimoji="0" lang="es-MX" altLang="es-MX" sz="1800" b="0" i="0" u="none" strike="noStrike" cap="none" normalizeH="0" baseline="0">
                <a:ln>
                  <a:noFill/>
                </a:ln>
                <a:solidFill>
                  <a:schemeClr val="tx1"/>
                </a:solidFill>
                <a:effectLst/>
                <a:latin typeface="Arial" panose="020B0604020202020204" pitchFamily="34" charset="0"/>
              </a:rPr>
            </a:br>
            <a:endParaRPr kumimoji="0" lang="es-MX" altLang="es-MX" sz="1800" b="0" i="0" u="none" strike="noStrike" cap="none" normalizeH="0" baseline="0">
              <a:ln>
                <a:noFill/>
              </a:ln>
              <a:solidFill>
                <a:schemeClr val="tx1"/>
              </a:solidFill>
              <a:effectLst/>
              <a:latin typeface="Arial" panose="020B0604020202020204" pitchFamily="34" charset="0"/>
            </a:endParaRPr>
          </a:p>
        </p:txBody>
      </p:sp>
      <p:pic>
        <p:nvPicPr>
          <p:cNvPr id="3074" name="Picture 2">
            <a:hlinkClick r:id="rId3"/>
            <a:extLst>
              <a:ext uri="{FF2B5EF4-FFF2-40B4-BE49-F238E27FC236}">
                <a16:creationId xmlns:a16="http://schemas.microsoft.com/office/drawing/2014/main" id="{3201E459-E39F-4517-8712-0DB02A86C7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1628" y="5140011"/>
            <a:ext cx="3443514" cy="127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031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hlinkClick r:id="rId3"/>
            <a:extLst>
              <a:ext uri="{FF2B5EF4-FFF2-40B4-BE49-F238E27FC236}">
                <a16:creationId xmlns:a16="http://schemas.microsoft.com/office/drawing/2014/main" id="{50726F64-5C9D-4E27-AC7B-6B9F3C8D55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1458" y="3429000"/>
            <a:ext cx="2804432" cy="2103325"/>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0" y="1941341"/>
            <a:ext cx="12027878" cy="5556739"/>
          </a:xfrm>
        </p:spPr>
        <p:txBody>
          <a:bodyPr>
            <a:normAutofit/>
          </a:bodyPr>
          <a:lstStyle/>
          <a:p>
            <a:pPr algn="l"/>
            <a:r>
              <a:rPr lang="es-ES" sz="2400" b="0" i="0" dirty="0">
                <a:solidFill>
                  <a:srgbClr val="2C2F34"/>
                </a:solidFill>
                <a:effectLst/>
                <a:latin typeface="-apple-system"/>
              </a:rPr>
              <a:t>Eso no quita el hecho de que cualquier opción de tinta nos va a dar un texto legible, y que los modelos más caros podrán alcanzar niveles de precisión muy elevados, </a:t>
            </a:r>
            <a:r>
              <a:rPr lang="es-ES" sz="2400" b="1" i="0" dirty="0">
                <a:solidFill>
                  <a:srgbClr val="2C2F34"/>
                </a:solidFill>
                <a:effectLst/>
                <a:latin typeface="-apple-system"/>
              </a:rPr>
              <a:t>pero una salida de texto de calidad es algo inherente a cualquier impresora láser.</a:t>
            </a:r>
            <a:endParaRPr lang="es-ES" sz="2400" b="0" i="0" dirty="0">
              <a:solidFill>
                <a:srgbClr val="2C2F34"/>
              </a:solidFill>
              <a:effectLst/>
              <a:latin typeface="-apple-system"/>
            </a:endParaRPr>
          </a:p>
          <a:p>
            <a:pPr algn="l"/>
            <a:r>
              <a:rPr lang="es-ES" sz="2400" b="0" i="0" dirty="0">
                <a:solidFill>
                  <a:srgbClr val="2C2F34"/>
                </a:solidFill>
                <a:effectLst/>
                <a:latin typeface="-apple-system"/>
              </a:rPr>
              <a:t>Veredicto: la claridad en la impresión de texto es un gran </a:t>
            </a:r>
            <a:r>
              <a:rPr lang="es-ES" sz="2400" b="1" i="0" dirty="0">
                <a:solidFill>
                  <a:srgbClr val="2C2F34"/>
                </a:solidFill>
                <a:effectLst/>
                <a:latin typeface="-apple-system"/>
              </a:rPr>
              <a:t>punto fuerte </a:t>
            </a:r>
            <a:r>
              <a:rPr lang="es-ES" sz="2400" b="0" i="0" dirty="0">
                <a:solidFill>
                  <a:srgbClr val="2C2F34"/>
                </a:solidFill>
                <a:effectLst/>
                <a:latin typeface="-apple-system"/>
              </a:rPr>
              <a:t>de las impresoras láser debido a su proceso.</a:t>
            </a:r>
          </a:p>
          <a:p>
            <a:pPr algn="l"/>
            <a:r>
              <a:rPr lang="es-ES" sz="2400" b="1" i="0" dirty="0">
                <a:solidFill>
                  <a:srgbClr val="2C2F34"/>
                </a:solidFill>
                <a:effectLst/>
                <a:latin typeface="Poppins" panose="00000500000000000000" pitchFamily="2" charset="0"/>
              </a:rPr>
              <a:t>Impresión a color y necesidades fotográficas</a:t>
            </a:r>
          </a:p>
          <a:p>
            <a:pPr algn="l"/>
            <a:r>
              <a:rPr lang="es-ES" sz="2400" b="0" i="0" dirty="0">
                <a:solidFill>
                  <a:srgbClr val="2C2F34"/>
                </a:solidFill>
                <a:effectLst/>
                <a:latin typeface="-apple-system"/>
              </a:rPr>
              <a:t>Si pensamos en la manera en que funcionan los dos tipos de impresora, intuitivamente podemos concluir que la mezcla de tinta de colores líquida de una </a:t>
            </a:r>
            <a:r>
              <a:rPr lang="es-ES" sz="2400" b="0" i="0" dirty="0" err="1">
                <a:solidFill>
                  <a:srgbClr val="2C2F34"/>
                </a:solidFill>
                <a:effectLst/>
                <a:latin typeface="-apple-system"/>
              </a:rPr>
              <a:t>inkjet</a:t>
            </a:r>
            <a:r>
              <a:rPr lang="es-ES" sz="2400" b="0" i="0" dirty="0">
                <a:solidFill>
                  <a:srgbClr val="2C2F34"/>
                </a:solidFill>
                <a:effectLst/>
                <a:latin typeface="-apple-system"/>
              </a:rPr>
              <a:t> va a dar mejores resultados que el tóner de las láser. Y es así.</a:t>
            </a:r>
          </a:p>
          <a:p>
            <a:endParaRPr lang="es-MX" sz="2400" dirty="0"/>
          </a:p>
        </p:txBody>
      </p:sp>
    </p:spTree>
    <p:extLst>
      <p:ext uri="{BB962C8B-B14F-4D97-AF65-F5344CB8AC3E}">
        <p14:creationId xmlns:p14="http://schemas.microsoft.com/office/powerpoint/2010/main" val="1345771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hlinkClick r:id="rId3"/>
            <a:extLst>
              <a:ext uri="{FF2B5EF4-FFF2-40B4-BE49-F238E27FC236}">
                <a16:creationId xmlns:a16="http://schemas.microsoft.com/office/drawing/2014/main" id="{50726F64-5C9D-4E27-AC7B-6B9F3C8D55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20777" y="1839986"/>
            <a:ext cx="1890032" cy="1417524"/>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0" y="1941341"/>
            <a:ext cx="12027878" cy="5556739"/>
          </a:xfrm>
        </p:spPr>
        <p:txBody>
          <a:bodyPr>
            <a:normAutofit/>
          </a:bodyPr>
          <a:lstStyle/>
          <a:p>
            <a:pPr algn="l"/>
            <a:r>
              <a:rPr lang="es-ES" sz="2400" b="0" i="0" dirty="0">
                <a:solidFill>
                  <a:srgbClr val="2C2F34"/>
                </a:solidFill>
                <a:effectLst/>
                <a:latin typeface="-apple-system"/>
              </a:rPr>
              <a:t>MULTIFUNCIONAL</a:t>
            </a:r>
          </a:p>
          <a:p>
            <a:pPr algn="l"/>
            <a:r>
              <a:rPr lang="es-ES" sz="2400" b="0" i="0" dirty="0">
                <a:solidFill>
                  <a:srgbClr val="2C2F34"/>
                </a:solidFill>
                <a:effectLst/>
                <a:latin typeface="-apple-system"/>
              </a:rPr>
              <a:t>Esto se refiere a recurrir a impresoras que cuenten con </a:t>
            </a:r>
            <a:r>
              <a:rPr lang="es-ES" sz="2400" b="1" i="0" dirty="0">
                <a:solidFill>
                  <a:srgbClr val="2C2F34"/>
                </a:solidFill>
                <a:effectLst/>
                <a:latin typeface="-apple-system"/>
              </a:rPr>
              <a:t>función de fotocopiadora y escáner a su vez. </a:t>
            </a:r>
            <a:r>
              <a:rPr lang="es-ES" sz="2400" b="0" i="0" dirty="0">
                <a:solidFill>
                  <a:srgbClr val="2C2F34"/>
                </a:solidFill>
                <a:effectLst/>
                <a:latin typeface="-apple-system"/>
              </a:rPr>
              <a:t>No se trata de una característica propia de algún tipo de impresora concreto, pero sí que es cierto que </a:t>
            </a:r>
            <a:r>
              <a:rPr lang="es-ES" sz="2400" b="1" i="0" dirty="0">
                <a:solidFill>
                  <a:srgbClr val="2C2F34"/>
                </a:solidFill>
                <a:effectLst/>
                <a:latin typeface="-apple-system"/>
              </a:rPr>
              <a:t>es más fácil encontrar una multifunción de tinta que una láser. </a:t>
            </a:r>
            <a:r>
              <a:rPr lang="es-ES" sz="2400" b="0" i="0" dirty="0">
                <a:solidFill>
                  <a:srgbClr val="2C2F34"/>
                </a:solidFill>
                <a:effectLst/>
                <a:latin typeface="-apple-system"/>
              </a:rPr>
              <a:t>Sobre todo si miramos hacia los presupuestos más bajos.</a:t>
            </a:r>
          </a:p>
          <a:p>
            <a:pPr algn="l"/>
            <a:r>
              <a:rPr lang="es-ES" sz="2400" b="0" i="0" dirty="0">
                <a:solidFill>
                  <a:srgbClr val="2C2F34"/>
                </a:solidFill>
                <a:effectLst/>
                <a:latin typeface="-apple-system"/>
              </a:rPr>
              <a:t>Hoy en día, las capacidades multifunción de una impresora se han vuelto algo menos relevantes. Tengamos en cuenta que podemos conseguir buenos resultados escaneando fotos desde nuestros móviles, con la gran cantidad de apps disponibles para ello. Eso podría servir de reemplazo a las capacidades de escaneo y fotocopia, aunque evidentemente </a:t>
            </a:r>
            <a:r>
              <a:rPr lang="es-ES" sz="2400" b="1" i="0" dirty="0">
                <a:solidFill>
                  <a:srgbClr val="2C2F34"/>
                </a:solidFill>
                <a:effectLst/>
                <a:latin typeface="-apple-system"/>
              </a:rPr>
              <a:t>no tendrá nada que ver en cuanto a calidad.</a:t>
            </a:r>
            <a:endParaRPr lang="es-ES" sz="2400" b="0" i="0" dirty="0">
              <a:solidFill>
                <a:srgbClr val="2C2F34"/>
              </a:solidFill>
              <a:effectLst/>
              <a:latin typeface="-apple-system"/>
            </a:endParaRPr>
          </a:p>
          <a:p>
            <a:endParaRPr lang="es-MX" sz="2400" dirty="0"/>
          </a:p>
        </p:txBody>
      </p:sp>
    </p:spTree>
    <p:extLst>
      <p:ext uri="{BB962C8B-B14F-4D97-AF65-F5344CB8AC3E}">
        <p14:creationId xmlns:p14="http://schemas.microsoft.com/office/powerpoint/2010/main" val="1669678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hlinkClick r:id="rId3"/>
            <a:extLst>
              <a:ext uri="{FF2B5EF4-FFF2-40B4-BE49-F238E27FC236}">
                <a16:creationId xmlns:a16="http://schemas.microsoft.com/office/drawing/2014/main" id="{50726F64-5C9D-4E27-AC7B-6B9F3C8D55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20777" y="1221011"/>
            <a:ext cx="1890032" cy="1417524"/>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4" name="Marcador de contenido 3">
            <a:extLst>
              <a:ext uri="{FF2B5EF4-FFF2-40B4-BE49-F238E27FC236}">
                <a16:creationId xmlns:a16="http://schemas.microsoft.com/office/drawing/2014/main" id="{E7BFDF49-7D59-4C8E-901F-5678515BFC5B}"/>
              </a:ext>
            </a:extLst>
          </p:cNvPr>
          <p:cNvSpPr>
            <a:spLocks noGrp="1"/>
          </p:cNvSpPr>
          <p:nvPr>
            <p:ph sz="half" idx="2"/>
          </p:nvPr>
        </p:nvSpPr>
        <p:spPr>
          <a:xfrm>
            <a:off x="0" y="1941341"/>
            <a:ext cx="12027878" cy="5556739"/>
          </a:xfrm>
        </p:spPr>
        <p:txBody>
          <a:bodyPr>
            <a:normAutofit/>
          </a:bodyPr>
          <a:lstStyle/>
          <a:p>
            <a:pPr algn="l"/>
            <a:r>
              <a:rPr lang="es-ES" sz="2400" b="0" i="0" dirty="0">
                <a:solidFill>
                  <a:srgbClr val="2C2F34"/>
                </a:solidFill>
                <a:effectLst/>
                <a:latin typeface="-apple-system"/>
              </a:rPr>
              <a:t>El último aspecto que vamos a comentar es a la vez uno de los más importantes y más complejos. Y es que el coste de </a:t>
            </a:r>
            <a:r>
              <a:rPr lang="es-ES" sz="2400" b="0" i="0">
                <a:solidFill>
                  <a:srgbClr val="2C2F34"/>
                </a:solidFill>
                <a:effectLst/>
                <a:latin typeface="-apple-system"/>
              </a:rPr>
              <a:t>la </a:t>
            </a:r>
            <a:r>
              <a:rPr lang="es-ES" sz="2400" b="0" i="0" smtClean="0">
                <a:solidFill>
                  <a:srgbClr val="2C2F34"/>
                </a:solidFill>
                <a:effectLst/>
                <a:latin typeface="-apple-system"/>
              </a:rPr>
              <a:t>impresora </a:t>
            </a:r>
            <a:r>
              <a:rPr lang="es-ES" sz="2400" b="0" i="0" dirty="0">
                <a:solidFill>
                  <a:srgbClr val="2C2F34"/>
                </a:solidFill>
                <a:effectLst/>
                <a:latin typeface="-apple-system"/>
              </a:rPr>
              <a:t>solo tiene influencia una vez, </a:t>
            </a:r>
            <a:r>
              <a:rPr lang="es-ES" sz="2400" b="1" i="0" dirty="0">
                <a:solidFill>
                  <a:srgbClr val="2C2F34"/>
                </a:solidFill>
                <a:effectLst/>
                <a:latin typeface="-apple-system"/>
              </a:rPr>
              <a:t>mientras que luego tendremos que estar gastando dinero en cartuchos periódicamente. </a:t>
            </a:r>
            <a:r>
              <a:rPr lang="es-ES" sz="2400" b="0" i="0" dirty="0">
                <a:solidFill>
                  <a:srgbClr val="2C2F34"/>
                </a:solidFill>
                <a:effectLst/>
                <a:latin typeface="-apple-system"/>
              </a:rPr>
              <a:t>Así que debemos prestar mucha atención a:</a:t>
            </a:r>
          </a:p>
          <a:p>
            <a:pPr algn="l"/>
            <a:r>
              <a:rPr lang="es-ES" sz="2400" b="0" i="0" dirty="0">
                <a:solidFill>
                  <a:srgbClr val="2C2F34"/>
                </a:solidFill>
                <a:effectLst/>
                <a:latin typeface="-apple-system"/>
              </a:rPr>
              <a:t>El precio de los </a:t>
            </a:r>
            <a:r>
              <a:rPr lang="es-ES" sz="2400" b="1" i="0" dirty="0">
                <a:solidFill>
                  <a:srgbClr val="2C2F34"/>
                </a:solidFill>
                <a:effectLst/>
                <a:latin typeface="-apple-system"/>
              </a:rPr>
              <a:t>cartuchos de tinta / tóner originales. </a:t>
            </a:r>
            <a:r>
              <a:rPr lang="es-ES" sz="2400" b="0" i="0" dirty="0">
                <a:solidFill>
                  <a:srgbClr val="2C2F34"/>
                </a:solidFill>
                <a:effectLst/>
                <a:latin typeface="-apple-system"/>
              </a:rPr>
              <a:t>Comprueba cuáles necesita tu impresora y qué cantidad de páginas puedes imprimir con ellos, y haz cuentas </a:t>
            </a:r>
            <a:r>
              <a:rPr lang="es-ES" sz="2400" b="1" i="0" dirty="0">
                <a:solidFill>
                  <a:srgbClr val="2C2F34"/>
                </a:solidFill>
                <a:effectLst/>
                <a:latin typeface="-apple-system"/>
              </a:rPr>
              <a:t>en base a su precio. </a:t>
            </a:r>
            <a:r>
              <a:rPr lang="es-ES" sz="2400" b="0" i="0" dirty="0">
                <a:solidFill>
                  <a:srgbClr val="2C2F34"/>
                </a:solidFill>
                <a:effectLst/>
                <a:latin typeface="-apple-system"/>
              </a:rPr>
              <a:t>Según la información del fabricante, intenta estimar el coste de imprimir cada página. Por ejemplo, si eliges una impresora monocromática cuya tinta negra oficial cuesta 40€ e imprime 1200 páginas (datos inventados), estaremos ante un coste de </a:t>
            </a:r>
            <a:r>
              <a:rPr lang="es-ES" sz="2400" b="1" i="0" dirty="0">
                <a:solidFill>
                  <a:srgbClr val="2C2F34"/>
                </a:solidFill>
                <a:effectLst/>
                <a:latin typeface="-apple-system"/>
              </a:rPr>
              <a:t>3.33 céntimos por página</a:t>
            </a:r>
            <a:endParaRPr lang="es-MX" sz="2400" dirty="0"/>
          </a:p>
        </p:txBody>
      </p:sp>
    </p:spTree>
    <p:extLst>
      <p:ext uri="{BB962C8B-B14F-4D97-AF65-F5344CB8AC3E}">
        <p14:creationId xmlns:p14="http://schemas.microsoft.com/office/powerpoint/2010/main" val="1329456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hlinkClick r:id="rId3"/>
            <a:extLst>
              <a:ext uri="{FF2B5EF4-FFF2-40B4-BE49-F238E27FC236}">
                <a16:creationId xmlns:a16="http://schemas.microsoft.com/office/drawing/2014/main" id="{50726F64-5C9D-4E27-AC7B-6B9F3C8D55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20777" y="1221011"/>
            <a:ext cx="1890032" cy="1417524"/>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21633EB-7DCB-4DDC-80AF-C885A3EE1245}"/>
              </a:ext>
            </a:extLst>
          </p:cNvPr>
          <p:cNvSpPr>
            <a:spLocks noGrp="1"/>
          </p:cNvSpPr>
          <p:nvPr>
            <p:ph type="title"/>
          </p:nvPr>
        </p:nvSpPr>
        <p:spPr/>
        <p:txBody>
          <a:bodyPr rtlCol="0"/>
          <a:lstStyle/>
          <a:p>
            <a:pPr rtl="0"/>
            <a:r>
              <a:rPr lang="es-ES" b="1" i="0" dirty="0">
                <a:effectLst/>
                <a:latin typeface="Open Sans" panose="020B0604020202020204" pitchFamily="34" charset="0"/>
              </a:rPr>
              <a:t>¿Cómo elegir una laptop para estudiar o trabajar desde casa?</a:t>
            </a:r>
            <a:endParaRPr lang="es-ES" b="1" dirty="0"/>
          </a:p>
        </p:txBody>
      </p:sp>
      <p:sp>
        <p:nvSpPr>
          <p:cNvPr id="5" name="Marcador de contenido 4">
            <a:extLst>
              <a:ext uri="{FF2B5EF4-FFF2-40B4-BE49-F238E27FC236}">
                <a16:creationId xmlns:a16="http://schemas.microsoft.com/office/drawing/2014/main" id="{73D7CFF1-97D7-4B31-A575-DF897B5DCC8B}"/>
              </a:ext>
            </a:extLst>
          </p:cNvPr>
          <p:cNvSpPr>
            <a:spLocks noGrp="1"/>
          </p:cNvSpPr>
          <p:nvPr>
            <p:ph sz="half" idx="2"/>
          </p:nvPr>
        </p:nvSpPr>
        <p:spPr/>
        <p:txBody>
          <a:bodyPr/>
          <a:lstStyle/>
          <a:p>
            <a:endParaRPr lang="es-MX"/>
          </a:p>
        </p:txBody>
      </p:sp>
      <p:pic>
        <p:nvPicPr>
          <p:cNvPr id="4098" name="Picture 2">
            <a:extLst>
              <a:ext uri="{FF2B5EF4-FFF2-40B4-BE49-F238E27FC236}">
                <a16:creationId xmlns:a16="http://schemas.microsoft.com/office/drawing/2014/main" id="{45FD69B2-ABFB-41EA-B53C-A7F965D054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2684" y="2294825"/>
            <a:ext cx="6781800" cy="438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305515"/>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A0CF3B2-1F0F-4FC5-8002-3E4869ABAD55}">
  <ds:schemaRefs>
    <ds:schemaRef ds:uri="http://schemas.microsoft.com/sharepoint/v3/contenttype/forms"/>
  </ds:schemaRefs>
</ds:datastoreItem>
</file>

<file path=customXml/itemProps2.xml><?xml version="1.0" encoding="utf-8"?>
<ds:datastoreItem xmlns:ds="http://schemas.openxmlformats.org/officeDocument/2006/customXml" ds:itemID="{1F69AFF4-BB30-4BA0-AD22-82CC3C432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BC12AA-1C15-4500-BC9C-8EE83A441DE9}">
  <ds:schemaRefs>
    <ds:schemaRef ds:uri="http://schemas.microsoft.com/office/2006/metadata/properties"/>
    <ds:schemaRef ds:uri="http://purl.org/dc/elements/1.1/"/>
    <ds:schemaRef ds:uri="http://schemas.microsoft.com/office/2006/documentManagement/types"/>
    <ds:schemaRef ds:uri="http://schemas.microsoft.com/office/infopath/2007/PartnerControls"/>
    <ds:schemaRef ds:uri="http://purl.org/dc/terms/"/>
    <ds:schemaRef ds:uri="http://purl.org/dc/dcmitype/"/>
    <ds:schemaRef ds:uri="71af3243-3dd4-4a8d-8c0d-dd76da1f02a5"/>
    <ds:schemaRef ds:uri="16c05727-aa75-4e4a-9b5f-8a80a1165891"/>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Diseño Dividendo para tecnología</Template>
  <TotalTime>1464</TotalTime>
  <Words>709</Words>
  <Application>Microsoft Office PowerPoint</Application>
  <PresentationFormat>Panorámica</PresentationFormat>
  <Paragraphs>86</Paragraphs>
  <Slides>18</Slides>
  <Notes>18</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18</vt:i4>
      </vt:variant>
    </vt:vector>
  </HeadingPairs>
  <TitlesOfParts>
    <vt:vector size="26" baseType="lpstr">
      <vt:lpstr>-apple-system</vt:lpstr>
      <vt:lpstr>Arial</vt:lpstr>
      <vt:lpstr>Calibri</vt:lpstr>
      <vt:lpstr>Gill Sans MT</vt:lpstr>
      <vt:lpstr>Open Sans</vt:lpstr>
      <vt:lpstr>Poppins</vt:lpstr>
      <vt:lpstr>Wingdings 2</vt:lpstr>
      <vt:lpstr>Dividendo</vt:lpstr>
      <vt:lpstr>Equipo de computo</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lpstr>¿Cómo elegir una laptop para estudiar o trabajar desde casa?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Equipo de computo</dc:title>
  <dc:creator>Roberto Bernal Guadiana</dc:creator>
  <cp:lastModifiedBy>RBG-DIRECTOR</cp:lastModifiedBy>
  <cp:revision>2</cp:revision>
  <dcterms:created xsi:type="dcterms:W3CDTF">2021-09-17T19:35:12Z</dcterms:created>
  <dcterms:modified xsi:type="dcterms:W3CDTF">2025-09-03T01:39:49Z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