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510" r:id="rId2"/>
    <p:sldId id="386" r:id="rId3"/>
    <p:sldId id="447" r:id="rId4"/>
    <p:sldId id="521" r:id="rId5"/>
    <p:sldId id="520" r:id="rId6"/>
    <p:sldId id="523" r:id="rId7"/>
    <p:sldId id="524" r:id="rId8"/>
    <p:sldId id="482" r:id="rId9"/>
    <p:sldId id="473" r:id="rId10"/>
    <p:sldId id="535" r:id="rId11"/>
    <p:sldId id="511" r:id="rId12"/>
    <p:sldId id="512" r:id="rId13"/>
    <p:sldId id="475" r:id="rId14"/>
    <p:sldId id="525" r:id="rId15"/>
    <p:sldId id="526" r:id="rId16"/>
    <p:sldId id="527" r:id="rId17"/>
    <p:sldId id="478" r:id="rId18"/>
    <p:sldId id="528" r:id="rId19"/>
    <p:sldId id="529" r:id="rId20"/>
    <p:sldId id="531" r:id="rId21"/>
    <p:sldId id="460" r:id="rId22"/>
    <p:sldId id="537" r:id="rId23"/>
    <p:sldId id="538" r:id="rId24"/>
    <p:sldId id="539" r:id="rId25"/>
    <p:sldId id="540" r:id="rId26"/>
    <p:sldId id="464" r:id="rId27"/>
    <p:sldId id="465" r:id="rId28"/>
    <p:sldId id="532" r:id="rId29"/>
    <p:sldId id="533" r:id="rId30"/>
    <p:sldId id="534" r:id="rId31"/>
    <p:sldId id="536" r:id="rId32"/>
    <p:sldId id="311" r:id="rId3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100" d="100"/>
          <a:sy n="100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 custT="1"/>
      <dgm:spPr/>
      <dgm:t>
        <a:bodyPr/>
        <a:lstStyle/>
        <a:p>
          <a:r>
            <a:rPr lang="es-ES" sz="1600" b="1" i="1" dirty="0"/>
            <a:t>COMPRENDER EL PROBLEMA.</a:t>
          </a:r>
          <a:endParaRPr lang="es-ES" sz="1600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 custT="1"/>
      <dgm:spPr/>
      <dgm:t>
        <a:bodyPr/>
        <a:lstStyle/>
        <a:p>
          <a:r>
            <a:rPr lang="es-ES" sz="2000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 custT="1"/>
      <dgm:spPr/>
      <dgm:t>
        <a:bodyPr/>
        <a:lstStyle/>
        <a:p>
          <a:r>
            <a:rPr lang="es-ES" sz="2000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 custT="1"/>
      <dgm:spPr/>
      <dgm:t>
        <a:bodyPr/>
        <a:lstStyle/>
        <a:p>
          <a:r>
            <a:rPr lang="es-ES" sz="2000" dirty="0"/>
            <a:t>¿Qué datos requiero aparte de los que me da el enunciado del 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 custT="1"/>
      <dgm:spPr/>
      <dgm:t>
        <a:bodyPr/>
        <a:lstStyle/>
        <a:p>
          <a:r>
            <a:rPr lang="es-ES" sz="2000" dirty="0"/>
            <a:t>¿Qué debo lograr?  </a:t>
          </a:r>
        </a:p>
        <a:p>
          <a:r>
            <a:rPr lang="es-ES" sz="2000" dirty="0"/>
            <a:t>¿Cuál es la incógnita del problema?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 custT="1"/>
      <dgm:spPr/>
      <dgm:t>
        <a:bodyPr/>
        <a:lstStyle/>
        <a:p>
          <a:r>
            <a:rPr lang="es-ES" sz="2000" dirty="0"/>
            <a:t>¿Cuáles son las restricciones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 custT="1"/>
      <dgm:spPr/>
      <dgm:t>
        <a:bodyPr/>
        <a:lstStyle/>
        <a:p>
          <a:r>
            <a:rPr lang="es-ES" sz="2000" dirty="0"/>
            <a:t>Organizar la información, si es necesario.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28184274-2CC6-48FB-88AA-C7F920A3C151}" type="pres">
      <dgm:prSet presAssocID="{E5EAA01F-C383-48CA-AFA1-8B293EBEB1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C9774AD-75E1-46D3-A260-54981037D88C}" type="pres">
      <dgm:prSet presAssocID="{739493AB-2FE1-4437-A2BE-C8F0CE69ACD0}" presName="thickLine" presStyleLbl="alignNode1" presStyleIdx="0" presStyleCnt="7"/>
      <dgm:spPr/>
    </dgm:pt>
    <dgm:pt modelId="{646ED596-2E2C-4D70-9670-DC5FDA255A32}" type="pres">
      <dgm:prSet presAssocID="{739493AB-2FE1-4437-A2BE-C8F0CE69ACD0}" presName="horz1" presStyleCnt="0"/>
      <dgm:spPr/>
    </dgm:pt>
    <dgm:pt modelId="{A3D4737B-C04A-448F-B103-5F2630E8A06A}" type="pres">
      <dgm:prSet presAssocID="{739493AB-2FE1-4437-A2BE-C8F0CE69ACD0}" presName="tx1" presStyleLbl="revTx" presStyleIdx="0" presStyleCnt="7"/>
      <dgm:spPr/>
      <dgm:t>
        <a:bodyPr/>
        <a:lstStyle/>
        <a:p>
          <a:endParaRPr lang="es-ES"/>
        </a:p>
      </dgm:t>
    </dgm:pt>
    <dgm:pt modelId="{7076CB06-0180-45EB-B275-F39AEE4FCFB2}" type="pres">
      <dgm:prSet presAssocID="{739493AB-2FE1-4437-A2BE-C8F0CE69ACD0}" presName="vert1" presStyleCnt="0"/>
      <dgm:spPr/>
    </dgm:pt>
    <dgm:pt modelId="{898D10C0-C8B6-41D4-B3D6-EAF668B59807}" type="pres">
      <dgm:prSet presAssocID="{AFBA1EE3-FD9D-4471-B170-C088A9C12263}" presName="thickLine" presStyleLbl="alignNode1" presStyleIdx="1" presStyleCnt="7"/>
      <dgm:spPr/>
    </dgm:pt>
    <dgm:pt modelId="{6FDC6022-DBF4-4837-AFE4-6F43670F99A3}" type="pres">
      <dgm:prSet presAssocID="{AFBA1EE3-FD9D-4471-B170-C088A9C12263}" presName="horz1" presStyleCnt="0"/>
      <dgm:spPr/>
    </dgm:pt>
    <dgm:pt modelId="{29FECEC5-5319-4B78-81A0-28DCB4D6704C}" type="pres">
      <dgm:prSet presAssocID="{AFBA1EE3-FD9D-4471-B170-C088A9C12263}" presName="tx1" presStyleLbl="revTx" presStyleIdx="1" presStyleCnt="7"/>
      <dgm:spPr/>
      <dgm:t>
        <a:bodyPr/>
        <a:lstStyle/>
        <a:p>
          <a:endParaRPr lang="es-ES"/>
        </a:p>
      </dgm:t>
    </dgm:pt>
    <dgm:pt modelId="{37F6545A-32A7-473C-B115-09E5D990E75E}" type="pres">
      <dgm:prSet presAssocID="{AFBA1EE3-FD9D-4471-B170-C088A9C12263}" presName="vert1" presStyleCnt="0"/>
      <dgm:spPr/>
    </dgm:pt>
    <dgm:pt modelId="{A28298F8-BBC6-4EF4-9E39-B1976AE7D060}" type="pres">
      <dgm:prSet presAssocID="{76BCB619-993A-4966-92AA-EFB579E02C6B}" presName="thickLine" presStyleLbl="alignNode1" presStyleIdx="2" presStyleCnt="7"/>
      <dgm:spPr/>
    </dgm:pt>
    <dgm:pt modelId="{CF0F3787-0D3F-4F2E-8889-F405D56EAA40}" type="pres">
      <dgm:prSet presAssocID="{76BCB619-993A-4966-92AA-EFB579E02C6B}" presName="horz1" presStyleCnt="0"/>
      <dgm:spPr/>
    </dgm:pt>
    <dgm:pt modelId="{83F8A7A0-3A02-475A-A660-3F84566D132A}" type="pres">
      <dgm:prSet presAssocID="{76BCB619-993A-4966-92AA-EFB579E02C6B}" presName="tx1" presStyleLbl="revTx" presStyleIdx="2" presStyleCnt="7"/>
      <dgm:spPr/>
      <dgm:t>
        <a:bodyPr/>
        <a:lstStyle/>
        <a:p>
          <a:endParaRPr lang="es-ES"/>
        </a:p>
      </dgm:t>
    </dgm:pt>
    <dgm:pt modelId="{A3D2D5F7-FB28-4B83-A5C0-AFB3B417B9EB}" type="pres">
      <dgm:prSet presAssocID="{76BCB619-993A-4966-92AA-EFB579E02C6B}" presName="vert1" presStyleCnt="0"/>
      <dgm:spPr/>
    </dgm:pt>
    <dgm:pt modelId="{748425BE-CA6B-4DE5-A340-2FEE1192D67A}" type="pres">
      <dgm:prSet presAssocID="{8D599A9D-72F8-461A-957E-2A3444312770}" presName="thickLine" presStyleLbl="alignNode1" presStyleIdx="3" presStyleCnt="7"/>
      <dgm:spPr/>
    </dgm:pt>
    <dgm:pt modelId="{02FA198B-5D53-45CA-BC14-07C55F5553D5}" type="pres">
      <dgm:prSet presAssocID="{8D599A9D-72F8-461A-957E-2A3444312770}" presName="horz1" presStyleCnt="0"/>
      <dgm:spPr/>
    </dgm:pt>
    <dgm:pt modelId="{F66AAB63-0DF8-46C9-823D-EFE598E390D6}" type="pres">
      <dgm:prSet presAssocID="{8D599A9D-72F8-461A-957E-2A3444312770}" presName="tx1" presStyleLbl="revTx" presStyleIdx="3" presStyleCnt="7"/>
      <dgm:spPr/>
      <dgm:t>
        <a:bodyPr/>
        <a:lstStyle/>
        <a:p>
          <a:endParaRPr lang="es-ES"/>
        </a:p>
      </dgm:t>
    </dgm:pt>
    <dgm:pt modelId="{3546E3D8-286A-4F5B-A0F5-7E71F660BAC4}" type="pres">
      <dgm:prSet presAssocID="{8D599A9D-72F8-461A-957E-2A3444312770}" presName="vert1" presStyleCnt="0"/>
      <dgm:spPr/>
    </dgm:pt>
    <dgm:pt modelId="{8283D483-5B72-491E-8981-1BE8444F4E48}" type="pres">
      <dgm:prSet presAssocID="{7D19FC3B-2BC9-4D19-ABF6-6E8C61CE1666}" presName="thickLine" presStyleLbl="alignNode1" presStyleIdx="4" presStyleCnt="7"/>
      <dgm:spPr/>
    </dgm:pt>
    <dgm:pt modelId="{7A2B9864-5F16-43B1-87C3-50B937CECDFE}" type="pres">
      <dgm:prSet presAssocID="{7D19FC3B-2BC9-4D19-ABF6-6E8C61CE1666}" presName="horz1" presStyleCnt="0"/>
      <dgm:spPr/>
    </dgm:pt>
    <dgm:pt modelId="{843B4037-389D-4B9A-9C82-041CF8E02D03}" type="pres">
      <dgm:prSet presAssocID="{7D19FC3B-2BC9-4D19-ABF6-6E8C61CE1666}" presName="tx1" presStyleLbl="revTx" presStyleIdx="4" presStyleCnt="7" custScaleY="151287"/>
      <dgm:spPr/>
      <dgm:t>
        <a:bodyPr/>
        <a:lstStyle/>
        <a:p>
          <a:endParaRPr lang="es-ES"/>
        </a:p>
      </dgm:t>
    </dgm:pt>
    <dgm:pt modelId="{6CC0C4E5-BAC2-453B-9A4D-E921E6BEB246}" type="pres">
      <dgm:prSet presAssocID="{7D19FC3B-2BC9-4D19-ABF6-6E8C61CE1666}" presName="vert1" presStyleCnt="0"/>
      <dgm:spPr/>
    </dgm:pt>
    <dgm:pt modelId="{B1FF84D2-097C-4806-9325-DE29AE4B64EE}" type="pres">
      <dgm:prSet presAssocID="{18E096A1-1DF6-40DA-9E6B-E19B22CAFC86}" presName="thickLine" presStyleLbl="alignNode1" presStyleIdx="5" presStyleCnt="7"/>
      <dgm:spPr/>
    </dgm:pt>
    <dgm:pt modelId="{C29C1FC6-233B-481A-A881-B17E05E1F900}" type="pres">
      <dgm:prSet presAssocID="{18E096A1-1DF6-40DA-9E6B-E19B22CAFC86}" presName="horz1" presStyleCnt="0"/>
      <dgm:spPr/>
    </dgm:pt>
    <dgm:pt modelId="{1442E6B1-CB35-40A0-9724-81661674B666}" type="pres">
      <dgm:prSet presAssocID="{18E096A1-1DF6-40DA-9E6B-E19B22CAFC86}" presName="tx1" presStyleLbl="revTx" presStyleIdx="5" presStyleCnt="7"/>
      <dgm:spPr/>
      <dgm:t>
        <a:bodyPr/>
        <a:lstStyle/>
        <a:p>
          <a:endParaRPr lang="es-ES"/>
        </a:p>
      </dgm:t>
    </dgm:pt>
    <dgm:pt modelId="{751E0302-13CF-42EF-B5EB-09C5E7E6C3F3}" type="pres">
      <dgm:prSet presAssocID="{18E096A1-1DF6-40DA-9E6B-E19B22CAFC86}" presName="vert1" presStyleCnt="0"/>
      <dgm:spPr/>
    </dgm:pt>
    <dgm:pt modelId="{55A1D028-EA04-4621-927E-59163ACBD5CB}" type="pres">
      <dgm:prSet presAssocID="{9E0C4522-0A8F-4CF1-B336-7750FCB869EA}" presName="thickLine" presStyleLbl="alignNode1" presStyleIdx="6" presStyleCnt="7"/>
      <dgm:spPr/>
    </dgm:pt>
    <dgm:pt modelId="{662B1305-623E-45B8-96A3-4D9F6262979F}" type="pres">
      <dgm:prSet presAssocID="{9E0C4522-0A8F-4CF1-B336-7750FCB869EA}" presName="horz1" presStyleCnt="0"/>
      <dgm:spPr/>
    </dgm:pt>
    <dgm:pt modelId="{FA84D4BF-56C2-4224-AB9E-E26BA8435E29}" type="pres">
      <dgm:prSet presAssocID="{9E0C4522-0A8F-4CF1-B336-7750FCB869EA}" presName="tx1" presStyleLbl="revTx" presStyleIdx="6" presStyleCnt="7"/>
      <dgm:spPr/>
      <dgm:t>
        <a:bodyPr/>
        <a:lstStyle/>
        <a:p>
          <a:endParaRPr lang="es-ES"/>
        </a:p>
      </dgm:t>
    </dgm:pt>
    <dgm:pt modelId="{EE42373E-AF5F-4E31-B9BA-9B6623B0F008}" type="pres">
      <dgm:prSet presAssocID="{9E0C4522-0A8F-4CF1-B336-7750FCB869EA}" presName="vert1" presStyleCnt="0"/>
      <dgm:spPr/>
    </dgm:pt>
  </dgm:ptLst>
  <dgm:cxnLst>
    <dgm:cxn modelId="{CBBB1483-B277-4B73-B0C9-16463E56FCCD}" type="presOf" srcId="{739493AB-2FE1-4437-A2BE-C8F0CE69ACD0}" destId="{A3D4737B-C04A-448F-B103-5F2630E8A06A}" srcOrd="0" destOrd="0" presId="urn:microsoft.com/office/officeart/2008/layout/LinedList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1B7B777A-4258-4B5B-83CA-5AB6366863D5}" type="presOf" srcId="{7D19FC3B-2BC9-4D19-ABF6-6E8C61CE1666}" destId="{843B4037-389D-4B9A-9C82-041CF8E02D03}" srcOrd="0" destOrd="0" presId="urn:microsoft.com/office/officeart/2008/layout/LinedList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F9E1F0DA-3C25-4A61-88BE-AD4AAB175708}" type="presOf" srcId="{8D599A9D-72F8-461A-957E-2A3444312770}" destId="{F66AAB63-0DF8-46C9-823D-EFE598E390D6}" srcOrd="0" destOrd="0" presId="urn:microsoft.com/office/officeart/2008/layout/LinedList"/>
    <dgm:cxn modelId="{C18BCD63-5FF5-446D-B5BD-FED7B07885C5}" type="presOf" srcId="{E5EAA01F-C383-48CA-AFA1-8B293EBEB188}" destId="{28184274-2CC6-48FB-88AA-C7F920A3C151}" srcOrd="0" destOrd="0" presId="urn:microsoft.com/office/officeart/2008/layout/LinedList"/>
    <dgm:cxn modelId="{5037F8E3-FA03-4AEB-B63F-DF5640144812}" type="presOf" srcId="{9E0C4522-0A8F-4CF1-B336-7750FCB869EA}" destId="{FA84D4BF-56C2-4224-AB9E-E26BA8435E29}" srcOrd="0" destOrd="0" presId="urn:microsoft.com/office/officeart/2008/layout/LinedList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8B8FC614-A600-4E57-8200-AA2C9D1472EF}" type="presOf" srcId="{76BCB619-993A-4966-92AA-EFB579E02C6B}" destId="{83F8A7A0-3A02-475A-A660-3F84566D132A}" srcOrd="0" destOrd="0" presId="urn:microsoft.com/office/officeart/2008/layout/LinedList"/>
    <dgm:cxn modelId="{2B9AE08A-E57F-4FD1-8DC2-3DA92201BE45}" type="presOf" srcId="{18E096A1-1DF6-40DA-9E6B-E19B22CAFC86}" destId="{1442E6B1-CB35-40A0-9724-81661674B666}" srcOrd="0" destOrd="0" presId="urn:microsoft.com/office/officeart/2008/layout/LinedList"/>
    <dgm:cxn modelId="{6409480B-8BDA-4DDA-B72E-0BF2E2C2C5A1}" type="presOf" srcId="{AFBA1EE3-FD9D-4471-B170-C088A9C12263}" destId="{29FECEC5-5319-4B78-81A0-28DCB4D6704C}" srcOrd="0" destOrd="0" presId="urn:microsoft.com/office/officeart/2008/layout/LinedList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3B0D674F-7535-4C06-96F4-B4042DFF027E}" type="presParOf" srcId="{28184274-2CC6-48FB-88AA-C7F920A3C151}" destId="{5C9774AD-75E1-46D3-A260-54981037D88C}" srcOrd="0" destOrd="0" presId="urn:microsoft.com/office/officeart/2008/layout/LinedList"/>
    <dgm:cxn modelId="{654D0247-08F6-4DF1-A2B1-5C7E3F7E8AEB}" type="presParOf" srcId="{28184274-2CC6-48FB-88AA-C7F920A3C151}" destId="{646ED596-2E2C-4D70-9670-DC5FDA255A32}" srcOrd="1" destOrd="0" presId="urn:microsoft.com/office/officeart/2008/layout/LinedList"/>
    <dgm:cxn modelId="{A63D1016-B1A6-4FD0-8D7D-DC311F06484F}" type="presParOf" srcId="{646ED596-2E2C-4D70-9670-DC5FDA255A32}" destId="{A3D4737B-C04A-448F-B103-5F2630E8A06A}" srcOrd="0" destOrd="0" presId="urn:microsoft.com/office/officeart/2008/layout/LinedList"/>
    <dgm:cxn modelId="{000F04D5-773E-4539-9829-0DD97E399BF7}" type="presParOf" srcId="{646ED596-2E2C-4D70-9670-DC5FDA255A32}" destId="{7076CB06-0180-45EB-B275-F39AEE4FCFB2}" srcOrd="1" destOrd="0" presId="urn:microsoft.com/office/officeart/2008/layout/LinedList"/>
    <dgm:cxn modelId="{3A5643E1-8EF6-467B-B965-1040E38FA8EA}" type="presParOf" srcId="{28184274-2CC6-48FB-88AA-C7F920A3C151}" destId="{898D10C0-C8B6-41D4-B3D6-EAF668B59807}" srcOrd="2" destOrd="0" presId="urn:microsoft.com/office/officeart/2008/layout/LinedList"/>
    <dgm:cxn modelId="{94886B43-335B-43F8-9C3F-9737CD582127}" type="presParOf" srcId="{28184274-2CC6-48FB-88AA-C7F920A3C151}" destId="{6FDC6022-DBF4-4837-AFE4-6F43670F99A3}" srcOrd="3" destOrd="0" presId="urn:microsoft.com/office/officeart/2008/layout/LinedList"/>
    <dgm:cxn modelId="{321B1874-B327-477B-B0B4-181B5B894C46}" type="presParOf" srcId="{6FDC6022-DBF4-4837-AFE4-6F43670F99A3}" destId="{29FECEC5-5319-4B78-81A0-28DCB4D6704C}" srcOrd="0" destOrd="0" presId="urn:microsoft.com/office/officeart/2008/layout/LinedList"/>
    <dgm:cxn modelId="{C9264629-BF4A-468D-B51C-AF81DB82D077}" type="presParOf" srcId="{6FDC6022-DBF4-4837-AFE4-6F43670F99A3}" destId="{37F6545A-32A7-473C-B115-09E5D990E75E}" srcOrd="1" destOrd="0" presId="urn:microsoft.com/office/officeart/2008/layout/LinedList"/>
    <dgm:cxn modelId="{AA5D5728-AB49-463E-B087-A262E8C1796C}" type="presParOf" srcId="{28184274-2CC6-48FB-88AA-C7F920A3C151}" destId="{A28298F8-BBC6-4EF4-9E39-B1976AE7D060}" srcOrd="4" destOrd="0" presId="urn:microsoft.com/office/officeart/2008/layout/LinedList"/>
    <dgm:cxn modelId="{AF072743-4CAF-46A8-8227-43BCBDB2A886}" type="presParOf" srcId="{28184274-2CC6-48FB-88AA-C7F920A3C151}" destId="{CF0F3787-0D3F-4F2E-8889-F405D56EAA40}" srcOrd="5" destOrd="0" presId="urn:microsoft.com/office/officeart/2008/layout/LinedList"/>
    <dgm:cxn modelId="{81F00B96-683A-4765-BC24-821C16473F25}" type="presParOf" srcId="{CF0F3787-0D3F-4F2E-8889-F405D56EAA40}" destId="{83F8A7A0-3A02-475A-A660-3F84566D132A}" srcOrd="0" destOrd="0" presId="urn:microsoft.com/office/officeart/2008/layout/LinedList"/>
    <dgm:cxn modelId="{0246C90D-080C-4E02-A935-CDCB2BED909D}" type="presParOf" srcId="{CF0F3787-0D3F-4F2E-8889-F405D56EAA40}" destId="{A3D2D5F7-FB28-4B83-A5C0-AFB3B417B9EB}" srcOrd="1" destOrd="0" presId="urn:microsoft.com/office/officeart/2008/layout/LinedList"/>
    <dgm:cxn modelId="{EEDAF041-C82F-4E0C-8853-EE168D365584}" type="presParOf" srcId="{28184274-2CC6-48FB-88AA-C7F920A3C151}" destId="{748425BE-CA6B-4DE5-A340-2FEE1192D67A}" srcOrd="6" destOrd="0" presId="urn:microsoft.com/office/officeart/2008/layout/LinedList"/>
    <dgm:cxn modelId="{FA6F1DE7-C498-41E8-BE6B-CB94405BE04D}" type="presParOf" srcId="{28184274-2CC6-48FB-88AA-C7F920A3C151}" destId="{02FA198B-5D53-45CA-BC14-07C55F5553D5}" srcOrd="7" destOrd="0" presId="urn:microsoft.com/office/officeart/2008/layout/LinedList"/>
    <dgm:cxn modelId="{41756F49-2459-41F2-A527-5CE4D7563F72}" type="presParOf" srcId="{02FA198B-5D53-45CA-BC14-07C55F5553D5}" destId="{F66AAB63-0DF8-46C9-823D-EFE598E390D6}" srcOrd="0" destOrd="0" presId="urn:microsoft.com/office/officeart/2008/layout/LinedList"/>
    <dgm:cxn modelId="{2F841A3E-BD7A-4023-A90C-CCB94AB447FF}" type="presParOf" srcId="{02FA198B-5D53-45CA-BC14-07C55F5553D5}" destId="{3546E3D8-286A-4F5B-A0F5-7E71F660BAC4}" srcOrd="1" destOrd="0" presId="urn:microsoft.com/office/officeart/2008/layout/LinedList"/>
    <dgm:cxn modelId="{F397A994-1F7B-4018-A3C4-40F9AEFCAF15}" type="presParOf" srcId="{28184274-2CC6-48FB-88AA-C7F920A3C151}" destId="{8283D483-5B72-491E-8981-1BE8444F4E48}" srcOrd="8" destOrd="0" presId="urn:microsoft.com/office/officeart/2008/layout/LinedList"/>
    <dgm:cxn modelId="{F60E912C-F7ED-4BB0-A3BA-57957BC0DF23}" type="presParOf" srcId="{28184274-2CC6-48FB-88AA-C7F920A3C151}" destId="{7A2B9864-5F16-43B1-87C3-50B937CECDFE}" srcOrd="9" destOrd="0" presId="urn:microsoft.com/office/officeart/2008/layout/LinedList"/>
    <dgm:cxn modelId="{0C4ED1DF-5E22-419D-A314-D2A6E8E70707}" type="presParOf" srcId="{7A2B9864-5F16-43B1-87C3-50B937CECDFE}" destId="{843B4037-389D-4B9A-9C82-041CF8E02D03}" srcOrd="0" destOrd="0" presId="urn:microsoft.com/office/officeart/2008/layout/LinedList"/>
    <dgm:cxn modelId="{750101F7-4CC5-4114-A168-7482BF1E61A9}" type="presParOf" srcId="{7A2B9864-5F16-43B1-87C3-50B937CECDFE}" destId="{6CC0C4E5-BAC2-453B-9A4D-E921E6BEB246}" srcOrd="1" destOrd="0" presId="urn:microsoft.com/office/officeart/2008/layout/LinedList"/>
    <dgm:cxn modelId="{568DC0D5-FC78-4880-B8DE-79578778B582}" type="presParOf" srcId="{28184274-2CC6-48FB-88AA-C7F920A3C151}" destId="{B1FF84D2-097C-4806-9325-DE29AE4B64EE}" srcOrd="10" destOrd="0" presId="urn:microsoft.com/office/officeart/2008/layout/LinedList"/>
    <dgm:cxn modelId="{6B41DE9E-4366-49E5-8D85-515B85CA12E9}" type="presParOf" srcId="{28184274-2CC6-48FB-88AA-C7F920A3C151}" destId="{C29C1FC6-233B-481A-A881-B17E05E1F900}" srcOrd="11" destOrd="0" presId="urn:microsoft.com/office/officeart/2008/layout/LinedList"/>
    <dgm:cxn modelId="{B81198CC-F0F3-4EE1-A776-629079C79EBA}" type="presParOf" srcId="{C29C1FC6-233B-481A-A881-B17E05E1F900}" destId="{1442E6B1-CB35-40A0-9724-81661674B666}" srcOrd="0" destOrd="0" presId="urn:microsoft.com/office/officeart/2008/layout/LinedList"/>
    <dgm:cxn modelId="{7D9CCBE2-5B99-4C48-BC97-8B7FEE0622F8}" type="presParOf" srcId="{C29C1FC6-233B-481A-A881-B17E05E1F900}" destId="{751E0302-13CF-42EF-B5EB-09C5E7E6C3F3}" srcOrd="1" destOrd="0" presId="urn:microsoft.com/office/officeart/2008/layout/LinedList"/>
    <dgm:cxn modelId="{40DFF60D-A64D-4B5C-B76E-10AC09389A27}" type="presParOf" srcId="{28184274-2CC6-48FB-88AA-C7F920A3C151}" destId="{55A1D028-EA04-4621-927E-59163ACBD5CB}" srcOrd="12" destOrd="0" presId="urn:microsoft.com/office/officeart/2008/layout/LinedList"/>
    <dgm:cxn modelId="{20467277-A650-4DEA-AA8E-42EAD2FFF9F2}" type="presParOf" srcId="{28184274-2CC6-48FB-88AA-C7F920A3C151}" destId="{662B1305-623E-45B8-96A3-4D9F6262979F}" srcOrd="13" destOrd="0" presId="urn:microsoft.com/office/officeart/2008/layout/LinedList"/>
    <dgm:cxn modelId="{721660A9-7366-465C-BC32-D6B6B495B32D}" type="presParOf" srcId="{662B1305-623E-45B8-96A3-4D9F6262979F}" destId="{FA84D4BF-56C2-4224-AB9E-E26BA8435E29}" srcOrd="0" destOrd="0" presId="urn:microsoft.com/office/officeart/2008/layout/LinedList"/>
    <dgm:cxn modelId="{42A82364-F724-4821-B569-270922827EA4}" type="presParOf" srcId="{662B1305-623E-45B8-96A3-4D9F6262979F}" destId="{EE42373E-AF5F-4E31-B9BA-9B6623B0F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774AD-75E1-46D3-A260-54981037D88C}">
      <dsp:nvSpPr>
        <dsp:cNvPr id="0" name=""/>
        <dsp:cNvSpPr/>
      </dsp:nvSpPr>
      <dsp:spPr>
        <a:xfrm>
          <a:off x="0" y="782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D4737B-C04A-448F-B103-5F2630E8A06A}">
      <dsp:nvSpPr>
        <dsp:cNvPr id="0" name=""/>
        <dsp:cNvSpPr/>
      </dsp:nvSpPr>
      <dsp:spPr>
        <a:xfrm>
          <a:off x="0" y="782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/>
            <a:t>COMPRENDER EL PROBLEMA.</a:t>
          </a:r>
          <a:endParaRPr lang="es-ES" sz="1600" kern="1200" dirty="0"/>
        </a:p>
      </dsp:txBody>
      <dsp:txXfrm>
        <a:off x="0" y="782"/>
        <a:ext cx="7632848" cy="574211"/>
      </dsp:txXfrm>
    </dsp:sp>
    <dsp:sp modelId="{898D10C0-C8B6-41D4-B3D6-EAF668B59807}">
      <dsp:nvSpPr>
        <dsp:cNvPr id="0" name=""/>
        <dsp:cNvSpPr/>
      </dsp:nvSpPr>
      <dsp:spPr>
        <a:xfrm>
          <a:off x="0" y="574994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1789819"/>
                <a:satOff val="-241"/>
                <a:lumOff val="2386"/>
                <a:alphaOff val="0"/>
                <a:tint val="1000"/>
                <a:satMod val="255000"/>
              </a:schemeClr>
            </a:gs>
            <a:gs pos="55000">
              <a:schemeClr val="accent5">
                <a:hueOff val="1789819"/>
                <a:satOff val="-241"/>
                <a:lumOff val="2386"/>
                <a:alphaOff val="0"/>
                <a:tint val="12000"/>
                <a:satMod val="255000"/>
              </a:schemeClr>
            </a:gs>
            <a:gs pos="100000">
              <a:schemeClr val="accent5">
                <a:hueOff val="1789819"/>
                <a:satOff val="-241"/>
                <a:lumOff val="238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789819"/>
              <a:satOff val="-241"/>
              <a:lumOff val="2386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FECEC5-5319-4B78-81A0-28DCB4D6704C}">
      <dsp:nvSpPr>
        <dsp:cNvPr id="0" name=""/>
        <dsp:cNvSpPr/>
      </dsp:nvSpPr>
      <dsp:spPr>
        <a:xfrm>
          <a:off x="0" y="574994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 Leer el problema varias veces</a:t>
          </a:r>
        </a:p>
      </dsp:txBody>
      <dsp:txXfrm>
        <a:off x="0" y="574994"/>
        <a:ext cx="7632848" cy="574211"/>
      </dsp:txXfrm>
    </dsp:sp>
    <dsp:sp modelId="{A28298F8-BBC6-4EF4-9E39-B1976AE7D060}">
      <dsp:nvSpPr>
        <dsp:cNvPr id="0" name=""/>
        <dsp:cNvSpPr/>
      </dsp:nvSpPr>
      <dsp:spPr>
        <a:xfrm>
          <a:off x="0" y="1149206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3579639"/>
                <a:satOff val="-481"/>
                <a:lumOff val="4771"/>
                <a:alphaOff val="0"/>
                <a:tint val="1000"/>
                <a:satMod val="255000"/>
              </a:schemeClr>
            </a:gs>
            <a:gs pos="55000">
              <a:schemeClr val="accent5">
                <a:hueOff val="3579639"/>
                <a:satOff val="-481"/>
                <a:lumOff val="4771"/>
                <a:alphaOff val="0"/>
                <a:tint val="12000"/>
                <a:satMod val="255000"/>
              </a:schemeClr>
            </a:gs>
            <a:gs pos="100000">
              <a:schemeClr val="accent5">
                <a:hueOff val="3579639"/>
                <a:satOff val="-481"/>
                <a:lumOff val="477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3579639"/>
              <a:satOff val="-481"/>
              <a:lumOff val="4771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7A0-3A02-475A-A660-3F84566D132A}">
      <dsp:nvSpPr>
        <dsp:cNvPr id="0" name=""/>
        <dsp:cNvSpPr/>
      </dsp:nvSpPr>
      <dsp:spPr>
        <a:xfrm>
          <a:off x="0" y="1149206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me dan en el enunciado del problema?</a:t>
          </a:r>
        </a:p>
      </dsp:txBody>
      <dsp:txXfrm>
        <a:off x="0" y="1149206"/>
        <a:ext cx="7632848" cy="574211"/>
      </dsp:txXfrm>
    </dsp:sp>
    <dsp:sp modelId="{748425BE-CA6B-4DE5-A340-2FEE1192D67A}">
      <dsp:nvSpPr>
        <dsp:cNvPr id="0" name=""/>
        <dsp:cNvSpPr/>
      </dsp:nvSpPr>
      <dsp:spPr>
        <a:xfrm>
          <a:off x="0" y="1723418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5369458"/>
                <a:satOff val="-722"/>
                <a:lumOff val="7157"/>
                <a:alphaOff val="0"/>
                <a:tint val="1000"/>
                <a:satMod val="255000"/>
              </a:schemeClr>
            </a:gs>
            <a:gs pos="55000">
              <a:schemeClr val="accent5">
                <a:hueOff val="5369458"/>
                <a:satOff val="-722"/>
                <a:lumOff val="7157"/>
                <a:alphaOff val="0"/>
                <a:tint val="12000"/>
                <a:satMod val="255000"/>
              </a:schemeClr>
            </a:gs>
            <a:gs pos="100000">
              <a:schemeClr val="accent5">
                <a:hueOff val="5369458"/>
                <a:satOff val="-722"/>
                <a:lumOff val="7157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5369458"/>
              <a:satOff val="-722"/>
              <a:lumOff val="7157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6AAB63-0DF8-46C9-823D-EFE598E390D6}">
      <dsp:nvSpPr>
        <dsp:cNvPr id="0" name=""/>
        <dsp:cNvSpPr/>
      </dsp:nvSpPr>
      <dsp:spPr>
        <a:xfrm>
          <a:off x="0" y="1723418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requiero aparte de los que me da el enunciado del  problema?</a:t>
          </a:r>
        </a:p>
      </dsp:txBody>
      <dsp:txXfrm>
        <a:off x="0" y="1723418"/>
        <a:ext cx="7632848" cy="574211"/>
      </dsp:txXfrm>
    </dsp:sp>
    <dsp:sp modelId="{8283D483-5B72-491E-8981-1BE8444F4E48}">
      <dsp:nvSpPr>
        <dsp:cNvPr id="0" name=""/>
        <dsp:cNvSpPr/>
      </dsp:nvSpPr>
      <dsp:spPr>
        <a:xfrm>
          <a:off x="0" y="2297629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7159277"/>
                <a:satOff val="-963"/>
                <a:lumOff val="9542"/>
                <a:alphaOff val="0"/>
                <a:tint val="1000"/>
                <a:satMod val="255000"/>
              </a:schemeClr>
            </a:gs>
            <a:gs pos="55000">
              <a:schemeClr val="accent5">
                <a:hueOff val="7159277"/>
                <a:satOff val="-963"/>
                <a:lumOff val="9542"/>
                <a:alphaOff val="0"/>
                <a:tint val="12000"/>
                <a:satMod val="255000"/>
              </a:schemeClr>
            </a:gs>
            <a:gs pos="100000">
              <a:schemeClr val="accent5">
                <a:hueOff val="7159277"/>
                <a:satOff val="-963"/>
                <a:lumOff val="954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7159277"/>
              <a:satOff val="-963"/>
              <a:lumOff val="9542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3B4037-389D-4B9A-9C82-041CF8E02D03}">
      <dsp:nvSpPr>
        <dsp:cNvPr id="0" name=""/>
        <dsp:cNvSpPr/>
      </dsp:nvSpPr>
      <dsp:spPr>
        <a:xfrm>
          <a:off x="0" y="2297629"/>
          <a:ext cx="7625394" cy="868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debo lograr?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 es la incógnita del problema?</a:t>
          </a:r>
        </a:p>
      </dsp:txBody>
      <dsp:txXfrm>
        <a:off x="0" y="2297629"/>
        <a:ext cx="7625394" cy="868707"/>
      </dsp:txXfrm>
    </dsp:sp>
    <dsp:sp modelId="{B1FF84D2-097C-4806-9325-DE29AE4B64EE}">
      <dsp:nvSpPr>
        <dsp:cNvPr id="0" name=""/>
        <dsp:cNvSpPr/>
      </dsp:nvSpPr>
      <dsp:spPr>
        <a:xfrm>
          <a:off x="0" y="3166337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8949097"/>
                <a:satOff val="-1203"/>
                <a:lumOff val="11928"/>
                <a:alphaOff val="0"/>
                <a:tint val="1000"/>
                <a:satMod val="255000"/>
              </a:schemeClr>
            </a:gs>
            <a:gs pos="55000">
              <a:schemeClr val="accent5">
                <a:hueOff val="8949097"/>
                <a:satOff val="-1203"/>
                <a:lumOff val="11928"/>
                <a:alphaOff val="0"/>
                <a:tint val="12000"/>
                <a:satMod val="255000"/>
              </a:schemeClr>
            </a:gs>
            <a:gs pos="100000">
              <a:schemeClr val="accent5">
                <a:hueOff val="8949097"/>
                <a:satOff val="-1203"/>
                <a:lumOff val="1192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8949097"/>
              <a:satOff val="-1203"/>
              <a:lumOff val="11928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2E6B1-CB35-40A0-9724-81661674B666}">
      <dsp:nvSpPr>
        <dsp:cNvPr id="0" name=""/>
        <dsp:cNvSpPr/>
      </dsp:nvSpPr>
      <dsp:spPr>
        <a:xfrm>
          <a:off x="0" y="3166337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¿Cuáles son las restricciones del problema?</a:t>
          </a:r>
        </a:p>
      </dsp:txBody>
      <dsp:txXfrm>
        <a:off x="0" y="3166337"/>
        <a:ext cx="7632848" cy="574211"/>
      </dsp:txXfrm>
    </dsp:sp>
    <dsp:sp modelId="{55A1D028-EA04-4621-927E-59163ACBD5CB}">
      <dsp:nvSpPr>
        <dsp:cNvPr id="0" name=""/>
        <dsp:cNvSpPr/>
      </dsp:nvSpPr>
      <dsp:spPr>
        <a:xfrm>
          <a:off x="0" y="3740549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10738916"/>
                <a:satOff val="-1444"/>
                <a:lumOff val="14313"/>
                <a:alphaOff val="0"/>
                <a:tint val="1000"/>
                <a:satMod val="255000"/>
              </a:schemeClr>
            </a:gs>
            <a:gs pos="55000">
              <a:schemeClr val="accent5">
                <a:hueOff val="10738916"/>
                <a:satOff val="-1444"/>
                <a:lumOff val="14313"/>
                <a:alphaOff val="0"/>
                <a:tint val="12000"/>
                <a:satMod val="255000"/>
              </a:schemeClr>
            </a:gs>
            <a:gs pos="100000">
              <a:schemeClr val="accent5">
                <a:hueOff val="10738916"/>
                <a:satOff val="-1444"/>
                <a:lumOff val="1431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0738916"/>
              <a:satOff val="-1444"/>
              <a:lumOff val="14313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84D4BF-56C2-4224-AB9E-E26BA8435E29}">
      <dsp:nvSpPr>
        <dsp:cNvPr id="0" name=""/>
        <dsp:cNvSpPr/>
      </dsp:nvSpPr>
      <dsp:spPr>
        <a:xfrm>
          <a:off x="0" y="3740549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Organizar la información, si es necesario.</a:t>
          </a:r>
        </a:p>
      </dsp:txBody>
      <dsp:txXfrm>
        <a:off x="0" y="3740549"/>
        <a:ext cx="7632848" cy="574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E819D-A718-42BD-9F4E-0C6B9FC96CC0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6659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841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39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927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257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97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14/11/2024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>
                <a:solidFill>
                  <a:schemeClr val="bg1"/>
                </a:solidFill>
              </a:rPr>
              <a:t>Estructuras de selección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ES_tradnl" sz="1100" dirty="0">
                <a:solidFill>
                  <a:schemeClr val="bg1"/>
                </a:solidFill>
              </a:rPr>
              <a:t>Algoritmia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9814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Estructura de Selección Múltiple</a:t>
            </a:r>
            <a:endParaRPr lang="es-MX" sz="28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941168"/>
            <a:ext cx="1560267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/>
              <a:t>Competencia del Tema</a:t>
            </a:r>
            <a:endParaRPr lang="es-ES" sz="3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s-ES_tradnl" dirty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/>
              <a:t>El alumno:</a:t>
            </a:r>
          </a:p>
          <a:p>
            <a:pPr algn="just" eaLnBrk="1" hangingPunct="1"/>
            <a:endParaRPr lang="es-ES_tradnl" dirty="0"/>
          </a:p>
          <a:p>
            <a:pPr algn="just" eaLnBrk="1" hangingPunct="1"/>
            <a:r>
              <a:rPr lang="es-ES_tradnl" sz="2400" dirty="0"/>
              <a:t>Conocerá la semántica de la estructura algorítmica de selección múltiple como componentes en soluciones algorítmicas.</a:t>
            </a:r>
          </a:p>
          <a:p>
            <a:pPr algn="just" eaLnBrk="1" hangingPunct="1"/>
            <a:endParaRPr lang="es-ES_tradnl" sz="2400" dirty="0"/>
          </a:p>
          <a:p>
            <a:pPr algn="just" eaLnBrk="1" hangingPunct="1"/>
            <a:r>
              <a:rPr lang="es-ES_tradnl" sz="2400" dirty="0"/>
              <a:t>Aplicará la estructura en el desarrollo de algoritmos más complejos.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b="1" dirty="0"/>
              <a:t>Estructuras de Selección Múltiple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Semántica y Sintaxis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Ejemplos 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Ejercicios extra clase</a:t>
            </a:r>
          </a:p>
          <a:p>
            <a:pPr eaLnBrk="1" hangingPunct="1">
              <a:buNone/>
            </a:pP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2501"/>
            <a:ext cx="7543800" cy="93027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chemeClr val="hlink"/>
                </a:solidFill>
              </a:rPr>
              <a:t>Estructura de Selección</a:t>
            </a:r>
            <a:r>
              <a:rPr lang="es-ES" sz="2800" b="1" dirty="0">
                <a:solidFill>
                  <a:schemeClr val="hlink"/>
                </a:solidFill>
              </a:rPr>
              <a:t>  </a:t>
            </a:r>
            <a:r>
              <a:rPr lang="es-ES" sz="4000" b="1" dirty="0"/>
              <a:t>Múltiple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12776"/>
            <a:ext cx="3888432" cy="4753740"/>
          </a:xfrm>
        </p:spPr>
        <p:txBody>
          <a:bodyPr>
            <a:noAutofit/>
          </a:bodyPr>
          <a:lstStyle/>
          <a:p>
            <a:pPr algn="just" eaLnBrk="1" hangingPunct="1"/>
            <a:r>
              <a:rPr lang="es-MX" sz="2000" dirty="0"/>
              <a:t>Proporciona un </a:t>
            </a:r>
            <a:r>
              <a:rPr lang="es-MX" sz="2000" b="1" dirty="0"/>
              <a:t>mecanismo elegante para expresar condiciones complejas </a:t>
            </a:r>
            <a:r>
              <a:rPr lang="es-MX" sz="2000" dirty="0"/>
              <a:t>que, de lo contrario, requerirían el uso de las estructuras condicionales </a:t>
            </a:r>
            <a:r>
              <a:rPr lang="es-MX" sz="2000" b="1" dirty="0"/>
              <a:t> </a:t>
            </a:r>
            <a:r>
              <a:rPr lang="es-MX" sz="2000" dirty="0"/>
              <a:t>anidadas. 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r>
              <a:rPr lang="es-MX" sz="2000" dirty="0"/>
              <a:t>Consta de bloques de varios casos, cada uno de los cuales especifica una sola constante y una etiqueta </a:t>
            </a:r>
            <a:r>
              <a:rPr lang="es-MX" sz="2000" b="1" dirty="0"/>
              <a:t>CASO </a:t>
            </a:r>
            <a:r>
              <a:rPr lang="es-MX" sz="2000" dirty="0"/>
              <a:t>asociada. 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endParaRPr lang="es-MX" sz="2000" dirty="0"/>
          </a:p>
          <a:p>
            <a:pPr algn="just" eaLnBrk="1" hangingPunct="1"/>
            <a:endParaRPr lang="es-MX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2420888"/>
            <a:ext cx="4630622" cy="25922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b="1" dirty="0">
                <a:solidFill>
                  <a:schemeClr val="hlink"/>
                </a:solidFill>
              </a:rPr>
              <a:t>Estructura de Selección </a:t>
            </a:r>
            <a:r>
              <a:rPr lang="es-MX" sz="3600" b="1" dirty="0">
                <a:solidFill>
                  <a:schemeClr val="tx1"/>
                </a:solidFill>
              </a:rPr>
              <a:t>Múltiple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800" b="1" dirty="0">
                <a:solidFill>
                  <a:srgbClr val="0000FF"/>
                </a:solidFill>
              </a:rPr>
              <a:t>Sintaxis: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80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800" b="1" dirty="0"/>
              <a:t>SEGUN_SEA</a:t>
            </a:r>
            <a:r>
              <a:rPr lang="es-ES" sz="1800" dirty="0"/>
              <a:t> (Variables a Evaluar)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VALOR1: ACCIONES1</a:t>
            </a:r>
            <a:endParaRPr lang="es-ES" sz="1600" b="1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FIN_CASO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VALOR2: ACCIONES2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FIN_CASO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4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VALORN:  ACCIONESN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 FIN_CASO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DEFAULT: ACCIONES DEFAULT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 FIN_CASO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800" b="1" dirty="0"/>
              <a:t>FIN_SEGUN_SEA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543800" cy="930275"/>
          </a:xfrm>
        </p:spPr>
        <p:txBody>
          <a:bodyPr/>
          <a:lstStyle/>
          <a:p>
            <a:pPr eaLnBrk="1" hangingPunct="1"/>
            <a:r>
              <a:rPr lang="es-MX" sz="3500" b="1" dirty="0"/>
              <a:t>Ejecución de Estructura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00050" indent="-40005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MX" sz="2100" dirty="0"/>
              <a:t>Una Estructura de  selección </a:t>
            </a:r>
            <a:r>
              <a:rPr lang="es-MX" sz="2100" b="1" dirty="0"/>
              <a:t>Múltiple </a:t>
            </a:r>
            <a:r>
              <a:rPr lang="es-MX" sz="2100" dirty="0"/>
              <a:t>se ejecuta de la siguiente forma: </a:t>
            </a:r>
          </a:p>
          <a:p>
            <a:pPr marL="400050" indent="-40005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1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una de las constantes especificada es una etiqueta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el control pasa a la lista de instrucciones que sigue a la correspondiente etiqueta </a:t>
            </a:r>
            <a:r>
              <a:rPr lang="es-MX" sz="2000" b="1" dirty="0"/>
              <a:t>CASO</a:t>
            </a:r>
            <a:r>
              <a:rPr lang="es-MX" sz="2000" dirty="0"/>
              <a:t>.</a:t>
            </a:r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ninguna constante de las etiquetas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y la estructura </a:t>
            </a:r>
            <a:r>
              <a:rPr lang="es-MX" sz="2000" b="1" dirty="0"/>
              <a:t>Múltiple </a:t>
            </a:r>
            <a:r>
              <a:rPr lang="es-MX" sz="2000" dirty="0"/>
              <a:t>contiene una etiqueta </a:t>
            </a:r>
            <a:r>
              <a:rPr lang="es-MX" sz="2000" b="1" dirty="0"/>
              <a:t>default</a:t>
            </a:r>
            <a:r>
              <a:rPr lang="es-MX" sz="2000" dirty="0"/>
              <a:t>, el control pasa a la lista de instrucciones que sigue a la etiqueta </a:t>
            </a:r>
            <a:r>
              <a:rPr lang="es-MX" sz="2000" b="1" dirty="0"/>
              <a:t>default</a:t>
            </a:r>
            <a:r>
              <a:rPr lang="es-MX" sz="2000" dirty="0"/>
              <a:t>. </a:t>
            </a:r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ninguna constante de las etiquetas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y la estructura </a:t>
            </a:r>
            <a:r>
              <a:rPr lang="es-MX" sz="2000" b="1" dirty="0"/>
              <a:t>Múltiple </a:t>
            </a:r>
            <a:r>
              <a:rPr lang="es-MX" sz="2000" dirty="0"/>
              <a:t>no contiene una etiqueta </a:t>
            </a:r>
            <a:r>
              <a:rPr lang="es-MX" sz="2000" b="1" dirty="0"/>
              <a:t>default</a:t>
            </a:r>
            <a:r>
              <a:rPr lang="es-MX" sz="2000" dirty="0"/>
              <a:t>, el control pasa al final de la estructura </a:t>
            </a:r>
            <a:r>
              <a:rPr lang="es-MX" sz="2000" b="1" dirty="0"/>
              <a:t>Múltiple</a:t>
            </a:r>
            <a:r>
              <a:rPr lang="es-MX" sz="20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Nota: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MX" sz="2400" dirty="0"/>
              <a:t>Una estructura </a:t>
            </a:r>
            <a:r>
              <a:rPr lang="es-MX" sz="2400" b="1" dirty="0"/>
              <a:t>Múltiple </a:t>
            </a:r>
            <a:r>
              <a:rPr lang="es-MX" sz="2400" dirty="0"/>
              <a:t>sólo se puede utilizar para evaluar los siguientes tipos de expresiones: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400" dirty="0"/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cualquier tipo entero,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un </a:t>
            </a:r>
            <a:r>
              <a:rPr lang="es-MX" sz="1900" b="1" dirty="0"/>
              <a:t>carácter</a:t>
            </a:r>
            <a:r>
              <a:rPr lang="es-MX" sz="1900" dirty="0"/>
              <a:t>,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</a:t>
            </a:r>
            <a:r>
              <a:rPr lang="es-MX" sz="1900" dirty="0" smtClean="0"/>
              <a:t>***una </a:t>
            </a:r>
            <a:r>
              <a:rPr lang="es-MX" sz="1900" b="1" dirty="0"/>
              <a:t>cadena</a:t>
            </a:r>
            <a:r>
              <a:rPr lang="es-MX" sz="1900" dirty="0"/>
              <a:t>. </a:t>
            </a:r>
          </a:p>
          <a:p>
            <a:pPr algn="just">
              <a:lnSpc>
                <a:spcPct val="90000"/>
              </a:lnSpc>
              <a:buNone/>
            </a:pPr>
            <a:endParaRPr lang="es-MX" sz="2400" dirty="0"/>
          </a:p>
          <a:p>
            <a:pPr algn="just">
              <a:lnSpc>
                <a:spcPct val="90000"/>
              </a:lnSpc>
              <a:buNone/>
            </a:pPr>
            <a:endParaRPr lang="es-MX" sz="2400" dirty="0"/>
          </a:p>
          <a:p>
            <a:pPr algn="just">
              <a:lnSpc>
                <a:spcPct val="90000"/>
              </a:lnSpc>
              <a:buNone/>
            </a:pPr>
            <a:r>
              <a:rPr lang="es-MX" sz="2400" dirty="0"/>
              <a:t>No está permitido agrupar varias constantes en una sola etiqueta </a:t>
            </a:r>
            <a:r>
              <a:rPr lang="es-MX" sz="2400" b="1" dirty="0"/>
              <a:t>CASO</a:t>
            </a:r>
            <a:r>
              <a:rPr lang="es-MX" sz="2400" dirty="0"/>
              <a:t>, sino que cada constante debe tener la suya propia.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 #1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el análisis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Problema 1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1" y="1628800"/>
            <a:ext cx="6711280" cy="496855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_tradnl" dirty="0"/>
              <a:t>Elabore un algoritmo que: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400" dirty="0"/>
              <a:t>Lea como dato de entrada un dígito (0-9) y determine e imprima en pantalla su nombre alfabético.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400" dirty="0"/>
              <a:t>Ejemplo: Sí el dígito como dato de entrada es 1, su nombre alfabético será “uno”, si el dígito es 5, su nombre alfabético es “cinco”, etc.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000" dirty="0"/>
              <a:t>Considere que el usuario puede proporcionar un valor que no sea dígito, por lo que en este caso deberá de enviar un mensaje apropiado.</a:t>
            </a:r>
            <a:endParaRPr lang="es-ES" sz="20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>
            <p:extLst/>
          </p:nvPr>
        </p:nvGraphicFramePr>
        <p:xfrm>
          <a:off x="784180" y="1880828"/>
          <a:ext cx="7632848" cy="4315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4853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t1.gstatic.com/images?q=tbn:ANd9GcTuJ-Z_b4Cq9HaOfLoClsPmMvYhk7ewPfr3JrMXqODug9m8tXY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96017"/>
            <a:ext cx="964792" cy="1204791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dirty="0"/>
              <a:t>, </a:t>
            </a:r>
            <a:r>
              <a:rPr lang="es-ES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339850" lvl="1" indent="-928688" algn="just"/>
            <a:r>
              <a:rPr lang="es-ES" sz="2400" b="1" dirty="0">
                <a:solidFill>
                  <a:srgbClr val="FF0000"/>
                </a:solidFill>
              </a:rPr>
              <a:t>:</a:t>
            </a:r>
            <a:r>
              <a:rPr lang="es-ES" sz="2400" dirty="0"/>
              <a:t>  Plantear una estrategia para obtener los conocimientos requeridos.</a:t>
            </a:r>
          </a:p>
          <a:p>
            <a:pPr marL="1339850" lvl="1" indent="-928688" algn="just"/>
            <a:endParaRPr lang="es-ES" sz="2400" dirty="0"/>
          </a:p>
          <a:p>
            <a:pPr marL="1339850" lvl="1" indent="-928688" algn="just"/>
            <a:r>
              <a:rPr lang="es-MX" sz="2400" b="1" dirty="0">
                <a:solidFill>
                  <a:srgbClr val="002060"/>
                </a:solidFill>
              </a:rPr>
              <a:t>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229200"/>
            <a:ext cx="792088" cy="99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05064"/>
            <a:ext cx="792088" cy="106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Investigar Herramientas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14400" y="1752600"/>
            <a:ext cx="4089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ES" sz="3200" dirty="0"/>
          </a:p>
        </p:txBody>
      </p:sp>
      <p:pic>
        <p:nvPicPr>
          <p:cNvPr id="5" name="Picture 2" descr="http://t1.gstatic.com/images?q=tbn:ANd9GcStfX9b3VJQtED7MFa-OeO_dsEZx7PurZPrwDVjksdZgxIJnj6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708920"/>
            <a:ext cx="950505" cy="792088"/>
          </a:xfrm>
          <a:prstGeom prst="rect">
            <a:avLst/>
          </a:prstGeom>
          <a:noFill/>
        </p:spPr>
      </p:pic>
      <p:pic>
        <p:nvPicPr>
          <p:cNvPr id="55298" name="Picture 2" descr="http://www.entorno-empresarial.com/imagenes/articulos/legacy/57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060848"/>
            <a:ext cx="2143125" cy="2133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Archivos de programa\Microsoft Office\MEDIA\CAGCAT10\j01953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149080"/>
            <a:ext cx="2286000" cy="233372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/>
              <a:t>NombreAlfabetico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 en este problema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Digito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al usuario el nombre alfabético del dígito.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Se debe imprimir un mensaje y no el valor del número.</a:t>
            </a:r>
          </a:p>
          <a:p>
            <a:pPr lvl="1">
              <a:lnSpc>
                <a:spcPct val="90000"/>
              </a:lnSpc>
            </a:pPr>
            <a:r>
              <a:rPr lang="es-MX" sz="1600" dirty="0"/>
              <a:t>Si se ingresa un valor que no sea dígito se enviara un mensaje indicando: </a:t>
            </a:r>
            <a:r>
              <a:rPr lang="es-MX" sz="1800" dirty="0">
                <a:solidFill>
                  <a:schemeClr val="dk1"/>
                </a:solidFill>
              </a:rPr>
              <a:t>“Error, el valor ingresado no es Dígito”</a:t>
            </a:r>
            <a:endParaRPr lang="es-MX" sz="1200" dirty="0"/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686800" cy="5257800"/>
          </a:xfrm>
        </p:spPr>
        <p:txBody>
          <a:bodyPr>
            <a:noAutofit/>
          </a:bodyPr>
          <a:lstStyle/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Paso#1:evaluar el </a:t>
            </a:r>
            <a:r>
              <a:rPr lang="es-MX" sz="1600" b="1" i="1" u="sng" dirty="0">
                <a:solidFill>
                  <a:srgbClr val="00B050"/>
                </a:solidFill>
              </a:rPr>
              <a:t> valor del dígito.</a:t>
            </a:r>
          </a:p>
          <a:p>
            <a:pPr lvl="1" algn="just"/>
            <a:endParaRPr lang="es-MX" sz="1600" b="1" i="1" u="sng" dirty="0">
              <a:solidFill>
                <a:srgbClr val="00B050"/>
              </a:solidFill>
            </a:endParaRPr>
          </a:p>
          <a:p>
            <a:pPr lvl="1" algn="just"/>
            <a:r>
              <a:rPr lang="es-MX" sz="1600" b="1" i="1" u="sng" dirty="0">
                <a:solidFill>
                  <a:srgbClr val="00B050"/>
                </a:solidFill>
              </a:rPr>
              <a:t>En caso de que sea  0,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=“Cero”</a:t>
            </a:r>
          </a:p>
          <a:p>
            <a:pPr lvl="1" algn="just"/>
            <a:endParaRPr lang="es-MX" sz="1600" b="1" i="1" u="sng" dirty="0">
              <a:solidFill>
                <a:srgbClr val="00B050"/>
              </a:solidFill>
            </a:endParaRPr>
          </a:p>
          <a:p>
            <a:pPr lvl="1" algn="just"/>
            <a:r>
              <a:rPr lang="es-MX" sz="1600" b="1" i="1" u="sng" dirty="0">
                <a:solidFill>
                  <a:srgbClr val="00B050"/>
                </a:solidFill>
              </a:rPr>
              <a:t>En caso de que sea 1,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=“Uno”</a:t>
            </a:r>
          </a:p>
          <a:p>
            <a:pPr marL="718630" lvl="1" indent="-447675" algn="just"/>
            <a:endParaRPr lang="es-MX" sz="1600" b="1" i="1" u="sng" dirty="0">
              <a:solidFill>
                <a:srgbClr val="00B050"/>
              </a:solidFill>
            </a:endParaRPr>
          </a:p>
          <a:p>
            <a:pPr marL="718630" lvl="1" indent="-447675" algn="just"/>
            <a:r>
              <a:rPr lang="es-MX" sz="1600" b="1" i="1" u="sng" dirty="0">
                <a:solidFill>
                  <a:srgbClr val="00B050"/>
                </a:solidFill>
              </a:rPr>
              <a:t>En caso de que sea 2,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=“Dos”</a:t>
            </a:r>
          </a:p>
          <a:p>
            <a:pPr lvl="2" algn="just"/>
            <a:endParaRPr lang="es-MX" sz="1600" b="1" dirty="0"/>
          </a:p>
          <a:p>
            <a:pPr marL="718630" lvl="1" indent="-447675" algn="just"/>
            <a:r>
              <a:rPr lang="es-MX" sz="1600" b="1" i="1" u="sng" dirty="0">
                <a:solidFill>
                  <a:srgbClr val="00B050"/>
                </a:solidFill>
              </a:rPr>
              <a:t>En caso de que sea 3,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=“Tres”</a:t>
            </a:r>
          </a:p>
          <a:p>
            <a:pPr lvl="1" algn="just"/>
            <a:endParaRPr lang="es-MX" sz="1600" b="1" dirty="0"/>
          </a:p>
          <a:p>
            <a:pPr marL="630936" lvl="2" indent="-256032" algn="just">
              <a:buClr>
                <a:srgbClr val="0070C0"/>
              </a:buClr>
            </a:pPr>
            <a:r>
              <a:rPr lang="es-MX" sz="1600" b="1" i="1" u="sng" dirty="0">
                <a:solidFill>
                  <a:srgbClr val="00B050"/>
                </a:solidFill>
              </a:rPr>
              <a:t>En caso de que sea 4,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>
              <a:solidFill>
                <a:srgbClr val="00B050"/>
              </a:solidFill>
            </a:endParaRPr>
          </a:p>
          <a:p>
            <a:pPr lvl="2" algn="just"/>
            <a:r>
              <a:rPr lang="es-MX" sz="1400" b="1" dirty="0" err="1"/>
              <a:t>NombreAlfabetico</a:t>
            </a:r>
            <a:r>
              <a:rPr lang="es-MX" sz="1400" b="1" dirty="0"/>
              <a:t>=“Cuatro”</a:t>
            </a:r>
          </a:p>
          <a:p>
            <a:pPr lvl="1" algn="just"/>
            <a:endParaRPr lang="es-MX" sz="1600" b="1" dirty="0"/>
          </a:p>
        </p:txBody>
      </p:sp>
      <p:sp>
        <p:nvSpPr>
          <p:cNvPr id="4" name="3 Rectángulo"/>
          <p:cNvSpPr/>
          <p:nvPr/>
        </p:nvSpPr>
        <p:spPr>
          <a:xfrm>
            <a:off x="2971800" y="8382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5" name="Picture 2" descr="http://t1.gstatic.com/images?q=tbn:ANd9GcQ4VuCGBHeQ4wd1RVCx2mHO5b_77WAXwl8rbLuXQPf4npnZeegC5lqsnmy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124744"/>
            <a:ext cx="1512166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476672"/>
            <a:ext cx="8686800" cy="6152728"/>
          </a:xfrm>
        </p:spPr>
        <p:txBody>
          <a:bodyPr>
            <a:normAutofit/>
          </a:bodyPr>
          <a:lstStyle/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5,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=“Cinco”</a:t>
            </a:r>
          </a:p>
          <a:p>
            <a:pPr lvl="1" algn="just"/>
            <a:endParaRPr lang="es-MX" sz="18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6,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=“Seis”</a:t>
            </a:r>
          </a:p>
          <a:p>
            <a:pPr marL="1239838" lvl="3" indent="-447675" algn="just"/>
            <a:endParaRPr lang="es-MX" sz="1800" b="1" dirty="0"/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7,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=“Siete”</a:t>
            </a:r>
          </a:p>
          <a:p>
            <a:pPr marL="1239838" lvl="3" indent="-447675" algn="just"/>
            <a:endParaRPr lang="es-MX" sz="1800" b="1" dirty="0"/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8,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=“Ocho”</a:t>
            </a:r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9,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=“Nueve”</a:t>
            </a:r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marL="630936" lvl="2" indent="-256032" algn="just">
              <a:buClr>
                <a:schemeClr val="accent3"/>
              </a:buClr>
              <a:buFont typeface="Georgia"/>
              <a:buChar char="•"/>
            </a:pPr>
            <a:r>
              <a:rPr lang="es-MX" sz="1800" b="1" i="1" u="sng" dirty="0">
                <a:solidFill>
                  <a:srgbClr val="00B050"/>
                </a:solidFill>
              </a:rPr>
              <a:t>En caso de que no sea alguno de los valores anteriores (CASO DEFAULT), 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lvl="2" algn="just"/>
            <a:r>
              <a:rPr lang="es-MX" sz="2000" b="1" dirty="0" err="1"/>
              <a:t>NombreAlfabetico</a:t>
            </a:r>
            <a:r>
              <a:rPr lang="es-MX" sz="2000" b="1" dirty="0"/>
              <a:t> =“Error, </a:t>
            </a:r>
            <a:r>
              <a:rPr lang="es-MX" sz="2000" dirty="0">
                <a:solidFill>
                  <a:schemeClr val="dk1"/>
                </a:solidFill>
              </a:rPr>
              <a:t>el valor ingresado no es Dígito</a:t>
            </a:r>
            <a:r>
              <a:rPr lang="es-MX" sz="2000" b="1" dirty="0"/>
              <a:t>”</a:t>
            </a:r>
          </a:p>
          <a:p>
            <a:pPr lvl="1" algn="just"/>
            <a:endParaRPr lang="es-MX" sz="1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71500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6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728698"/>
            <a:ext cx="1800200" cy="18784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el nombre alfabético de un valor(dígito) ingresado.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Programador: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4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NombreAlfabetico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Digito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“Proporcione el valor del dígito a evaluar:”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Digito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04664"/>
            <a:ext cx="7126609" cy="671513"/>
          </a:xfrm>
        </p:spPr>
        <p:txBody>
          <a:bodyPr/>
          <a:lstStyle/>
          <a:p>
            <a:r>
              <a:rPr lang="es-ES" sz="2400" b="1" dirty="0"/>
              <a:t>Continuación ….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980728"/>
            <a:ext cx="8534399" cy="5648672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es-MX" sz="1100" b="1" dirty="0">
                <a:solidFill>
                  <a:srgbClr val="00B050"/>
                </a:solidFill>
              </a:rPr>
              <a:t>	//Determinar el tipo de número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002060"/>
                </a:solidFill>
              </a:rPr>
              <a:t> </a:t>
            </a:r>
            <a:r>
              <a:rPr lang="es-MX" sz="1100" b="1" dirty="0">
                <a:solidFill>
                  <a:srgbClr val="7030A0"/>
                </a:solidFill>
              </a:rPr>
              <a:t>SEGUN_SEA ( Digito)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0: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“Cero”</a:t>
            </a:r>
          </a:p>
          <a:p>
            <a:pPr lvl="2" algn="just">
              <a:buNone/>
            </a:pPr>
            <a:r>
              <a:rPr lang="es-MX" sz="1000" b="1" dirty="0"/>
              <a:t>	                FIN_CASO</a:t>
            </a:r>
          </a:p>
          <a:p>
            <a:pPr lvl="2" algn="just">
              <a:buNone/>
            </a:pPr>
            <a:r>
              <a:rPr lang="es-MX" sz="1000" b="1" dirty="0"/>
              <a:t>	CASO 1: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“Uno”</a:t>
            </a:r>
          </a:p>
          <a:p>
            <a:pPr lvl="2" algn="just">
              <a:buNone/>
            </a:pPr>
            <a:r>
              <a:rPr lang="es-MX" sz="1000" b="1" dirty="0"/>
              <a:t>	 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2: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“Dos”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3: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“Tres”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4: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“Cuatro”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5: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“Cinco”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6: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“Seis”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7: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“Siete”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/>
              <a:t>	CASO 8: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“Ocho”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/>
              <a:t>	CASO 9: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“Nueve”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</a:t>
            </a:r>
            <a:r>
              <a:rPr lang="es-MX" sz="1000" b="1" dirty="0">
                <a:solidFill>
                  <a:schemeClr val="tx1"/>
                </a:solidFill>
              </a:rPr>
              <a:t>DEFAULT</a:t>
            </a:r>
            <a:r>
              <a:rPr lang="es-MX" sz="1000" b="1" dirty="0"/>
              <a:t>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“Error, el valor ingresado no es Dígito ”</a:t>
            </a:r>
          </a:p>
          <a:p>
            <a:pPr lvl="2" algn="just">
              <a:buNone/>
            </a:pPr>
            <a:r>
              <a:rPr lang="es-MX" sz="1000" b="1" dirty="0"/>
              <a:t>	      	       FIN_CASO  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7030A0"/>
                </a:solidFill>
              </a:rPr>
              <a:t>FIN_SEGUN_SEA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00B050"/>
                </a:solidFill>
              </a:rPr>
              <a:t> //Imprimir el  resultado </a:t>
            </a:r>
          </a:p>
          <a:p>
            <a:pPr lvl="1" algn="just">
              <a:buNone/>
            </a:pPr>
            <a:r>
              <a:rPr lang="es-MX" sz="1100" b="1" dirty="0"/>
              <a:t>IMPRIMIR  “El Nombre alfabético de”, Digito,” es: ”, </a:t>
            </a:r>
            <a:r>
              <a:rPr lang="es-MX" sz="1100" b="1" dirty="0" err="1"/>
              <a:t>NombreAlfabetico</a:t>
            </a:r>
            <a:endParaRPr lang="es-MX" sz="1100" b="1" dirty="0"/>
          </a:p>
          <a:p>
            <a:pPr algn="just">
              <a:buNone/>
            </a:pPr>
            <a:r>
              <a:rPr lang="es-MX" sz="1600" b="1" dirty="0"/>
              <a:t>FIN</a:t>
            </a:r>
            <a:endParaRPr lang="es-MX" sz="1600" b="1" dirty="0">
              <a:solidFill>
                <a:srgbClr val="7030A0"/>
              </a:solidFill>
            </a:endParaRPr>
          </a:p>
          <a:p>
            <a:pPr algn="just">
              <a:buNone/>
            </a:pPr>
            <a:endParaRPr lang="es-MX" sz="1600" b="1" dirty="0">
              <a:solidFill>
                <a:srgbClr val="7030A0"/>
              </a:solidFill>
            </a:endParaRPr>
          </a:p>
        </p:txBody>
      </p:sp>
      <p:pic>
        <p:nvPicPr>
          <p:cNvPr id="4" name="Picture 2" descr="http://t1.gstatic.com/images?q=tbn:ANd9GcQ4VuCGBHeQ4wd1RVCx2mHO5b_77WAXwl8rbLuXQPf4npnZeegC5lqsnmy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90" y="836712"/>
            <a:ext cx="1584174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476672"/>
            <a:ext cx="7158037" cy="105251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</a:t>
            </a:r>
            <a:br>
              <a:rPr lang="es-ES" sz="2800" b="1" i="1" u="sng" dirty="0"/>
            </a:br>
            <a:r>
              <a:rPr lang="es-ES" sz="2800" b="1" i="1" u="sng" dirty="0"/>
              <a:t>Verificación  (Plan de Prueba)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7319057"/>
              </p:ext>
            </p:extLst>
          </p:nvPr>
        </p:nvGraphicFramePr>
        <p:xfrm>
          <a:off x="762000" y="1828800"/>
          <a:ext cx="7772400" cy="479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Número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Resultado</a:t>
                      </a:r>
                      <a:r>
                        <a:rPr lang="es-MX" baseline="0" dirty="0"/>
                        <a:t> Esperado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Verificación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“Cero”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“Uno”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“Dos”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“Tres”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“Cuatro”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“Cinco”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“Seis”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“Siete”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“Ocho”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“Nueve”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MX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“Error, el  valor ingresado no es Dígito”</a:t>
                      </a:r>
                      <a:endParaRPr kumimoji="0" lang="es-ES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 Verificación 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Comparativa con la Estructura Anidada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0589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el nombre alfabético de un dígito ingresado.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Programador: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400" dirty="0">
                <a:solidFill>
                  <a:srgbClr val="00B050"/>
                </a:solidFill>
              </a:rPr>
              <a:t>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NombreAlfabetico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Digito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“Ingrese el valor del dígito a evaluar:”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Digito</a:t>
            </a:r>
          </a:p>
        </p:txBody>
      </p:sp>
    </p:spTree>
    <p:extLst>
      <p:ext uri="{BB962C8B-B14F-4D97-AF65-F5344CB8AC3E}">
        <p14:creationId xmlns:p14="http://schemas.microsoft.com/office/powerpoint/2010/main" val="2101569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685800"/>
            <a:ext cx="7450137" cy="671513"/>
          </a:xfrm>
        </p:spPr>
        <p:txBody>
          <a:bodyPr/>
          <a:lstStyle/>
          <a:p>
            <a:r>
              <a:rPr lang="es-ES" sz="2400" b="1" dirty="0"/>
              <a:t>Continuación ….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1340768"/>
            <a:ext cx="8534399" cy="52886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	//Determinar el tipo de número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SI</a:t>
            </a:r>
            <a:r>
              <a:rPr lang="es-MX" sz="1200" b="1" dirty="0"/>
              <a:t>  Digito == 0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</a:t>
            </a:r>
            <a:r>
              <a:rPr lang="es-MX" sz="1200" b="1" dirty="0"/>
              <a:t>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“Cero”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SI_NO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SI</a:t>
            </a:r>
            <a:r>
              <a:rPr lang="es-MX" sz="1200" b="1" dirty="0"/>
              <a:t>  Digito == 1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“Uno”</a:t>
            </a:r>
          </a:p>
          <a:p>
            <a:pPr algn="just">
              <a:buNone/>
            </a:pPr>
            <a:r>
              <a:rPr lang="es-MX" sz="1200" b="1" dirty="0"/>
              <a:t>	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	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2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“Dos”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          SI_NO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3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“Tres”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4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“Cuatro”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5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“Cinco”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SI</a:t>
            </a:r>
            <a:r>
              <a:rPr lang="es-MX" sz="1200" b="1" dirty="0"/>
              <a:t>  Digito == 6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“Seis”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SI_NO</a:t>
            </a:r>
          </a:p>
          <a:p>
            <a:pPr algn="just">
              <a:buNone/>
            </a:pPr>
            <a:endParaRPr lang="es-MX" sz="1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4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/>
              <a:t>Continuación del pseudocódigo ….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5782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1200" b="1" dirty="0"/>
              <a:t>		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7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“Siete”</a:t>
            </a:r>
          </a:p>
          <a:p>
            <a:pPr algn="just">
              <a:buNone/>
            </a:pPr>
            <a:r>
              <a:rPr lang="es-MX" sz="1200" b="1" dirty="0"/>
              <a:t>		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    SI</a:t>
            </a:r>
            <a:r>
              <a:rPr lang="es-MX" sz="1200" b="1" dirty="0"/>
              <a:t>  Digito == 8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“Ocho”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9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“Nueve”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  <a:r>
              <a:rPr lang="es-MX" sz="1600" b="1" dirty="0"/>
              <a:t>                               </a:t>
            </a:r>
          </a:p>
          <a:p>
            <a:pPr lvl="3" algn="just">
              <a:buNone/>
            </a:pPr>
            <a:r>
              <a:rPr lang="es-MX" sz="1200" b="1" dirty="0"/>
              <a:t>   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= “Error, el Número no es Dígito”</a:t>
            </a:r>
          </a:p>
          <a:p>
            <a:pPr lvl="1" algn="just">
              <a:buNone/>
            </a:pPr>
            <a:r>
              <a:rPr lang="es-MX" sz="1200" b="1" dirty="0"/>
              <a:t>         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FIN_SI     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         //Imprimir el  resultado </a:t>
            </a:r>
          </a:p>
          <a:p>
            <a:pPr lvl="1" algn="just">
              <a:buNone/>
            </a:pPr>
            <a:r>
              <a:rPr lang="es-MX" sz="1200" b="1" dirty="0"/>
              <a:t>IMPRIMIR  “El nombre alfabético de :”, Digito,” Es: ”,</a:t>
            </a:r>
            <a:r>
              <a:rPr lang="es-MX" sz="1200" b="1" dirty="0" err="1"/>
              <a:t>NombreAlfabetico</a:t>
            </a:r>
            <a:endParaRPr lang="es-MX" sz="1200" b="1" dirty="0"/>
          </a:p>
          <a:p>
            <a:pPr algn="just">
              <a:buNone/>
            </a:pPr>
            <a:r>
              <a:rPr lang="es-MX" sz="1200" b="1" dirty="0"/>
              <a:t>FIN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8152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Actividades #2 Extra clase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todas las etapas del desarrollo algorítmico,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 de tarea #1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68760"/>
            <a:ext cx="6567264" cy="5132040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/>
              <a:t>Elabore un pseudocódigo </a:t>
            </a:r>
            <a:r>
              <a:rPr lang="es-ES" dirty="0"/>
              <a:t>(incluir análisis y verificación) </a:t>
            </a:r>
            <a:r>
              <a:rPr lang="es-ES" sz="2800" dirty="0"/>
              <a:t>que: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1800" dirty="0"/>
              <a:t>Solicite al usuario el nombre de un mes, y determine e imprima en pantalla cuantos días tienen ese mes. </a:t>
            </a:r>
          </a:p>
          <a:p>
            <a:pPr lvl="1" algn="just"/>
            <a:endParaRPr lang="es-ES" sz="1800" b="1" dirty="0"/>
          </a:p>
          <a:p>
            <a:pPr lvl="1" algn="just"/>
            <a:r>
              <a:rPr lang="es-ES" sz="2000" b="1" dirty="0"/>
              <a:t>Ejemplo: Plan de prueba</a:t>
            </a:r>
          </a:p>
          <a:p>
            <a:pPr lvl="1" algn="just"/>
            <a:endParaRPr lang="es-ES" sz="16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918864"/>
              </p:ext>
            </p:extLst>
          </p:nvPr>
        </p:nvGraphicFramePr>
        <p:xfrm>
          <a:off x="611560" y="3979701"/>
          <a:ext cx="6480720" cy="2072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185">
                <a:tc>
                  <a:txBody>
                    <a:bodyPr/>
                    <a:lstStyle/>
                    <a:p>
                      <a:r>
                        <a:rPr lang="es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Salida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88">
                <a:tc>
                  <a:txBody>
                    <a:bodyPr/>
                    <a:lstStyle/>
                    <a:p>
                      <a:endParaRPr lang="es-MX" sz="1400" dirty="0"/>
                    </a:p>
                    <a:p>
                      <a:r>
                        <a:rPr lang="es-MX" sz="1400" dirty="0"/>
                        <a:t>Mes=Enero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185">
                <a:tc>
                  <a:txBody>
                    <a:bodyPr/>
                    <a:lstStyle/>
                    <a:p>
                      <a:endParaRPr lang="es-MX" sz="1400" dirty="0"/>
                    </a:p>
                    <a:p>
                      <a:r>
                        <a:rPr lang="es-MX" sz="1400" dirty="0"/>
                        <a:t>Mes=Febrero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28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89">
                <a:tc>
                  <a:txBody>
                    <a:bodyPr/>
                    <a:lstStyle/>
                    <a:p>
                      <a:r>
                        <a:rPr lang="es-MX" sz="1400" dirty="0"/>
                        <a:t>….</a:t>
                      </a:r>
                    </a:p>
                    <a:p>
                      <a:endParaRPr lang="es-MX" sz="1400" dirty="0"/>
                    </a:p>
                    <a:p>
                      <a:r>
                        <a:rPr lang="es-MX" sz="1400" dirty="0"/>
                        <a:t>Mes=Diciembre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#2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68760"/>
            <a:ext cx="6567264" cy="5132040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pseudocódigo (incluir análisis y verificación) que: </a:t>
            </a:r>
            <a:r>
              <a:rPr lang="es-ES" sz="2000" i="1" dirty="0"/>
              <a:t>Permita leer el tipo de empleado y su sueldo, para calcular e imprimir en pantalla, el incremento de sueldo y su nuevo sueldo .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2000" dirty="0"/>
              <a:t>Se sabe que:</a:t>
            </a:r>
          </a:p>
          <a:p>
            <a:pPr lvl="1" algn="just"/>
            <a:endParaRPr lang="es-ES" sz="2000" dirty="0"/>
          </a:p>
          <a:p>
            <a:pPr lvl="2" algn="just"/>
            <a:r>
              <a:rPr lang="es-ES" sz="1600" dirty="0"/>
              <a:t>Si el tipo de empleado es 1, se le aumenta 5%</a:t>
            </a:r>
          </a:p>
          <a:p>
            <a:pPr lvl="2" algn="just"/>
            <a:r>
              <a:rPr lang="es-ES" sz="1600" dirty="0"/>
              <a:t>Si el tipo de empleado es 2, se le aumenta 7%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3, se le aumenta 9%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4, se le aumenta 12%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5, se le aumenta 15%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#3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2924944"/>
            <a:ext cx="6567264" cy="3475856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pseudocódigo (incluir análisis y verificación) que: </a:t>
            </a:r>
            <a:r>
              <a:rPr lang="es-ES" sz="2000" i="1" dirty="0"/>
              <a:t>Permita leer el número del día (un valor entre 1 y 7); e imprima domingo si es 1, Lunes si es 2, …, Sábado si es 7.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i="1"/>
              <a:t>Actividad de tarea #4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s-ES_tradnl" dirty="0"/>
              <a:t>En una llantera se venden 4 marcas de llantas: La </a:t>
            </a:r>
            <a:r>
              <a:rPr lang="es-ES_tradnl" dirty="0" err="1"/>
              <a:t>Firestone</a:t>
            </a:r>
            <a:r>
              <a:rPr lang="es-ES_tradnl" dirty="0"/>
              <a:t> tiene un precio de $350, la Continental de $250, la </a:t>
            </a:r>
            <a:r>
              <a:rPr lang="es-ES_tradnl" dirty="0" err="1"/>
              <a:t>GoodYear</a:t>
            </a:r>
            <a:r>
              <a:rPr lang="es-ES_tradnl" dirty="0"/>
              <a:t> de $200  y la Michelin de $450.</a:t>
            </a:r>
            <a:endParaRPr lang="es-MX" dirty="0"/>
          </a:p>
          <a:p>
            <a:pPr algn="just"/>
            <a:r>
              <a:rPr lang="es-ES" dirty="0"/>
              <a:t> </a:t>
            </a:r>
            <a:endParaRPr lang="es-MX" dirty="0"/>
          </a:p>
          <a:p>
            <a:pPr algn="just"/>
            <a:r>
              <a:rPr lang="es-ES" dirty="0"/>
              <a:t>Se sabe que si se compran más de 10 unidades, la empresa ofrece un descuento del 16%.</a:t>
            </a:r>
            <a:endParaRPr lang="es-MX" dirty="0"/>
          </a:p>
          <a:p>
            <a:pPr algn="just"/>
            <a:r>
              <a:rPr lang="es-ES_tradnl" dirty="0"/>
              <a:t> </a:t>
            </a:r>
            <a:endParaRPr lang="es-MX" dirty="0"/>
          </a:p>
          <a:p>
            <a:pPr algn="just"/>
            <a:r>
              <a:rPr lang="es-ES_tradnl" dirty="0"/>
              <a:t>Elabore un algoritmo que permita obtener e imprimir la cantidad de dinero que una persona tiene que pagar por comprar N cantidades de llantas de una de las marcas que vende la tienda.</a:t>
            </a:r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9699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#5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828" y="1772816"/>
            <a:ext cx="6567264" cy="3475856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algoritmo(incluir análisis, pseudocódigo, plan de prueba  y verificación) que: </a:t>
            </a:r>
            <a:r>
              <a:rPr lang="es-ES" sz="2000" i="1" dirty="0"/>
              <a:t>Permita leer una calificación en formato Letra, y determine e imprima la calificación correspondiente en formato numérico, además indicar la nota obtenida.</a:t>
            </a:r>
          </a:p>
          <a:p>
            <a:pPr lvl="0" algn="just">
              <a:buNone/>
            </a:pPr>
            <a:endParaRPr lang="es-ES" sz="2000" i="1" dirty="0"/>
          </a:p>
          <a:p>
            <a:pPr lvl="0" algn="just">
              <a:buNone/>
            </a:pPr>
            <a:endParaRPr lang="es-ES" sz="2000" i="1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322021"/>
              </p:ext>
            </p:extLst>
          </p:nvPr>
        </p:nvGraphicFramePr>
        <p:xfrm>
          <a:off x="1691680" y="4509120"/>
          <a:ext cx="4527489" cy="1828800"/>
        </p:xfrm>
        <a:graphic>
          <a:graphicData uri="http://schemas.openxmlformats.org/drawingml/2006/table">
            <a:tbl>
              <a:tblPr/>
              <a:tblGrid>
                <a:gridCol w="1509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9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991"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Calificación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Valor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Notas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Excelente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Bien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Suficiente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 dirty="0">
                          <a:effectLst/>
                        </a:rPr>
                        <a:t>Reprobado</a:t>
                      </a:r>
                      <a:endParaRPr lang="es-MX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361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13373</TotalTime>
  <Words>1509</Words>
  <Application>Microsoft Office PowerPoint</Application>
  <PresentationFormat>Presentación en pantalla (4:3)</PresentationFormat>
  <Paragraphs>363</Paragraphs>
  <Slides>32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1" baseType="lpstr">
      <vt:lpstr>Arial</vt:lpstr>
      <vt:lpstr>Calibri</vt:lpstr>
      <vt:lpstr>Garamond</vt:lpstr>
      <vt:lpstr>Georgia</vt:lpstr>
      <vt:lpstr>Trebuchet MS</vt:lpstr>
      <vt:lpstr>Verdana</vt:lpstr>
      <vt:lpstr>Wingdings</vt:lpstr>
      <vt:lpstr>Wingdings 2</vt:lpstr>
      <vt:lpstr>Urbano</vt:lpstr>
      <vt:lpstr>Estructura de Selección Múltiple</vt:lpstr>
      <vt:lpstr>Competencia del Tema</vt:lpstr>
      <vt:lpstr>Contenido</vt:lpstr>
      <vt:lpstr>Estructura de Selección  Múltiple</vt:lpstr>
      <vt:lpstr>Estructura de Selección Múltiple</vt:lpstr>
      <vt:lpstr>Ejecución de Estructura </vt:lpstr>
      <vt:lpstr>Nota:</vt:lpstr>
      <vt:lpstr>Actividad #1</vt:lpstr>
      <vt:lpstr>Problema 1</vt:lpstr>
      <vt:lpstr>Procedimientos para solucionar problemas</vt:lpstr>
      <vt:lpstr>Alto, pregúntate:</vt:lpstr>
      <vt:lpstr>Investigar Herramientas </vt:lpstr>
      <vt:lpstr>Contenido del Tema</vt:lpstr>
      <vt:lpstr>Análisis del problema</vt:lpstr>
      <vt:lpstr>Proceso</vt:lpstr>
      <vt:lpstr>Presentación de PowerPoint</vt:lpstr>
      <vt:lpstr>Contenido del Tema</vt:lpstr>
      <vt:lpstr>Construcción del Algoritmo (Pseudocódigo) </vt:lpstr>
      <vt:lpstr>Continuación ….</vt:lpstr>
      <vt:lpstr>  Actividad:  Verificación  (Plan de Prueba) </vt:lpstr>
      <vt:lpstr>  Actividad:  Verificación  </vt:lpstr>
      <vt:lpstr>Comparativa con la Estructura Anidada</vt:lpstr>
      <vt:lpstr>Construcción del Algoritmo (Pseudocódigo) </vt:lpstr>
      <vt:lpstr>Continuación ….</vt:lpstr>
      <vt:lpstr>Continuación del pseudocódigo ….</vt:lpstr>
      <vt:lpstr>Actividades #2 Extra clase</vt:lpstr>
      <vt:lpstr>Actividad  de tarea #1</vt:lpstr>
      <vt:lpstr>Actividad de tarea #2</vt:lpstr>
      <vt:lpstr>Actividad de tarea #3</vt:lpstr>
      <vt:lpstr>Actividad de tarea #4</vt:lpstr>
      <vt:lpstr>Actividad de tarea #5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RBG_DIRECTOR</dc:creator>
  <cp:lastModifiedBy>RBG-DIRECTOR</cp:lastModifiedBy>
  <cp:revision>187</cp:revision>
  <dcterms:created xsi:type="dcterms:W3CDTF">2011-08-22T04:00:43Z</dcterms:created>
  <dcterms:modified xsi:type="dcterms:W3CDTF">2024-11-19T17:11:53Z</dcterms:modified>
</cp:coreProperties>
</file>