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6"/>
  </p:notesMasterIdLst>
  <p:handoutMasterIdLst>
    <p:handoutMasterId r:id="rId47"/>
  </p:handoutMasterIdLst>
  <p:sldIdLst>
    <p:sldId id="329" r:id="rId2"/>
    <p:sldId id="342" r:id="rId3"/>
    <p:sldId id="386" r:id="rId4"/>
    <p:sldId id="447" r:id="rId5"/>
    <p:sldId id="470" r:id="rId6"/>
    <p:sldId id="471" r:id="rId7"/>
    <p:sldId id="482" r:id="rId8"/>
    <p:sldId id="473" r:id="rId9"/>
    <p:sldId id="483" r:id="rId10"/>
    <p:sldId id="484" r:id="rId11"/>
    <p:sldId id="485" r:id="rId12"/>
    <p:sldId id="475" r:id="rId13"/>
    <p:sldId id="476" r:id="rId14"/>
    <p:sldId id="477" r:id="rId15"/>
    <p:sldId id="478" r:id="rId16"/>
    <p:sldId id="479" r:id="rId17"/>
    <p:sldId id="480" r:id="rId18"/>
    <p:sldId id="481" r:id="rId19"/>
    <p:sldId id="460" r:id="rId20"/>
    <p:sldId id="464" r:id="rId21"/>
    <p:sldId id="465" r:id="rId22"/>
    <p:sldId id="487" r:id="rId23"/>
    <p:sldId id="488" r:id="rId24"/>
    <p:sldId id="508" r:id="rId25"/>
    <p:sldId id="506" r:id="rId26"/>
    <p:sldId id="509" r:id="rId27"/>
    <p:sldId id="507" r:id="rId28"/>
    <p:sldId id="510" r:id="rId29"/>
    <p:sldId id="489" r:id="rId30"/>
    <p:sldId id="490" r:id="rId31"/>
    <p:sldId id="491" r:id="rId32"/>
    <p:sldId id="492" r:id="rId33"/>
    <p:sldId id="493" r:id="rId34"/>
    <p:sldId id="494" r:id="rId35"/>
    <p:sldId id="495" r:id="rId36"/>
    <p:sldId id="496" r:id="rId37"/>
    <p:sldId id="497" r:id="rId38"/>
    <p:sldId id="498" r:id="rId39"/>
    <p:sldId id="499" r:id="rId40"/>
    <p:sldId id="500" r:id="rId41"/>
    <p:sldId id="501" r:id="rId42"/>
    <p:sldId id="502" r:id="rId43"/>
    <p:sldId id="503" r:id="rId44"/>
    <p:sldId id="311" r:id="rId4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44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097" autoAdjust="0"/>
  </p:normalViewPr>
  <p:slideViewPr>
    <p:cSldViewPr>
      <p:cViewPr varScale="1">
        <p:scale>
          <a:sx n="100" d="100"/>
          <a:sy n="100" d="100"/>
        </p:scale>
        <p:origin x="191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NAL GUADIANA ROBERTO" userId="e6e539bb-ddf8-4a5a-be61-c68571545dde" providerId="ADAL" clId="{430E17A8-7F5F-469A-A8BA-C7CFBB41171B}"/>
    <pc:docChg chg="addSld">
      <pc:chgData name="BERNAL GUADIANA ROBERTO" userId="e6e539bb-ddf8-4a5a-be61-c68571545dde" providerId="ADAL" clId="{430E17A8-7F5F-469A-A8BA-C7CFBB41171B}" dt="2021-11-24T22:02:03.961" v="0" actId="680"/>
      <pc:docMkLst>
        <pc:docMk/>
      </pc:docMkLst>
      <pc:sldChg chg="new">
        <pc:chgData name="BERNAL GUADIANA ROBERTO" userId="e6e539bb-ddf8-4a5a-be61-c68571545dde" providerId="ADAL" clId="{430E17A8-7F5F-469A-A8BA-C7CFBB41171B}" dt="2021-11-24T22:02:03.961" v="0" actId="680"/>
        <pc:sldMkLst>
          <pc:docMk/>
          <pc:sldMk cId="2992294004" sldId="510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EAA01F-C383-48CA-AFA1-8B293EBEB188}" type="doc">
      <dgm:prSet loTypeId="urn:microsoft.com/office/officeart/2005/8/layout/targe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39493AB-2FE1-4437-A2BE-C8F0CE69ACD0}">
      <dgm:prSet phldrT="[Texto]"/>
      <dgm:spPr/>
      <dgm:t>
        <a:bodyPr/>
        <a:lstStyle/>
        <a:p>
          <a:r>
            <a:rPr lang="es-ES" b="1" i="1" dirty="0"/>
            <a:t>COMPRENDER EL PROBLEMA.</a:t>
          </a:r>
          <a:endParaRPr lang="es-ES" dirty="0"/>
        </a:p>
      </dgm:t>
    </dgm:pt>
    <dgm:pt modelId="{2BCF1C58-9CDD-4862-81A0-4A3CAC0EE788}" type="parTrans" cxnId="{E0523D10-0069-44B0-B687-07E5818C1A35}">
      <dgm:prSet/>
      <dgm:spPr/>
      <dgm:t>
        <a:bodyPr/>
        <a:lstStyle/>
        <a:p>
          <a:endParaRPr lang="es-ES"/>
        </a:p>
      </dgm:t>
    </dgm:pt>
    <dgm:pt modelId="{AA3FE910-DA70-4D53-8B22-E1B88B5C5341}" type="sibTrans" cxnId="{E0523D10-0069-44B0-B687-07E5818C1A35}">
      <dgm:prSet/>
      <dgm:spPr/>
      <dgm:t>
        <a:bodyPr/>
        <a:lstStyle/>
        <a:p>
          <a:endParaRPr lang="es-ES"/>
        </a:p>
      </dgm:t>
    </dgm:pt>
    <dgm:pt modelId="{AFBA1EE3-FD9D-4471-B170-C088A9C12263}">
      <dgm:prSet/>
      <dgm:spPr/>
      <dgm:t>
        <a:bodyPr/>
        <a:lstStyle/>
        <a:p>
          <a:r>
            <a:rPr lang="es-ES" dirty="0"/>
            <a:t> Leer el problema varias veces</a:t>
          </a:r>
        </a:p>
      </dgm:t>
    </dgm:pt>
    <dgm:pt modelId="{1900A220-9BD5-4E0A-84E2-8A2570A55CAD}" type="parTrans" cxnId="{267C7F76-B9C1-4D26-A689-35B085E226A2}">
      <dgm:prSet/>
      <dgm:spPr/>
      <dgm:t>
        <a:bodyPr/>
        <a:lstStyle/>
        <a:p>
          <a:endParaRPr lang="es-ES"/>
        </a:p>
      </dgm:t>
    </dgm:pt>
    <dgm:pt modelId="{0287ABBE-7BAA-4F57-A2AF-4C4666420231}" type="sibTrans" cxnId="{267C7F76-B9C1-4D26-A689-35B085E226A2}">
      <dgm:prSet/>
      <dgm:spPr/>
      <dgm:t>
        <a:bodyPr/>
        <a:lstStyle/>
        <a:p>
          <a:endParaRPr lang="es-ES"/>
        </a:p>
      </dgm:t>
    </dgm:pt>
    <dgm:pt modelId="{76BCB619-993A-4966-92AA-EFB579E02C6B}">
      <dgm:prSet/>
      <dgm:spPr/>
      <dgm:t>
        <a:bodyPr/>
        <a:lstStyle/>
        <a:p>
          <a:r>
            <a:rPr lang="es-ES" dirty="0"/>
            <a:t>¿Qué datos me dan en el enunciado del problema?</a:t>
          </a:r>
        </a:p>
      </dgm:t>
    </dgm:pt>
    <dgm:pt modelId="{FCD6B91B-1EF8-4BD3-92AB-9A93D333BA30}" type="parTrans" cxnId="{7C14A1EC-FC1E-4D66-948F-D713BDAA5558}">
      <dgm:prSet/>
      <dgm:spPr/>
      <dgm:t>
        <a:bodyPr/>
        <a:lstStyle/>
        <a:p>
          <a:endParaRPr lang="es-ES"/>
        </a:p>
      </dgm:t>
    </dgm:pt>
    <dgm:pt modelId="{9E730164-0BB6-40A8-AF41-12717A9FC09D}" type="sibTrans" cxnId="{7C14A1EC-FC1E-4D66-948F-D713BDAA5558}">
      <dgm:prSet/>
      <dgm:spPr/>
      <dgm:t>
        <a:bodyPr/>
        <a:lstStyle/>
        <a:p>
          <a:endParaRPr lang="es-ES"/>
        </a:p>
      </dgm:t>
    </dgm:pt>
    <dgm:pt modelId="{8D599A9D-72F8-461A-957E-2A3444312770}">
      <dgm:prSet/>
      <dgm:spPr/>
      <dgm:t>
        <a:bodyPr/>
        <a:lstStyle/>
        <a:p>
          <a:r>
            <a:rPr lang="es-ES" dirty="0"/>
            <a:t>¿Cuál es la pregunta que me da el problema?</a:t>
          </a:r>
        </a:p>
      </dgm:t>
    </dgm:pt>
    <dgm:pt modelId="{745071C1-2F39-4B70-94C0-2DFB29398351}" type="parTrans" cxnId="{11CA0737-5A32-4D75-8DEB-E484599CD75C}">
      <dgm:prSet/>
      <dgm:spPr/>
      <dgm:t>
        <a:bodyPr/>
        <a:lstStyle/>
        <a:p>
          <a:endParaRPr lang="es-ES"/>
        </a:p>
      </dgm:t>
    </dgm:pt>
    <dgm:pt modelId="{AC26CE43-EE40-4EE5-B701-14736D639231}" type="sibTrans" cxnId="{11CA0737-5A32-4D75-8DEB-E484599CD75C}">
      <dgm:prSet/>
      <dgm:spPr/>
      <dgm:t>
        <a:bodyPr/>
        <a:lstStyle/>
        <a:p>
          <a:endParaRPr lang="es-ES"/>
        </a:p>
      </dgm:t>
    </dgm:pt>
    <dgm:pt modelId="{7D19FC3B-2BC9-4D19-ABF6-6E8C61CE1666}">
      <dgm:prSet/>
      <dgm:spPr/>
      <dgm:t>
        <a:bodyPr/>
        <a:lstStyle/>
        <a:p>
          <a:r>
            <a:rPr lang="es-ES" dirty="0"/>
            <a:t>¿Qué debo lograr?</a:t>
          </a:r>
        </a:p>
      </dgm:t>
    </dgm:pt>
    <dgm:pt modelId="{A433CAD9-C562-42C0-BDE5-7D5B1392737D}" type="parTrans" cxnId="{E5319652-B093-49FC-BBD3-B2F42BC269F8}">
      <dgm:prSet/>
      <dgm:spPr/>
      <dgm:t>
        <a:bodyPr/>
        <a:lstStyle/>
        <a:p>
          <a:endParaRPr lang="es-ES"/>
        </a:p>
      </dgm:t>
    </dgm:pt>
    <dgm:pt modelId="{AF43007C-8AAC-4076-BC39-AEEDB080FF19}" type="sibTrans" cxnId="{E5319652-B093-49FC-BBD3-B2F42BC269F8}">
      <dgm:prSet/>
      <dgm:spPr/>
      <dgm:t>
        <a:bodyPr/>
        <a:lstStyle/>
        <a:p>
          <a:endParaRPr lang="es-ES"/>
        </a:p>
      </dgm:t>
    </dgm:pt>
    <dgm:pt modelId="{18E096A1-1DF6-40DA-9E6B-E19B22CAFC86}">
      <dgm:prSet/>
      <dgm:spPr/>
      <dgm:t>
        <a:bodyPr/>
        <a:lstStyle/>
        <a:p>
          <a:r>
            <a:rPr lang="es-ES" dirty="0"/>
            <a:t>¿Cuál es la incógnita del problema?</a:t>
          </a:r>
        </a:p>
      </dgm:t>
    </dgm:pt>
    <dgm:pt modelId="{FCFE0E21-F010-4655-8550-24683B5D6490}" type="parTrans" cxnId="{F591CDA0-9E12-43AA-8484-2120543C3E71}">
      <dgm:prSet/>
      <dgm:spPr/>
      <dgm:t>
        <a:bodyPr/>
        <a:lstStyle/>
        <a:p>
          <a:endParaRPr lang="es-ES"/>
        </a:p>
      </dgm:t>
    </dgm:pt>
    <dgm:pt modelId="{971D783C-4D2E-4906-8728-88E04A87F6AF}" type="sibTrans" cxnId="{F591CDA0-9E12-43AA-8484-2120543C3E71}">
      <dgm:prSet/>
      <dgm:spPr/>
      <dgm:t>
        <a:bodyPr/>
        <a:lstStyle/>
        <a:p>
          <a:endParaRPr lang="es-ES"/>
        </a:p>
      </dgm:t>
    </dgm:pt>
    <dgm:pt modelId="{9E0C4522-0A8F-4CF1-B336-7750FCB869EA}">
      <dgm:prSet/>
      <dgm:spPr/>
      <dgm:t>
        <a:bodyPr/>
        <a:lstStyle/>
        <a:p>
          <a:r>
            <a:rPr lang="es-ES" dirty="0"/>
            <a:t>Organizar la información</a:t>
          </a:r>
        </a:p>
      </dgm:t>
    </dgm:pt>
    <dgm:pt modelId="{4C8838F4-697E-4B93-B080-7A77D16484A4}" type="parTrans" cxnId="{9F8F61A4-3766-48E6-98F1-8B30AC5CA8BA}">
      <dgm:prSet/>
      <dgm:spPr/>
      <dgm:t>
        <a:bodyPr/>
        <a:lstStyle/>
        <a:p>
          <a:endParaRPr lang="es-ES"/>
        </a:p>
      </dgm:t>
    </dgm:pt>
    <dgm:pt modelId="{8C9C1EC7-FDBD-48C5-B2A5-47785B068ECF}" type="sibTrans" cxnId="{9F8F61A4-3766-48E6-98F1-8B30AC5CA8BA}">
      <dgm:prSet/>
      <dgm:spPr/>
      <dgm:t>
        <a:bodyPr/>
        <a:lstStyle/>
        <a:p>
          <a:endParaRPr lang="es-ES"/>
        </a:p>
      </dgm:t>
    </dgm:pt>
    <dgm:pt modelId="{D9BB73CE-843C-4C53-8BC3-F05F7B484A0F}">
      <dgm:prSet/>
      <dgm:spPr/>
      <dgm:t>
        <a:bodyPr/>
        <a:lstStyle/>
        <a:p>
          <a:endParaRPr lang="es-ES" dirty="0"/>
        </a:p>
      </dgm:t>
    </dgm:pt>
    <dgm:pt modelId="{7F05D613-F74C-4744-B673-CB505505B864}" type="parTrans" cxnId="{DAAD7D48-0804-4466-83AC-AEFE53851D5D}">
      <dgm:prSet/>
      <dgm:spPr/>
      <dgm:t>
        <a:bodyPr/>
        <a:lstStyle/>
        <a:p>
          <a:endParaRPr lang="es-ES"/>
        </a:p>
      </dgm:t>
    </dgm:pt>
    <dgm:pt modelId="{8B6520E0-0111-4F0F-945A-F6435B74532A}" type="sibTrans" cxnId="{DAAD7D48-0804-4466-83AC-AEFE53851D5D}">
      <dgm:prSet/>
      <dgm:spPr/>
      <dgm:t>
        <a:bodyPr/>
        <a:lstStyle/>
        <a:p>
          <a:endParaRPr lang="es-ES"/>
        </a:p>
      </dgm:t>
    </dgm:pt>
    <dgm:pt modelId="{93598469-A78F-41E0-ADBA-2C9221056C63}">
      <dgm:prSet/>
      <dgm:spPr/>
      <dgm:t>
        <a:bodyPr/>
        <a:lstStyle/>
        <a:p>
          <a:endParaRPr lang="es-ES" dirty="0"/>
        </a:p>
      </dgm:t>
    </dgm:pt>
    <dgm:pt modelId="{EEAC79DE-3DEF-4643-8FBF-9767933A467E}" type="parTrans" cxnId="{F908D658-0E94-4870-AD21-F730EDFB3DBB}">
      <dgm:prSet/>
      <dgm:spPr/>
      <dgm:t>
        <a:bodyPr/>
        <a:lstStyle/>
        <a:p>
          <a:endParaRPr lang="es-ES"/>
        </a:p>
      </dgm:t>
    </dgm:pt>
    <dgm:pt modelId="{1FB0F928-8E21-4880-9F78-693A5A48E55C}" type="sibTrans" cxnId="{F908D658-0E94-4870-AD21-F730EDFB3DBB}">
      <dgm:prSet/>
      <dgm:spPr/>
      <dgm:t>
        <a:bodyPr/>
        <a:lstStyle/>
        <a:p>
          <a:endParaRPr lang="es-ES"/>
        </a:p>
      </dgm:t>
    </dgm:pt>
    <dgm:pt modelId="{1C774052-304F-4EBC-A9E4-729F702B943C}" type="pres">
      <dgm:prSet presAssocID="{E5EAA01F-C383-48CA-AFA1-8B293EBEB188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2E97BEB4-037C-47D9-A78A-89658F20D452}" type="pres">
      <dgm:prSet presAssocID="{739493AB-2FE1-4437-A2BE-C8F0CE69ACD0}" presName="circle1" presStyleLbl="node1" presStyleIdx="0" presStyleCnt="7"/>
      <dgm:spPr/>
    </dgm:pt>
    <dgm:pt modelId="{BBC2194D-2FC6-49C5-8FD8-63E19410E8B3}" type="pres">
      <dgm:prSet presAssocID="{739493AB-2FE1-4437-A2BE-C8F0CE69ACD0}" presName="space" presStyleCnt="0"/>
      <dgm:spPr/>
    </dgm:pt>
    <dgm:pt modelId="{07BEAA34-783C-453E-A84B-108148ACE0B1}" type="pres">
      <dgm:prSet presAssocID="{739493AB-2FE1-4437-A2BE-C8F0CE69ACD0}" presName="rect1" presStyleLbl="alignAcc1" presStyleIdx="0" presStyleCnt="7"/>
      <dgm:spPr/>
      <dgm:t>
        <a:bodyPr/>
        <a:lstStyle/>
        <a:p>
          <a:endParaRPr lang="es-MX"/>
        </a:p>
      </dgm:t>
    </dgm:pt>
    <dgm:pt modelId="{3470958D-A163-4C29-B1E8-1FCBBE18ED6A}" type="pres">
      <dgm:prSet presAssocID="{AFBA1EE3-FD9D-4471-B170-C088A9C12263}" presName="vertSpace2" presStyleLbl="node1" presStyleIdx="0" presStyleCnt="7"/>
      <dgm:spPr/>
    </dgm:pt>
    <dgm:pt modelId="{93D8B33A-688D-4C56-854F-5649481061C6}" type="pres">
      <dgm:prSet presAssocID="{AFBA1EE3-FD9D-4471-B170-C088A9C12263}" presName="circle2" presStyleLbl="node1" presStyleIdx="1" presStyleCnt="7"/>
      <dgm:spPr/>
    </dgm:pt>
    <dgm:pt modelId="{3F50B761-FD72-48F5-AC78-79ABE814DB32}" type="pres">
      <dgm:prSet presAssocID="{AFBA1EE3-FD9D-4471-B170-C088A9C12263}" presName="rect2" presStyleLbl="alignAcc1" presStyleIdx="1" presStyleCnt="7"/>
      <dgm:spPr/>
      <dgm:t>
        <a:bodyPr/>
        <a:lstStyle/>
        <a:p>
          <a:endParaRPr lang="es-MX"/>
        </a:p>
      </dgm:t>
    </dgm:pt>
    <dgm:pt modelId="{FB62AE76-D2C8-4BB7-BF26-14D172EAA40F}" type="pres">
      <dgm:prSet presAssocID="{76BCB619-993A-4966-92AA-EFB579E02C6B}" presName="vertSpace3" presStyleLbl="node1" presStyleIdx="1" presStyleCnt="7"/>
      <dgm:spPr/>
    </dgm:pt>
    <dgm:pt modelId="{07D25A74-C9DA-4542-AB8E-6825CFC43D79}" type="pres">
      <dgm:prSet presAssocID="{76BCB619-993A-4966-92AA-EFB579E02C6B}" presName="circle3" presStyleLbl="node1" presStyleIdx="2" presStyleCnt="7"/>
      <dgm:spPr/>
    </dgm:pt>
    <dgm:pt modelId="{EED9C054-D101-4139-83B7-2DF0ED3F119D}" type="pres">
      <dgm:prSet presAssocID="{76BCB619-993A-4966-92AA-EFB579E02C6B}" presName="rect3" presStyleLbl="alignAcc1" presStyleIdx="2" presStyleCnt="7"/>
      <dgm:spPr/>
      <dgm:t>
        <a:bodyPr/>
        <a:lstStyle/>
        <a:p>
          <a:endParaRPr lang="es-MX"/>
        </a:p>
      </dgm:t>
    </dgm:pt>
    <dgm:pt modelId="{9914C81B-62DA-4574-8DA2-DB60620B19E9}" type="pres">
      <dgm:prSet presAssocID="{8D599A9D-72F8-461A-957E-2A3444312770}" presName="vertSpace4" presStyleLbl="node1" presStyleIdx="2" presStyleCnt="7"/>
      <dgm:spPr/>
    </dgm:pt>
    <dgm:pt modelId="{DA484822-5A49-4CA2-9B09-A5CC1FEDE9FC}" type="pres">
      <dgm:prSet presAssocID="{8D599A9D-72F8-461A-957E-2A3444312770}" presName="circle4" presStyleLbl="node1" presStyleIdx="3" presStyleCnt="7"/>
      <dgm:spPr/>
    </dgm:pt>
    <dgm:pt modelId="{135D0B33-6638-4FD5-BA55-1AF8863E9902}" type="pres">
      <dgm:prSet presAssocID="{8D599A9D-72F8-461A-957E-2A3444312770}" presName="rect4" presStyleLbl="alignAcc1" presStyleIdx="3" presStyleCnt="7"/>
      <dgm:spPr/>
      <dgm:t>
        <a:bodyPr/>
        <a:lstStyle/>
        <a:p>
          <a:endParaRPr lang="es-MX"/>
        </a:p>
      </dgm:t>
    </dgm:pt>
    <dgm:pt modelId="{2B0E07EB-2DBD-489D-A3A2-771C7792CD6B}" type="pres">
      <dgm:prSet presAssocID="{7D19FC3B-2BC9-4D19-ABF6-6E8C61CE1666}" presName="vertSpace5" presStyleLbl="node1" presStyleIdx="3" presStyleCnt="7"/>
      <dgm:spPr/>
    </dgm:pt>
    <dgm:pt modelId="{CBE4D52D-A325-4234-9877-C7B59109BC6F}" type="pres">
      <dgm:prSet presAssocID="{7D19FC3B-2BC9-4D19-ABF6-6E8C61CE1666}" presName="circle5" presStyleLbl="node1" presStyleIdx="4" presStyleCnt="7"/>
      <dgm:spPr/>
    </dgm:pt>
    <dgm:pt modelId="{E3B7F07E-9378-47B8-874B-0B5FD9A9F7A4}" type="pres">
      <dgm:prSet presAssocID="{7D19FC3B-2BC9-4D19-ABF6-6E8C61CE1666}" presName="rect5" presStyleLbl="alignAcc1" presStyleIdx="4" presStyleCnt="7"/>
      <dgm:spPr/>
      <dgm:t>
        <a:bodyPr/>
        <a:lstStyle/>
        <a:p>
          <a:endParaRPr lang="es-MX"/>
        </a:p>
      </dgm:t>
    </dgm:pt>
    <dgm:pt modelId="{71BCAA57-E1C2-4CB8-9125-25B341915A60}" type="pres">
      <dgm:prSet presAssocID="{18E096A1-1DF6-40DA-9E6B-E19B22CAFC86}" presName="vertSpace6" presStyleLbl="node1" presStyleIdx="4" presStyleCnt="7"/>
      <dgm:spPr/>
    </dgm:pt>
    <dgm:pt modelId="{BAB7A19A-2583-4532-B507-CF0686B79E25}" type="pres">
      <dgm:prSet presAssocID="{18E096A1-1DF6-40DA-9E6B-E19B22CAFC86}" presName="circle6" presStyleLbl="node1" presStyleIdx="5" presStyleCnt="7"/>
      <dgm:spPr/>
    </dgm:pt>
    <dgm:pt modelId="{B3C41839-93B9-4C64-BBB5-D9591B6E4F78}" type="pres">
      <dgm:prSet presAssocID="{18E096A1-1DF6-40DA-9E6B-E19B22CAFC86}" presName="rect6" presStyleLbl="alignAcc1" presStyleIdx="5" presStyleCnt="7"/>
      <dgm:spPr/>
      <dgm:t>
        <a:bodyPr/>
        <a:lstStyle/>
        <a:p>
          <a:endParaRPr lang="es-MX"/>
        </a:p>
      </dgm:t>
    </dgm:pt>
    <dgm:pt modelId="{CDDB35DE-6742-484E-B457-3A28CDF94E0E}" type="pres">
      <dgm:prSet presAssocID="{9E0C4522-0A8F-4CF1-B336-7750FCB869EA}" presName="vertSpace7" presStyleLbl="node1" presStyleIdx="5" presStyleCnt="7"/>
      <dgm:spPr/>
    </dgm:pt>
    <dgm:pt modelId="{5ADD0C9B-D112-4E39-968E-560D113E7760}" type="pres">
      <dgm:prSet presAssocID="{9E0C4522-0A8F-4CF1-B336-7750FCB869EA}" presName="circle7" presStyleLbl="node1" presStyleIdx="6" presStyleCnt="7"/>
      <dgm:spPr/>
    </dgm:pt>
    <dgm:pt modelId="{335B3F0F-EC76-42A0-AA0F-26F12D4AF076}" type="pres">
      <dgm:prSet presAssocID="{9E0C4522-0A8F-4CF1-B336-7750FCB869EA}" presName="rect7" presStyleLbl="alignAcc1" presStyleIdx="6" presStyleCnt="7"/>
      <dgm:spPr/>
      <dgm:t>
        <a:bodyPr/>
        <a:lstStyle/>
        <a:p>
          <a:endParaRPr lang="es-MX"/>
        </a:p>
      </dgm:t>
    </dgm:pt>
    <dgm:pt modelId="{7D0C5B1A-ED08-4223-8EF2-2DB56FCF6214}" type="pres">
      <dgm:prSet presAssocID="{739493AB-2FE1-4437-A2BE-C8F0CE69ACD0}" presName="rect1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90976EA-9377-4C19-94AC-8069267FDAB5}" type="pres">
      <dgm:prSet presAssocID="{AFBA1EE3-FD9D-4471-B170-C088A9C12263}" presName="rect2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BA13465-39BD-4E4B-A735-ADFD2B7A69AD}" type="pres">
      <dgm:prSet presAssocID="{76BCB619-993A-4966-92AA-EFB579E02C6B}" presName="rect3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16BFA25-5D2E-4FC5-8381-5791542CC08C}" type="pres">
      <dgm:prSet presAssocID="{8D599A9D-72F8-461A-957E-2A3444312770}" presName="rect4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8E1D2FD-4A13-4903-A8A9-77884DDBDAFE}" type="pres">
      <dgm:prSet presAssocID="{7D19FC3B-2BC9-4D19-ABF6-6E8C61CE1666}" presName="rect5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FBB0CD2-E3C4-4810-8D90-B55941116FF4}" type="pres">
      <dgm:prSet presAssocID="{18E096A1-1DF6-40DA-9E6B-E19B22CAFC86}" presName="rect6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784C97C-5FF5-4D90-A0F9-B85046E5C3A7}" type="pres">
      <dgm:prSet presAssocID="{9E0C4522-0A8F-4CF1-B336-7750FCB869EA}" presName="rect7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3A19A02C-243B-47E2-BFFD-20C56B1D66D6}" type="presOf" srcId="{7D19FC3B-2BC9-4D19-ABF6-6E8C61CE1666}" destId="{F8E1D2FD-4A13-4903-A8A9-77884DDBDAFE}" srcOrd="1" destOrd="0" presId="urn:microsoft.com/office/officeart/2005/8/layout/target3"/>
    <dgm:cxn modelId="{F908D658-0E94-4870-AD21-F730EDFB3DBB}" srcId="{E5EAA01F-C383-48CA-AFA1-8B293EBEB188}" destId="{93598469-A78F-41E0-ADBA-2C9221056C63}" srcOrd="8" destOrd="0" parTransId="{EEAC79DE-3DEF-4643-8FBF-9767933A467E}" sibTransId="{1FB0F928-8E21-4880-9F78-693A5A48E55C}"/>
    <dgm:cxn modelId="{89E1EC1E-9471-4060-9DB8-8990A775279A}" type="presOf" srcId="{739493AB-2FE1-4437-A2BE-C8F0CE69ACD0}" destId="{07BEAA34-783C-453E-A84B-108148ACE0B1}" srcOrd="0" destOrd="0" presId="urn:microsoft.com/office/officeart/2005/8/layout/target3"/>
    <dgm:cxn modelId="{8AEB889D-CD12-4FD1-A2E4-350A204316BE}" type="presOf" srcId="{7D19FC3B-2BC9-4D19-ABF6-6E8C61CE1666}" destId="{E3B7F07E-9378-47B8-874B-0B5FD9A9F7A4}" srcOrd="0" destOrd="0" presId="urn:microsoft.com/office/officeart/2005/8/layout/target3"/>
    <dgm:cxn modelId="{7C14A1EC-FC1E-4D66-948F-D713BDAA5558}" srcId="{E5EAA01F-C383-48CA-AFA1-8B293EBEB188}" destId="{76BCB619-993A-4966-92AA-EFB579E02C6B}" srcOrd="2" destOrd="0" parTransId="{FCD6B91B-1EF8-4BD3-92AB-9A93D333BA30}" sibTransId="{9E730164-0BB6-40A8-AF41-12717A9FC09D}"/>
    <dgm:cxn modelId="{38C0C3E5-34B8-4296-BE28-500B653E648A}" type="presOf" srcId="{E5EAA01F-C383-48CA-AFA1-8B293EBEB188}" destId="{1C774052-304F-4EBC-A9E4-729F702B943C}" srcOrd="0" destOrd="0" presId="urn:microsoft.com/office/officeart/2005/8/layout/target3"/>
    <dgm:cxn modelId="{9E8D4B97-01E8-4EB5-A549-C9165AACADC4}" type="presOf" srcId="{18E096A1-1DF6-40DA-9E6B-E19B22CAFC86}" destId="{8FBB0CD2-E3C4-4810-8D90-B55941116FF4}" srcOrd="1" destOrd="0" presId="urn:microsoft.com/office/officeart/2005/8/layout/target3"/>
    <dgm:cxn modelId="{F2A56AD5-AFD5-4D38-B1D4-621F18C001D7}" type="presOf" srcId="{AFBA1EE3-FD9D-4471-B170-C088A9C12263}" destId="{3F50B761-FD72-48F5-AC78-79ABE814DB32}" srcOrd="0" destOrd="0" presId="urn:microsoft.com/office/officeart/2005/8/layout/target3"/>
    <dgm:cxn modelId="{821359A7-C0B8-4D75-83DE-AA2D3769AA81}" type="presOf" srcId="{9E0C4522-0A8F-4CF1-B336-7750FCB869EA}" destId="{B784C97C-5FF5-4D90-A0F9-B85046E5C3A7}" srcOrd="1" destOrd="0" presId="urn:microsoft.com/office/officeart/2005/8/layout/target3"/>
    <dgm:cxn modelId="{11CA0737-5A32-4D75-8DEB-E484599CD75C}" srcId="{E5EAA01F-C383-48CA-AFA1-8B293EBEB188}" destId="{8D599A9D-72F8-461A-957E-2A3444312770}" srcOrd="3" destOrd="0" parTransId="{745071C1-2F39-4B70-94C0-2DFB29398351}" sibTransId="{AC26CE43-EE40-4EE5-B701-14736D639231}"/>
    <dgm:cxn modelId="{E5319652-B093-49FC-BBD3-B2F42BC269F8}" srcId="{E5EAA01F-C383-48CA-AFA1-8B293EBEB188}" destId="{7D19FC3B-2BC9-4D19-ABF6-6E8C61CE1666}" srcOrd="4" destOrd="0" parTransId="{A433CAD9-C562-42C0-BDE5-7D5B1392737D}" sibTransId="{AF43007C-8AAC-4076-BC39-AEEDB080FF19}"/>
    <dgm:cxn modelId="{CCE1C558-1067-456D-A9FC-BE500272A2E4}" type="presOf" srcId="{AFBA1EE3-FD9D-4471-B170-C088A9C12263}" destId="{B90976EA-9377-4C19-94AC-8069267FDAB5}" srcOrd="1" destOrd="0" presId="urn:microsoft.com/office/officeart/2005/8/layout/target3"/>
    <dgm:cxn modelId="{F591CDA0-9E12-43AA-8484-2120543C3E71}" srcId="{E5EAA01F-C383-48CA-AFA1-8B293EBEB188}" destId="{18E096A1-1DF6-40DA-9E6B-E19B22CAFC86}" srcOrd="5" destOrd="0" parTransId="{FCFE0E21-F010-4655-8550-24683B5D6490}" sibTransId="{971D783C-4D2E-4906-8728-88E04A87F6AF}"/>
    <dgm:cxn modelId="{3F85BD27-3121-44A2-B31C-E80FD5154395}" type="presOf" srcId="{9E0C4522-0A8F-4CF1-B336-7750FCB869EA}" destId="{335B3F0F-EC76-42A0-AA0F-26F12D4AF076}" srcOrd="0" destOrd="0" presId="urn:microsoft.com/office/officeart/2005/8/layout/target3"/>
    <dgm:cxn modelId="{B9D87AEB-F9D6-49B0-9335-166844FB555E}" type="presOf" srcId="{8D599A9D-72F8-461A-957E-2A3444312770}" destId="{316BFA25-5D2E-4FC5-8381-5791542CC08C}" srcOrd="1" destOrd="0" presId="urn:microsoft.com/office/officeart/2005/8/layout/target3"/>
    <dgm:cxn modelId="{9F8F61A4-3766-48E6-98F1-8B30AC5CA8BA}" srcId="{E5EAA01F-C383-48CA-AFA1-8B293EBEB188}" destId="{9E0C4522-0A8F-4CF1-B336-7750FCB869EA}" srcOrd="6" destOrd="0" parTransId="{4C8838F4-697E-4B93-B080-7A77D16484A4}" sibTransId="{8C9C1EC7-FDBD-48C5-B2A5-47785B068ECF}"/>
    <dgm:cxn modelId="{379E08CD-DCC5-44E8-989B-7A4FF9BE86EF}" type="presOf" srcId="{18E096A1-1DF6-40DA-9E6B-E19B22CAFC86}" destId="{B3C41839-93B9-4C64-BBB5-D9591B6E4F78}" srcOrd="0" destOrd="0" presId="urn:microsoft.com/office/officeart/2005/8/layout/target3"/>
    <dgm:cxn modelId="{35C12D76-6162-4397-B7F8-FA9F6C948927}" type="presOf" srcId="{8D599A9D-72F8-461A-957E-2A3444312770}" destId="{135D0B33-6638-4FD5-BA55-1AF8863E9902}" srcOrd="0" destOrd="0" presId="urn:microsoft.com/office/officeart/2005/8/layout/target3"/>
    <dgm:cxn modelId="{8D316621-1C8B-4CEF-B770-FD41B303DFE7}" type="presOf" srcId="{76BCB619-993A-4966-92AA-EFB579E02C6B}" destId="{3BA13465-39BD-4E4B-A735-ADFD2B7A69AD}" srcOrd="1" destOrd="0" presId="urn:microsoft.com/office/officeart/2005/8/layout/target3"/>
    <dgm:cxn modelId="{DAAD7D48-0804-4466-83AC-AEFE53851D5D}" srcId="{E5EAA01F-C383-48CA-AFA1-8B293EBEB188}" destId="{D9BB73CE-843C-4C53-8BC3-F05F7B484A0F}" srcOrd="7" destOrd="0" parTransId="{7F05D613-F74C-4744-B673-CB505505B864}" sibTransId="{8B6520E0-0111-4F0F-945A-F6435B74532A}"/>
    <dgm:cxn modelId="{E0523D10-0069-44B0-B687-07E5818C1A35}" srcId="{E5EAA01F-C383-48CA-AFA1-8B293EBEB188}" destId="{739493AB-2FE1-4437-A2BE-C8F0CE69ACD0}" srcOrd="0" destOrd="0" parTransId="{2BCF1C58-9CDD-4862-81A0-4A3CAC0EE788}" sibTransId="{AA3FE910-DA70-4D53-8B22-E1B88B5C5341}"/>
    <dgm:cxn modelId="{D531406C-5CA3-4A81-889F-CBF196DA78C0}" type="presOf" srcId="{76BCB619-993A-4966-92AA-EFB579E02C6B}" destId="{EED9C054-D101-4139-83B7-2DF0ED3F119D}" srcOrd="0" destOrd="0" presId="urn:microsoft.com/office/officeart/2005/8/layout/target3"/>
    <dgm:cxn modelId="{267C7F76-B9C1-4D26-A689-35B085E226A2}" srcId="{E5EAA01F-C383-48CA-AFA1-8B293EBEB188}" destId="{AFBA1EE3-FD9D-4471-B170-C088A9C12263}" srcOrd="1" destOrd="0" parTransId="{1900A220-9BD5-4E0A-84E2-8A2570A55CAD}" sibTransId="{0287ABBE-7BAA-4F57-A2AF-4C4666420231}"/>
    <dgm:cxn modelId="{432585DD-4D7E-4B00-83FC-5170DCFC21DF}" type="presOf" srcId="{739493AB-2FE1-4437-A2BE-C8F0CE69ACD0}" destId="{7D0C5B1A-ED08-4223-8EF2-2DB56FCF6214}" srcOrd="1" destOrd="0" presId="urn:microsoft.com/office/officeart/2005/8/layout/target3"/>
    <dgm:cxn modelId="{677A09B4-49C4-4E63-92C8-C62B51860DE4}" type="presParOf" srcId="{1C774052-304F-4EBC-A9E4-729F702B943C}" destId="{2E97BEB4-037C-47D9-A78A-89658F20D452}" srcOrd="0" destOrd="0" presId="urn:microsoft.com/office/officeart/2005/8/layout/target3"/>
    <dgm:cxn modelId="{2ACDE722-0B43-4AE3-BB62-B52022F1017D}" type="presParOf" srcId="{1C774052-304F-4EBC-A9E4-729F702B943C}" destId="{BBC2194D-2FC6-49C5-8FD8-63E19410E8B3}" srcOrd="1" destOrd="0" presId="urn:microsoft.com/office/officeart/2005/8/layout/target3"/>
    <dgm:cxn modelId="{363F9691-D937-40C8-B803-CBE07BAD7633}" type="presParOf" srcId="{1C774052-304F-4EBC-A9E4-729F702B943C}" destId="{07BEAA34-783C-453E-A84B-108148ACE0B1}" srcOrd="2" destOrd="0" presId="urn:microsoft.com/office/officeart/2005/8/layout/target3"/>
    <dgm:cxn modelId="{1CF88EFF-053E-4781-A9BF-2118597A8F9F}" type="presParOf" srcId="{1C774052-304F-4EBC-A9E4-729F702B943C}" destId="{3470958D-A163-4C29-B1E8-1FCBBE18ED6A}" srcOrd="3" destOrd="0" presId="urn:microsoft.com/office/officeart/2005/8/layout/target3"/>
    <dgm:cxn modelId="{B23F8AF0-650A-4072-9EDB-C6D520559D9A}" type="presParOf" srcId="{1C774052-304F-4EBC-A9E4-729F702B943C}" destId="{93D8B33A-688D-4C56-854F-5649481061C6}" srcOrd="4" destOrd="0" presId="urn:microsoft.com/office/officeart/2005/8/layout/target3"/>
    <dgm:cxn modelId="{A1960F5C-EE86-4D58-BD7B-C86780E47E68}" type="presParOf" srcId="{1C774052-304F-4EBC-A9E4-729F702B943C}" destId="{3F50B761-FD72-48F5-AC78-79ABE814DB32}" srcOrd="5" destOrd="0" presId="urn:microsoft.com/office/officeart/2005/8/layout/target3"/>
    <dgm:cxn modelId="{FD560CFE-87D8-40AF-9A48-09E0690367DC}" type="presParOf" srcId="{1C774052-304F-4EBC-A9E4-729F702B943C}" destId="{FB62AE76-D2C8-4BB7-BF26-14D172EAA40F}" srcOrd="6" destOrd="0" presId="urn:microsoft.com/office/officeart/2005/8/layout/target3"/>
    <dgm:cxn modelId="{D600B04F-4AD6-40A6-8C7F-74306E90F2C2}" type="presParOf" srcId="{1C774052-304F-4EBC-A9E4-729F702B943C}" destId="{07D25A74-C9DA-4542-AB8E-6825CFC43D79}" srcOrd="7" destOrd="0" presId="urn:microsoft.com/office/officeart/2005/8/layout/target3"/>
    <dgm:cxn modelId="{5FF5E4EC-747C-4DE4-B185-D4573240F828}" type="presParOf" srcId="{1C774052-304F-4EBC-A9E4-729F702B943C}" destId="{EED9C054-D101-4139-83B7-2DF0ED3F119D}" srcOrd="8" destOrd="0" presId="urn:microsoft.com/office/officeart/2005/8/layout/target3"/>
    <dgm:cxn modelId="{8D77A032-3043-415B-BA6A-BD10FE2D1B77}" type="presParOf" srcId="{1C774052-304F-4EBC-A9E4-729F702B943C}" destId="{9914C81B-62DA-4574-8DA2-DB60620B19E9}" srcOrd="9" destOrd="0" presId="urn:microsoft.com/office/officeart/2005/8/layout/target3"/>
    <dgm:cxn modelId="{F2A37713-9C28-4489-90CF-8621C1D8D0E4}" type="presParOf" srcId="{1C774052-304F-4EBC-A9E4-729F702B943C}" destId="{DA484822-5A49-4CA2-9B09-A5CC1FEDE9FC}" srcOrd="10" destOrd="0" presId="urn:microsoft.com/office/officeart/2005/8/layout/target3"/>
    <dgm:cxn modelId="{6A925CAE-C25B-4543-B59B-5C9DF1BF5C6E}" type="presParOf" srcId="{1C774052-304F-4EBC-A9E4-729F702B943C}" destId="{135D0B33-6638-4FD5-BA55-1AF8863E9902}" srcOrd="11" destOrd="0" presId="urn:microsoft.com/office/officeart/2005/8/layout/target3"/>
    <dgm:cxn modelId="{4A8E75DC-86FA-4D66-B0B6-FAC7247E0986}" type="presParOf" srcId="{1C774052-304F-4EBC-A9E4-729F702B943C}" destId="{2B0E07EB-2DBD-489D-A3A2-771C7792CD6B}" srcOrd="12" destOrd="0" presId="urn:microsoft.com/office/officeart/2005/8/layout/target3"/>
    <dgm:cxn modelId="{1D921A23-2CD5-4E56-92FA-3B5D511B26E9}" type="presParOf" srcId="{1C774052-304F-4EBC-A9E4-729F702B943C}" destId="{CBE4D52D-A325-4234-9877-C7B59109BC6F}" srcOrd="13" destOrd="0" presId="urn:microsoft.com/office/officeart/2005/8/layout/target3"/>
    <dgm:cxn modelId="{46579162-C9E9-4180-ACB9-7A5161AB66F9}" type="presParOf" srcId="{1C774052-304F-4EBC-A9E4-729F702B943C}" destId="{E3B7F07E-9378-47B8-874B-0B5FD9A9F7A4}" srcOrd="14" destOrd="0" presId="urn:microsoft.com/office/officeart/2005/8/layout/target3"/>
    <dgm:cxn modelId="{1AF278F5-1FAD-4D7D-8BBA-39C58FC465D5}" type="presParOf" srcId="{1C774052-304F-4EBC-A9E4-729F702B943C}" destId="{71BCAA57-E1C2-4CB8-9125-25B341915A60}" srcOrd="15" destOrd="0" presId="urn:microsoft.com/office/officeart/2005/8/layout/target3"/>
    <dgm:cxn modelId="{24B19962-5D40-4F51-93C8-9A6385A208ED}" type="presParOf" srcId="{1C774052-304F-4EBC-A9E4-729F702B943C}" destId="{BAB7A19A-2583-4532-B507-CF0686B79E25}" srcOrd="16" destOrd="0" presId="urn:microsoft.com/office/officeart/2005/8/layout/target3"/>
    <dgm:cxn modelId="{4B1539D3-793A-4E24-A1AC-0ED7C1F65A43}" type="presParOf" srcId="{1C774052-304F-4EBC-A9E4-729F702B943C}" destId="{B3C41839-93B9-4C64-BBB5-D9591B6E4F78}" srcOrd="17" destOrd="0" presId="urn:microsoft.com/office/officeart/2005/8/layout/target3"/>
    <dgm:cxn modelId="{5AF6F14A-113B-4A76-95BC-0613270F4A94}" type="presParOf" srcId="{1C774052-304F-4EBC-A9E4-729F702B943C}" destId="{CDDB35DE-6742-484E-B457-3A28CDF94E0E}" srcOrd="18" destOrd="0" presId="urn:microsoft.com/office/officeart/2005/8/layout/target3"/>
    <dgm:cxn modelId="{C5BCAE29-5FDA-463B-83E9-CF4A5A461F74}" type="presParOf" srcId="{1C774052-304F-4EBC-A9E4-729F702B943C}" destId="{5ADD0C9B-D112-4E39-968E-560D113E7760}" srcOrd="19" destOrd="0" presId="urn:microsoft.com/office/officeart/2005/8/layout/target3"/>
    <dgm:cxn modelId="{3B44D324-65D8-425A-95FA-81781A97A7A1}" type="presParOf" srcId="{1C774052-304F-4EBC-A9E4-729F702B943C}" destId="{335B3F0F-EC76-42A0-AA0F-26F12D4AF076}" srcOrd="20" destOrd="0" presId="urn:microsoft.com/office/officeart/2005/8/layout/target3"/>
    <dgm:cxn modelId="{9610C127-5B4C-45D1-8AB6-DD344484FEFE}" type="presParOf" srcId="{1C774052-304F-4EBC-A9E4-729F702B943C}" destId="{7D0C5B1A-ED08-4223-8EF2-2DB56FCF6214}" srcOrd="21" destOrd="0" presId="urn:microsoft.com/office/officeart/2005/8/layout/target3"/>
    <dgm:cxn modelId="{BC910410-DB0B-4EC4-930D-F24B205A2A5B}" type="presParOf" srcId="{1C774052-304F-4EBC-A9E4-729F702B943C}" destId="{B90976EA-9377-4C19-94AC-8069267FDAB5}" srcOrd="22" destOrd="0" presId="urn:microsoft.com/office/officeart/2005/8/layout/target3"/>
    <dgm:cxn modelId="{874FE343-6193-43B9-9CE3-24434A5EA937}" type="presParOf" srcId="{1C774052-304F-4EBC-A9E4-729F702B943C}" destId="{3BA13465-39BD-4E4B-A735-ADFD2B7A69AD}" srcOrd="23" destOrd="0" presId="urn:microsoft.com/office/officeart/2005/8/layout/target3"/>
    <dgm:cxn modelId="{E043EAE4-FA10-417A-9412-A52D41E0BAEC}" type="presParOf" srcId="{1C774052-304F-4EBC-A9E4-729F702B943C}" destId="{316BFA25-5D2E-4FC5-8381-5791542CC08C}" srcOrd="24" destOrd="0" presId="urn:microsoft.com/office/officeart/2005/8/layout/target3"/>
    <dgm:cxn modelId="{0BBA1AB7-AD85-4E5E-8146-68347D5C9506}" type="presParOf" srcId="{1C774052-304F-4EBC-A9E4-729F702B943C}" destId="{F8E1D2FD-4A13-4903-A8A9-77884DDBDAFE}" srcOrd="25" destOrd="0" presId="urn:microsoft.com/office/officeart/2005/8/layout/target3"/>
    <dgm:cxn modelId="{F7DD0173-5B40-4469-A1C9-54D6C9CB7F07}" type="presParOf" srcId="{1C774052-304F-4EBC-A9E4-729F702B943C}" destId="{8FBB0CD2-E3C4-4810-8D90-B55941116FF4}" srcOrd="26" destOrd="0" presId="urn:microsoft.com/office/officeart/2005/8/layout/target3"/>
    <dgm:cxn modelId="{43D49A3A-0E23-4193-BA27-59587C735DB0}" type="presParOf" srcId="{1C774052-304F-4EBC-A9E4-729F702B943C}" destId="{B784C97C-5FF5-4D90-A0F9-B85046E5C3A7}" srcOrd="2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97BEB4-037C-47D9-A78A-89658F20D452}">
      <dsp:nvSpPr>
        <dsp:cNvPr id="0" name=""/>
        <dsp:cNvSpPr/>
      </dsp:nvSpPr>
      <dsp:spPr>
        <a:xfrm>
          <a:off x="0" y="203199"/>
          <a:ext cx="3657600" cy="365760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7BEAA34-783C-453E-A84B-108148ACE0B1}">
      <dsp:nvSpPr>
        <dsp:cNvPr id="0" name=""/>
        <dsp:cNvSpPr/>
      </dsp:nvSpPr>
      <dsp:spPr>
        <a:xfrm>
          <a:off x="1828800" y="203199"/>
          <a:ext cx="4267200" cy="36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i="1" kern="1200" dirty="0"/>
            <a:t>COMPRENDER EL PROBLEMA.</a:t>
          </a:r>
          <a:endParaRPr lang="es-ES" sz="1400" kern="1200" dirty="0"/>
        </a:p>
      </dsp:txBody>
      <dsp:txXfrm>
        <a:off x="1828800" y="203199"/>
        <a:ext cx="4267200" cy="365759"/>
      </dsp:txXfrm>
    </dsp:sp>
    <dsp:sp modelId="{93D8B33A-688D-4C56-854F-5649481061C6}">
      <dsp:nvSpPr>
        <dsp:cNvPr id="0" name=""/>
        <dsp:cNvSpPr/>
      </dsp:nvSpPr>
      <dsp:spPr>
        <a:xfrm>
          <a:off x="274319" y="568959"/>
          <a:ext cx="3108960" cy="310896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F50B761-FD72-48F5-AC78-79ABE814DB32}">
      <dsp:nvSpPr>
        <dsp:cNvPr id="0" name=""/>
        <dsp:cNvSpPr/>
      </dsp:nvSpPr>
      <dsp:spPr>
        <a:xfrm>
          <a:off x="1828800" y="568959"/>
          <a:ext cx="4267200" cy="310896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 Leer el problema varias veces</a:t>
          </a:r>
        </a:p>
      </dsp:txBody>
      <dsp:txXfrm>
        <a:off x="1828800" y="568959"/>
        <a:ext cx="4267200" cy="365759"/>
      </dsp:txXfrm>
    </dsp:sp>
    <dsp:sp modelId="{07D25A74-C9DA-4542-AB8E-6825CFC43D79}">
      <dsp:nvSpPr>
        <dsp:cNvPr id="0" name=""/>
        <dsp:cNvSpPr/>
      </dsp:nvSpPr>
      <dsp:spPr>
        <a:xfrm>
          <a:off x="548639" y="934718"/>
          <a:ext cx="2560321" cy="2560321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ED9C054-D101-4139-83B7-2DF0ED3F119D}">
      <dsp:nvSpPr>
        <dsp:cNvPr id="0" name=""/>
        <dsp:cNvSpPr/>
      </dsp:nvSpPr>
      <dsp:spPr>
        <a:xfrm>
          <a:off x="1828800" y="934718"/>
          <a:ext cx="4267200" cy="256032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¿Qué datos me dan en el enunciado del problema?</a:t>
          </a:r>
        </a:p>
      </dsp:txBody>
      <dsp:txXfrm>
        <a:off x="1828800" y="934718"/>
        <a:ext cx="4267200" cy="365759"/>
      </dsp:txXfrm>
    </dsp:sp>
    <dsp:sp modelId="{DA484822-5A49-4CA2-9B09-A5CC1FEDE9FC}">
      <dsp:nvSpPr>
        <dsp:cNvPr id="0" name=""/>
        <dsp:cNvSpPr/>
      </dsp:nvSpPr>
      <dsp:spPr>
        <a:xfrm>
          <a:off x="822959" y="1300478"/>
          <a:ext cx="2011681" cy="2011681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35D0B33-6638-4FD5-BA55-1AF8863E9902}">
      <dsp:nvSpPr>
        <dsp:cNvPr id="0" name=""/>
        <dsp:cNvSpPr/>
      </dsp:nvSpPr>
      <dsp:spPr>
        <a:xfrm>
          <a:off x="1828800" y="1300478"/>
          <a:ext cx="4267200" cy="201168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¿Cuál es la pregunta que me da el problema?</a:t>
          </a:r>
        </a:p>
      </dsp:txBody>
      <dsp:txXfrm>
        <a:off x="1828800" y="1300478"/>
        <a:ext cx="4267200" cy="365763"/>
      </dsp:txXfrm>
    </dsp:sp>
    <dsp:sp modelId="{CBE4D52D-A325-4234-9877-C7B59109BC6F}">
      <dsp:nvSpPr>
        <dsp:cNvPr id="0" name=""/>
        <dsp:cNvSpPr/>
      </dsp:nvSpPr>
      <dsp:spPr>
        <a:xfrm>
          <a:off x="1097280" y="1666241"/>
          <a:ext cx="1463038" cy="146303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3B7F07E-9378-47B8-874B-0B5FD9A9F7A4}">
      <dsp:nvSpPr>
        <dsp:cNvPr id="0" name=""/>
        <dsp:cNvSpPr/>
      </dsp:nvSpPr>
      <dsp:spPr>
        <a:xfrm>
          <a:off x="1828800" y="1666241"/>
          <a:ext cx="4267200" cy="14630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¿Qué debo lograr?</a:t>
          </a:r>
        </a:p>
      </dsp:txBody>
      <dsp:txXfrm>
        <a:off x="1828800" y="1666241"/>
        <a:ext cx="4267200" cy="365759"/>
      </dsp:txXfrm>
    </dsp:sp>
    <dsp:sp modelId="{BAB7A19A-2583-4532-B507-CF0686B79E25}">
      <dsp:nvSpPr>
        <dsp:cNvPr id="0" name=""/>
        <dsp:cNvSpPr/>
      </dsp:nvSpPr>
      <dsp:spPr>
        <a:xfrm>
          <a:off x="1371600" y="2032001"/>
          <a:ext cx="914398" cy="91439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3C41839-93B9-4C64-BBB5-D9591B6E4F78}">
      <dsp:nvSpPr>
        <dsp:cNvPr id="0" name=""/>
        <dsp:cNvSpPr/>
      </dsp:nvSpPr>
      <dsp:spPr>
        <a:xfrm>
          <a:off x="1828800" y="2032001"/>
          <a:ext cx="4267200" cy="9143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¿Cuál es la incógnita del problema?</a:t>
          </a:r>
        </a:p>
      </dsp:txBody>
      <dsp:txXfrm>
        <a:off x="1828800" y="2032001"/>
        <a:ext cx="4267200" cy="365759"/>
      </dsp:txXfrm>
    </dsp:sp>
    <dsp:sp modelId="{5ADD0C9B-D112-4E39-968E-560D113E7760}">
      <dsp:nvSpPr>
        <dsp:cNvPr id="0" name=""/>
        <dsp:cNvSpPr/>
      </dsp:nvSpPr>
      <dsp:spPr>
        <a:xfrm>
          <a:off x="1645920" y="2397760"/>
          <a:ext cx="365759" cy="365759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35B3F0F-EC76-42A0-AA0F-26F12D4AF076}">
      <dsp:nvSpPr>
        <dsp:cNvPr id="0" name=""/>
        <dsp:cNvSpPr/>
      </dsp:nvSpPr>
      <dsp:spPr>
        <a:xfrm>
          <a:off x="1828800" y="2397760"/>
          <a:ext cx="4267200" cy="36575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/>
            <a:t>Organizar la información</a:t>
          </a:r>
        </a:p>
      </dsp:txBody>
      <dsp:txXfrm>
        <a:off x="1828800" y="2397760"/>
        <a:ext cx="4267200" cy="3657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FE819D-A718-42BD-9F4E-0C6B9FC96CC0}" type="datetimeFigureOut">
              <a:rPr lang="es-MX" smtClean="0"/>
              <a:pPr/>
              <a:t>18/10/2024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3DAE2-DFCF-4C8F-9D8C-97276FF277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2898A-C29B-480F-8AAB-0D5D2EEB8ED9}" type="datetimeFigureOut">
              <a:rPr lang="es-MX" smtClean="0"/>
              <a:pPr/>
              <a:t>18/10/2024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B8DE22-9AC4-4EAA-B588-7F3A9518A25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2516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_rels/notes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_rels/notes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_rels/notes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24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E48264-3833-4F0E-8124-C54323B1680F}" type="slidenum">
              <a:rPr lang="es-MX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4124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Una </a:t>
            </a:r>
            <a:r>
              <a:rPr lang="es-ES" b="1" dirty="0"/>
              <a:t>dirección de memoria</a:t>
            </a:r>
            <a:r>
              <a:rPr lang="es-ES" dirty="0"/>
              <a:t> es un identificador para una localización de </a:t>
            </a:r>
            <a:r>
              <a:rPr lang="es-ES" dirty="0">
                <a:hlinkClick r:id="rId3" tooltip="Memoria (informática)"/>
              </a:rPr>
              <a:t>memoria</a:t>
            </a:r>
            <a:r>
              <a:rPr lang="es-ES" dirty="0"/>
              <a:t> con la cual un </a:t>
            </a:r>
            <a:r>
              <a:rPr lang="es-ES" dirty="0">
                <a:hlinkClick r:id="rId4" tooltip="Programa informático"/>
              </a:rPr>
              <a:t>programa informático</a:t>
            </a:r>
            <a:r>
              <a:rPr lang="es-ES" dirty="0"/>
              <a:t> o un dispositivo de </a:t>
            </a:r>
            <a:r>
              <a:rPr lang="es-ES" dirty="0">
                <a:hlinkClick r:id="rId5" tooltip="Hardware"/>
              </a:rPr>
              <a:t>hardware</a:t>
            </a:r>
            <a:r>
              <a:rPr lang="es-ES" dirty="0"/>
              <a:t> pueden almacenar un </a:t>
            </a:r>
            <a:r>
              <a:rPr lang="es-ES" dirty="0">
                <a:hlinkClick r:id="rId6" tooltip="Dato"/>
              </a:rPr>
              <a:t>dato</a:t>
            </a:r>
            <a:r>
              <a:rPr lang="es-ES" dirty="0"/>
              <a:t> para su posterior reutilización.</a:t>
            </a:r>
          </a:p>
          <a:p>
            <a:r>
              <a:rPr lang="es-ES" dirty="0"/>
              <a:t>Debido a la estructura de 32 bits de un </a:t>
            </a:r>
            <a:r>
              <a:rPr lang="es-ES" dirty="0">
                <a:hlinkClick r:id="rId7" tooltip="Unidad central de procesamiento"/>
              </a:rPr>
              <a:t>procesador</a:t>
            </a:r>
            <a:r>
              <a:rPr lang="es-ES" dirty="0"/>
              <a:t> común como los de </a:t>
            </a:r>
            <a:r>
              <a:rPr lang="es-ES" dirty="0">
                <a:hlinkClick r:id="rId8" tooltip="Intel"/>
              </a:rPr>
              <a:t>Intel</a:t>
            </a:r>
            <a:r>
              <a:rPr lang="es-ES" dirty="0"/>
              <a:t>, las direcciones de memoria se expresan a menudo en </a:t>
            </a:r>
            <a:r>
              <a:rPr lang="es-ES" dirty="0">
                <a:hlinkClick r:id="rId9" tooltip="Hexadecimal"/>
              </a:rPr>
              <a:t>hexadecimal</a:t>
            </a:r>
            <a:r>
              <a:rPr lang="es-ES" dirty="0"/>
              <a:t>. Por ejemplo, para no tener que escribir 111111010100000000000010101100 podemos escribir 3F5000AC en hexadecimal.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3138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Una </a:t>
            </a:r>
            <a:r>
              <a:rPr lang="es-ES" b="1" dirty="0"/>
              <a:t>dirección de memoria</a:t>
            </a:r>
            <a:r>
              <a:rPr lang="es-ES" dirty="0"/>
              <a:t> es un identificador para una localización de </a:t>
            </a:r>
            <a:r>
              <a:rPr lang="es-ES" dirty="0">
                <a:hlinkClick r:id="rId3" tooltip="Memoria (informática)"/>
              </a:rPr>
              <a:t>memoria</a:t>
            </a:r>
            <a:r>
              <a:rPr lang="es-ES" dirty="0"/>
              <a:t> con la cual un </a:t>
            </a:r>
            <a:r>
              <a:rPr lang="es-ES" dirty="0">
                <a:hlinkClick r:id="rId4" tooltip="Programa informático"/>
              </a:rPr>
              <a:t>programa informático</a:t>
            </a:r>
            <a:r>
              <a:rPr lang="es-ES" dirty="0"/>
              <a:t> o un dispositivo de </a:t>
            </a:r>
            <a:r>
              <a:rPr lang="es-ES" dirty="0">
                <a:hlinkClick r:id="rId5" tooltip="Hardware"/>
              </a:rPr>
              <a:t>hardware</a:t>
            </a:r>
            <a:r>
              <a:rPr lang="es-ES" dirty="0"/>
              <a:t> pueden almacenar un </a:t>
            </a:r>
            <a:r>
              <a:rPr lang="es-ES" dirty="0">
                <a:hlinkClick r:id="rId6" tooltip="Dato"/>
              </a:rPr>
              <a:t>dato</a:t>
            </a:r>
            <a:r>
              <a:rPr lang="es-ES" dirty="0"/>
              <a:t> para su posterior reutilización.</a:t>
            </a:r>
          </a:p>
          <a:p>
            <a:r>
              <a:rPr lang="es-ES" dirty="0"/>
              <a:t>Debido a la estructura de 32 bits de un </a:t>
            </a:r>
            <a:r>
              <a:rPr lang="es-ES" dirty="0">
                <a:hlinkClick r:id="rId7" tooltip="Unidad central de procesamiento"/>
              </a:rPr>
              <a:t>procesador</a:t>
            </a:r>
            <a:r>
              <a:rPr lang="es-ES" dirty="0"/>
              <a:t> común como los de </a:t>
            </a:r>
            <a:r>
              <a:rPr lang="es-ES" dirty="0">
                <a:hlinkClick r:id="rId8" tooltip="Intel"/>
              </a:rPr>
              <a:t>Intel</a:t>
            </a:r>
            <a:r>
              <a:rPr lang="es-ES" dirty="0"/>
              <a:t>, las direcciones de memoria se expresan a menudo en </a:t>
            </a:r>
            <a:r>
              <a:rPr lang="es-ES" dirty="0">
                <a:hlinkClick r:id="rId9" tooltip="Hexadecimal"/>
              </a:rPr>
              <a:t>hexadecimal</a:t>
            </a:r>
            <a:r>
              <a:rPr lang="es-ES" dirty="0"/>
              <a:t>. Por ejemplo, para no tener que escribir 111111010100000000000010101100 podemos escribir 3F5000AC en hexadecimal.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29905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Una </a:t>
            </a:r>
            <a:r>
              <a:rPr lang="es-ES" b="1" dirty="0"/>
              <a:t>dirección de memoria</a:t>
            </a:r>
            <a:r>
              <a:rPr lang="es-ES" dirty="0"/>
              <a:t> es un identificador para una localización de </a:t>
            </a:r>
            <a:r>
              <a:rPr lang="es-ES" dirty="0">
                <a:hlinkClick r:id="rId3" tooltip="Memoria (informática)"/>
              </a:rPr>
              <a:t>memoria</a:t>
            </a:r>
            <a:r>
              <a:rPr lang="es-ES" dirty="0"/>
              <a:t> con la cual un </a:t>
            </a:r>
            <a:r>
              <a:rPr lang="es-ES" dirty="0">
                <a:hlinkClick r:id="rId4" tooltip="Programa informático"/>
              </a:rPr>
              <a:t>programa informático</a:t>
            </a:r>
            <a:r>
              <a:rPr lang="es-ES" dirty="0"/>
              <a:t> o un dispositivo de </a:t>
            </a:r>
            <a:r>
              <a:rPr lang="es-ES" dirty="0">
                <a:hlinkClick r:id="rId5" tooltip="Hardware"/>
              </a:rPr>
              <a:t>hardware</a:t>
            </a:r>
            <a:r>
              <a:rPr lang="es-ES" dirty="0"/>
              <a:t> pueden almacenar un </a:t>
            </a:r>
            <a:r>
              <a:rPr lang="es-ES" dirty="0">
                <a:hlinkClick r:id="rId6" tooltip="Dato"/>
              </a:rPr>
              <a:t>dato</a:t>
            </a:r>
            <a:r>
              <a:rPr lang="es-ES" dirty="0"/>
              <a:t> para su posterior reutilización.</a:t>
            </a:r>
          </a:p>
          <a:p>
            <a:r>
              <a:rPr lang="es-ES" dirty="0"/>
              <a:t>Debido a la estructura de 32 bits de un </a:t>
            </a:r>
            <a:r>
              <a:rPr lang="es-ES" dirty="0">
                <a:hlinkClick r:id="rId7" tooltip="Unidad central de procesamiento"/>
              </a:rPr>
              <a:t>procesador</a:t>
            </a:r>
            <a:r>
              <a:rPr lang="es-ES" dirty="0"/>
              <a:t> común como los de </a:t>
            </a:r>
            <a:r>
              <a:rPr lang="es-ES" dirty="0">
                <a:hlinkClick r:id="rId8" tooltip="Intel"/>
              </a:rPr>
              <a:t>Intel</a:t>
            </a:r>
            <a:r>
              <a:rPr lang="es-ES" dirty="0"/>
              <a:t>, las direcciones de memoria se expresan a menudo en </a:t>
            </a:r>
            <a:r>
              <a:rPr lang="es-ES" dirty="0">
                <a:hlinkClick r:id="rId9" tooltip="Hexadecimal"/>
              </a:rPr>
              <a:t>hexadecimal</a:t>
            </a:r>
            <a:r>
              <a:rPr lang="es-ES" dirty="0"/>
              <a:t>. Por ejemplo, para no tener que escribir 111111010100000000000010101100 podemos escribir 3F5000AC en hexadecimal.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13003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Una </a:t>
            </a:r>
            <a:r>
              <a:rPr lang="es-ES" b="1" dirty="0"/>
              <a:t>dirección de memoria</a:t>
            </a:r>
            <a:r>
              <a:rPr lang="es-ES" dirty="0"/>
              <a:t> es un identificador para una localización de </a:t>
            </a:r>
            <a:r>
              <a:rPr lang="es-ES" dirty="0">
                <a:hlinkClick r:id="rId3" tooltip="Memoria (informática)"/>
              </a:rPr>
              <a:t>memoria</a:t>
            </a:r>
            <a:r>
              <a:rPr lang="es-ES" dirty="0"/>
              <a:t> con la cual un </a:t>
            </a:r>
            <a:r>
              <a:rPr lang="es-ES" dirty="0">
                <a:hlinkClick r:id="rId4" tooltip="Programa informático"/>
              </a:rPr>
              <a:t>programa informático</a:t>
            </a:r>
            <a:r>
              <a:rPr lang="es-ES" dirty="0"/>
              <a:t> o un dispositivo de </a:t>
            </a:r>
            <a:r>
              <a:rPr lang="es-ES" dirty="0">
                <a:hlinkClick r:id="rId5" tooltip="Hardware"/>
              </a:rPr>
              <a:t>hardware</a:t>
            </a:r>
            <a:r>
              <a:rPr lang="es-ES" dirty="0"/>
              <a:t> pueden almacenar un </a:t>
            </a:r>
            <a:r>
              <a:rPr lang="es-ES" dirty="0">
                <a:hlinkClick r:id="rId6" tooltip="Dato"/>
              </a:rPr>
              <a:t>dato</a:t>
            </a:r>
            <a:r>
              <a:rPr lang="es-ES" dirty="0"/>
              <a:t> para su posterior reutilización.</a:t>
            </a:r>
          </a:p>
          <a:p>
            <a:r>
              <a:rPr lang="es-ES" dirty="0"/>
              <a:t>Debido a la estructura de 32 bits de un </a:t>
            </a:r>
            <a:r>
              <a:rPr lang="es-ES" dirty="0">
                <a:hlinkClick r:id="rId7" tooltip="Unidad central de procesamiento"/>
              </a:rPr>
              <a:t>procesador</a:t>
            </a:r>
            <a:r>
              <a:rPr lang="es-ES" dirty="0"/>
              <a:t> común como los de </a:t>
            </a:r>
            <a:r>
              <a:rPr lang="es-ES" dirty="0">
                <a:hlinkClick r:id="rId8" tooltip="Intel"/>
              </a:rPr>
              <a:t>Intel</a:t>
            </a:r>
            <a:r>
              <a:rPr lang="es-ES" dirty="0"/>
              <a:t>, las direcciones de memoria se expresan a menudo en </a:t>
            </a:r>
            <a:r>
              <a:rPr lang="es-ES" dirty="0">
                <a:hlinkClick r:id="rId9" tooltip="Hexadecimal"/>
              </a:rPr>
              <a:t>hexadecimal</a:t>
            </a:r>
            <a:r>
              <a:rPr lang="es-ES" dirty="0"/>
              <a:t>. Por ejemplo, para no tener que escribir 111111010100000000000010101100 podemos escribir 3F5000AC en hexadecimal.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6653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rgbClr val="FFC000">
              <a:alpha val="5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rgbClr val="DAA6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rgbClr val="FFC000">
              <a:alpha val="5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rgbClr val="FFC000">
              <a:alpha val="65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rgbClr val="FFC000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rgbClr val="FFC000">
              <a:alpha val="65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143116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F17E25C-2D3E-489F-9CBF-CAAE7D711A8E}" type="datetimeFigureOut">
              <a:rPr lang="es-MX" smtClean="0"/>
              <a:pPr/>
              <a:t>18/10/2024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5804" y="571480"/>
            <a:ext cx="8229600" cy="64294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753740"/>
          </a:xfrm>
        </p:spPr>
        <p:txBody>
          <a:bodyPr/>
          <a:lstStyle>
            <a:lvl1pPr>
              <a:buClr>
                <a:srgbClr val="0070C0"/>
              </a:buClr>
              <a:defRPr>
                <a:latin typeface="Verdana" pitchFamily="34" charset="0"/>
              </a:defRPr>
            </a:lvl1pPr>
            <a:lvl2pPr>
              <a:defRPr>
                <a:solidFill>
                  <a:srgbClr val="002060"/>
                </a:solidFill>
                <a:latin typeface="Verdana" pitchFamily="34" charset="0"/>
              </a:defRPr>
            </a:lvl2pPr>
            <a:lvl3pPr>
              <a:defRPr>
                <a:latin typeface="Verdana" pitchFamily="34" charset="0"/>
              </a:defRPr>
            </a:lvl3pPr>
            <a:lvl4pPr>
              <a:defRPr>
                <a:latin typeface="Verdana" pitchFamily="34" charset="0"/>
              </a:defRPr>
            </a:lvl4pPr>
            <a:lvl5pPr>
              <a:defRPr>
                <a:latin typeface="Verdana" pitchFamily="34" charset="0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18/10/2024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18/10/2024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668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>
                <a:latin typeface="Calibri" pitchFamily="34" charset="0"/>
              </a:defRPr>
            </a:lvl1pPr>
            <a:lvl2pPr>
              <a:defRPr sz="19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>
                <a:latin typeface="Calibri" pitchFamily="34" charset="0"/>
              </a:defRPr>
            </a:lvl1pPr>
            <a:lvl2pPr>
              <a:defRPr sz="19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18/10/2024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64464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F17E25C-2D3E-489F-9CBF-CAAE7D711A8E}" type="datetimeFigureOut">
              <a:rPr lang="es-MX" smtClean="0"/>
              <a:pPr/>
              <a:t>18/10/2024</a:t>
            </a:fld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F17E25C-2D3E-489F-9CBF-CAAE7D711A8E}" type="datetimeFigureOut">
              <a:rPr lang="es-MX" smtClean="0"/>
              <a:pPr/>
              <a:t>18/10/2024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18/10/2024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18/10/2024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18/10/2024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18/10/2024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18/10/2024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rgbClr val="FFC000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rgbClr val="FFC000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dirty="0"/>
              <a:t>Haga clic para modificar el estilo de título del patrón</a:t>
            </a:r>
            <a:endParaRPr kumimoji="0" lang="en-US" dirty="0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dirty="0"/>
              <a:t>Haga clic para modificar el estilo de texto del patrón</a:t>
            </a:r>
          </a:p>
          <a:p>
            <a:pPr lvl="1" eaLnBrk="1" latinLnBrk="0" hangingPunct="1"/>
            <a:r>
              <a:rPr kumimoji="0" lang="es-ES" dirty="0"/>
              <a:t>Segundo nivel</a:t>
            </a:r>
          </a:p>
          <a:p>
            <a:pPr lvl="2" eaLnBrk="1" latinLnBrk="0" hangingPunct="1"/>
            <a:r>
              <a:rPr kumimoji="0" lang="es-ES" dirty="0"/>
              <a:t>Tercer nivel</a:t>
            </a:r>
          </a:p>
          <a:p>
            <a:pPr lvl="3" eaLnBrk="1" latinLnBrk="0" hangingPunct="1"/>
            <a:r>
              <a:rPr kumimoji="0" lang="es-ES" dirty="0"/>
              <a:t>Cuarto nivel</a:t>
            </a:r>
          </a:p>
          <a:p>
            <a:pPr lvl="4" eaLnBrk="1" latinLnBrk="0" hangingPunct="1"/>
            <a:r>
              <a:rPr kumimoji="0" lang="es-ES" dirty="0"/>
              <a:t>Quinto nivel</a:t>
            </a:r>
            <a:endParaRPr kumimoji="0" lang="en-US" dirty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F17E25C-2D3E-489F-9CBF-CAAE7D711A8E}" type="datetimeFigureOut">
              <a:rPr lang="es-MX" smtClean="0"/>
              <a:pPr/>
              <a:t>18/10/2024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429520" y="6492240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0" name="19 CuadroTexto"/>
          <p:cNvSpPr txBox="1"/>
          <p:nvPr/>
        </p:nvSpPr>
        <p:spPr>
          <a:xfrm>
            <a:off x="2786050" y="0"/>
            <a:ext cx="61436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/>
            </a:pPr>
            <a:r>
              <a:rPr lang="es-MX" sz="1100" dirty="0">
                <a:solidFill>
                  <a:schemeClr val="bg1"/>
                </a:solidFill>
              </a:rPr>
              <a:t>Estructuras de selección</a:t>
            </a:r>
            <a:r>
              <a:rPr lang="es-MX" sz="1100" baseline="0" dirty="0">
                <a:solidFill>
                  <a:schemeClr val="bg1"/>
                </a:solidFill>
              </a:rPr>
              <a:t> </a:t>
            </a:r>
            <a:r>
              <a:rPr lang="es-MX" sz="1100" dirty="0">
                <a:solidFill>
                  <a:schemeClr val="bg1"/>
                </a:solidFill>
              </a:rPr>
              <a:t>•</a:t>
            </a:r>
            <a:r>
              <a:rPr lang="es-MX" sz="1100" baseline="0" dirty="0">
                <a:solidFill>
                  <a:schemeClr val="bg1"/>
                </a:solidFill>
              </a:rPr>
              <a:t> </a:t>
            </a:r>
            <a:r>
              <a:rPr lang="es-ES_tradnl" sz="1100" dirty="0">
                <a:solidFill>
                  <a:schemeClr val="bg1"/>
                </a:solidFill>
              </a:rPr>
              <a:t>Algoritmia </a:t>
            </a:r>
            <a:r>
              <a:rPr lang="es-MX" sz="1100" dirty="0">
                <a:solidFill>
                  <a:schemeClr val="bg1"/>
                </a:solidFill>
              </a:rPr>
              <a:t>• FIUAS</a:t>
            </a:r>
          </a:p>
        </p:txBody>
      </p:sp>
      <p:pic>
        <p:nvPicPr>
          <p:cNvPr id="21" name="Picture 4" descr="N:\LogosUAS\Logo_uas_trans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509814" y="13423"/>
            <a:ext cx="214314" cy="277888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Arial" pitchFamily="34" charset="0"/>
          <a:ea typeface="+mn-ea"/>
          <a:cs typeface="Arial" pitchFamily="34" charset="0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Arial" pitchFamily="34" charset="0"/>
          <a:ea typeface="+mn-ea"/>
          <a:cs typeface="Arial" pitchFamily="34" charset="0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-sa/4.0/deed.es" TargetMode="External"/><Relationship Id="rId2" Type="http://schemas.openxmlformats.org/officeDocument/2006/relationships/hyperlink" Target="https://fic.uas.edu.mx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wmf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2 Subtítulo"/>
          <p:cNvSpPr>
            <a:spLocks noGrp="1"/>
          </p:cNvSpPr>
          <p:nvPr>
            <p:ph type="subTitle" idx="1"/>
          </p:nvPr>
        </p:nvSpPr>
        <p:spPr>
          <a:xfrm>
            <a:off x="0" y="845970"/>
            <a:ext cx="9144000" cy="648072"/>
          </a:xfrm>
        </p:spPr>
        <p:txBody>
          <a:bodyPr>
            <a:noAutofit/>
          </a:bodyPr>
          <a:lstStyle/>
          <a:p>
            <a:pPr marL="63500" algn="ctr" eaLnBrk="1" hangingPunct="1">
              <a:lnSpc>
                <a:spcPct val="90000"/>
              </a:lnSpc>
            </a:pPr>
            <a:r>
              <a:rPr lang="es-MX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Garamond" pitchFamily="18" charset="0"/>
              </a:rPr>
              <a:t>	Facultad  de Informática Culiacán</a:t>
            </a:r>
          </a:p>
        </p:txBody>
      </p:sp>
      <p:sp>
        <p:nvSpPr>
          <p:cNvPr id="5122" name="1 Título"/>
          <p:cNvSpPr>
            <a:spLocks noGrp="1"/>
          </p:cNvSpPr>
          <p:nvPr>
            <p:ph type="ctrTitle"/>
          </p:nvPr>
        </p:nvSpPr>
        <p:spPr>
          <a:xfrm>
            <a:off x="217487" y="2492896"/>
            <a:ext cx="8674993" cy="1037977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/>
              <a:t>Estructuras de Selección (Anidadas)</a:t>
            </a:r>
            <a:endParaRPr lang="es-MX" sz="3600" dirty="0">
              <a:latin typeface="Garamond" pitchFamily="18" charset="0"/>
            </a:endParaRPr>
          </a:p>
        </p:txBody>
      </p:sp>
      <p:pic>
        <p:nvPicPr>
          <p:cNvPr id="1028" name="Picture 4" descr="N:\LogosUAS\Logo_uas_tra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1364293" cy="1768996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0" name="9 CuadroTexto"/>
          <p:cNvSpPr txBox="1"/>
          <p:nvPr/>
        </p:nvSpPr>
        <p:spPr>
          <a:xfrm>
            <a:off x="0" y="476672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	UNIVERSIDAD AUTÓNOMA DE SINALOA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</a:t>
            </a:fld>
            <a:endParaRPr lang="es-MX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41437F-AFF0-4A6F-AEC8-642054A63A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5363509"/>
            <a:ext cx="2703018" cy="1265134"/>
          </a:xfrm>
          <a:prstGeom prst="rect">
            <a:avLst/>
          </a:prstGeom>
        </p:spPr>
      </p:pic>
      <p:sp>
        <p:nvSpPr>
          <p:cNvPr id="12" name="8 Rectángulo">
            <a:extLst>
              <a:ext uri="{FF2B5EF4-FFF2-40B4-BE49-F238E27FC236}">
                <a16:creationId xmlns:a16="http://schemas.microsoft.com/office/drawing/2014/main" id="{2CA8F414-E19E-4C60-BCC2-AEB943D9DB32}"/>
              </a:ext>
            </a:extLst>
          </p:cNvPr>
          <p:cNvSpPr/>
          <p:nvPr/>
        </p:nvSpPr>
        <p:spPr>
          <a:xfrm>
            <a:off x="26672" y="3829502"/>
            <a:ext cx="30963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600" b="1" dirty="0">
                <a:solidFill>
                  <a:srgbClr val="4244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Algoritmia</a:t>
            </a:r>
            <a:endParaRPr lang="es-ES" sz="3600" dirty="0">
              <a:solidFill>
                <a:srgbClr val="42445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41942D-D843-470B-8136-37C6D0534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Acerca de este material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4F58EA-5BE6-4659-A379-14E87E6E1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endParaRPr lang="es-MX" dirty="0"/>
          </a:p>
          <a:p>
            <a:pPr marL="109728" indent="0" algn="just">
              <a:buNone/>
            </a:pPr>
            <a:r>
              <a:rPr lang="es-MX" sz="2400" dirty="0"/>
              <a:t>Este material forma parte del acervo de la Academia de Programación y Sistemas de la Facultad de Informática Culiacán UAS. </a:t>
            </a:r>
            <a:r>
              <a:rPr lang="es-MX" sz="1800" dirty="0">
                <a:hlinkClick r:id="rId2"/>
              </a:rPr>
              <a:t>https://fic.uas.edu.mx/</a:t>
            </a:r>
            <a:endParaRPr lang="es-MX" sz="1800" dirty="0"/>
          </a:p>
          <a:p>
            <a:pPr marL="109728" indent="0">
              <a:buNone/>
            </a:pPr>
            <a:endParaRPr lang="es-MX" sz="2000" dirty="0"/>
          </a:p>
          <a:p>
            <a:pPr marL="109728" indent="0">
              <a:buNone/>
            </a:pPr>
            <a:r>
              <a:rPr lang="es-MX" sz="2400" i="1" dirty="0"/>
              <a:t>Historial</a:t>
            </a:r>
            <a:r>
              <a:rPr lang="es-MX" sz="2400" i="1" dirty="0" smtClean="0"/>
              <a:t>:</a:t>
            </a:r>
            <a:endParaRPr lang="es-MX" sz="2400" i="1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27AB2BE-C558-4F84-A11C-E58DB868C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</a:t>
            </a:fld>
            <a:endParaRPr lang="es-MX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DA6C144F-E99A-4E1A-B67A-17DDE66D99DB}"/>
              </a:ext>
            </a:extLst>
          </p:cNvPr>
          <p:cNvSpPr txBox="1">
            <a:spLocks/>
          </p:cNvSpPr>
          <p:nvPr/>
        </p:nvSpPr>
        <p:spPr>
          <a:xfrm>
            <a:off x="611560" y="5357826"/>
            <a:ext cx="8229600" cy="889082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rgbClr val="0070C0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Verdana" pitchFamily="34" charset="0"/>
                <a:ea typeface="+mn-ea"/>
                <a:cs typeface="Arial" pitchFamily="34" charset="0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rgbClr val="002060"/>
                </a:solidFill>
                <a:latin typeface="Verdana" pitchFamily="34" charset="0"/>
                <a:ea typeface="+mn-ea"/>
                <a:cs typeface="Arial" pitchFamily="34" charset="0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Verdana" pitchFamily="34" charset="0"/>
                <a:ea typeface="+mn-ea"/>
                <a:cs typeface="Arial" pitchFamily="34" charset="0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Verdana" pitchFamily="34" charset="0"/>
                <a:ea typeface="+mn-ea"/>
                <a:cs typeface="Arial" pitchFamily="34" charset="0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Verdana" pitchFamily="34" charset="0"/>
                <a:ea typeface="+mn-ea"/>
                <a:cs typeface="Arial" pitchFamily="34" charset="0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Font typeface="Georgia"/>
              <a:buNone/>
            </a:pPr>
            <a:r>
              <a:rPr lang="es-MX" sz="1600" dirty="0"/>
              <a:t>Licencia </a:t>
            </a:r>
            <a:r>
              <a:rPr lang="es-MX" sz="1600" dirty="0" err="1"/>
              <a:t>Creative</a:t>
            </a:r>
            <a:r>
              <a:rPr lang="es-MX" sz="1600" dirty="0"/>
              <a:t> </a:t>
            </a:r>
            <a:r>
              <a:rPr lang="es-MX" sz="1600" dirty="0" err="1"/>
              <a:t>Commons</a:t>
            </a:r>
            <a:r>
              <a:rPr lang="es-MX" sz="1600" dirty="0"/>
              <a:t/>
            </a:r>
            <a:br>
              <a:rPr lang="es-MX" sz="1600" dirty="0"/>
            </a:br>
            <a:r>
              <a:rPr lang="es-MX" sz="1600" dirty="0"/>
              <a:t>Atribución-</a:t>
            </a:r>
            <a:r>
              <a:rPr lang="es-MX" sz="1600" dirty="0" err="1"/>
              <a:t>NoComercial</a:t>
            </a:r>
            <a:r>
              <a:rPr lang="es-MX" sz="1600" dirty="0"/>
              <a:t>-</a:t>
            </a:r>
            <a:r>
              <a:rPr lang="es-MX" sz="1600" dirty="0" err="1"/>
              <a:t>CompartirIgual</a:t>
            </a:r>
            <a:r>
              <a:rPr lang="es-MX" sz="1600" dirty="0"/>
              <a:t> 4.0 Internacional (CC BY-NC-SA 4.0) </a:t>
            </a:r>
            <a:br>
              <a:rPr lang="es-MX" sz="1600" dirty="0"/>
            </a:br>
            <a:r>
              <a:rPr lang="es-MX" sz="1600" dirty="0">
                <a:hlinkClick r:id="rId3"/>
              </a:rPr>
              <a:t>https://creativecommons.org/licenses/by-nc-sa/4.0/deed.es</a:t>
            </a:r>
            <a:endParaRPr lang="es-MX" sz="1600" dirty="0"/>
          </a:p>
          <a:p>
            <a:pPr marL="109728" indent="0">
              <a:buFont typeface="Georgia"/>
              <a:buNone/>
            </a:pPr>
            <a:endParaRPr lang="es-MX" sz="16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D2817EC-430F-4F5C-BE05-FBBCDBBF38A8}"/>
              </a:ext>
            </a:extLst>
          </p:cNvPr>
          <p:cNvSpPr txBox="1"/>
          <p:nvPr/>
        </p:nvSpPr>
        <p:spPr>
          <a:xfrm>
            <a:off x="2286000" y="325324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MX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0AB4046-61BE-4F71-92DE-AAE1F9413E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404" y="5357826"/>
            <a:ext cx="838200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0223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3200" b="1" dirty="0"/>
              <a:t>Competencia del Tema</a:t>
            </a:r>
            <a:endParaRPr lang="es-ES" sz="3200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endParaRPr lang="es-ES_tradnl" dirty="0"/>
          </a:p>
          <a:p>
            <a:pPr algn="just" eaLnBrk="1" hangingPunct="1">
              <a:buFont typeface="Wingdings" pitchFamily="2" charset="2"/>
              <a:buNone/>
            </a:pPr>
            <a:r>
              <a:rPr lang="es-ES_tradnl" dirty="0"/>
              <a:t>El alumno:</a:t>
            </a:r>
          </a:p>
          <a:p>
            <a:pPr algn="just" eaLnBrk="1" hangingPunct="1"/>
            <a:endParaRPr lang="es-ES_tradnl" dirty="0"/>
          </a:p>
          <a:p>
            <a:pPr algn="just" eaLnBrk="1" hangingPunct="1"/>
            <a:r>
              <a:rPr lang="es-ES_tradnl" sz="2400" dirty="0"/>
              <a:t>Conocerá la semántica de la estructura algorítmica de selección anidada como componentes en soluciones algorítmicas.</a:t>
            </a:r>
          </a:p>
          <a:p>
            <a:pPr algn="just" eaLnBrk="1" hangingPunct="1"/>
            <a:endParaRPr lang="es-ES_tradnl" sz="2400" dirty="0"/>
          </a:p>
          <a:p>
            <a:pPr algn="just" eaLnBrk="1" hangingPunct="1"/>
            <a:r>
              <a:rPr lang="es-ES_tradnl" sz="2400" dirty="0"/>
              <a:t>Aplicará la estructura en el desarrollo de algoritmos más complejos.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/>
              <a:t>Contenido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" sz="2400" b="1" dirty="0"/>
              <a:t>Estructuras de Selección (condicionales)</a:t>
            </a:r>
          </a:p>
          <a:p>
            <a:pPr lvl="1" eaLnBrk="1" hangingPunct="1"/>
            <a:endParaRPr lang="es-ES" sz="2000" b="1" dirty="0"/>
          </a:p>
          <a:p>
            <a:pPr lvl="1" eaLnBrk="1" hangingPunct="1"/>
            <a:r>
              <a:rPr lang="es-ES" sz="2000" b="1" dirty="0"/>
              <a:t>Anidadas</a:t>
            </a:r>
          </a:p>
          <a:p>
            <a:pPr lvl="1" eaLnBrk="1" hangingPunct="1"/>
            <a:endParaRPr lang="es-ES" sz="2000" b="1" dirty="0"/>
          </a:p>
          <a:p>
            <a:pPr lvl="1" eaLnBrk="1" hangingPunct="1"/>
            <a:r>
              <a:rPr lang="es-ES" sz="2000" b="1" dirty="0"/>
              <a:t>Ejemplos </a:t>
            </a:r>
          </a:p>
          <a:p>
            <a:pPr lvl="1" eaLnBrk="1" hangingPunct="1"/>
            <a:endParaRPr lang="es-ES" sz="2000" b="1" dirty="0"/>
          </a:p>
          <a:p>
            <a:pPr lvl="1" eaLnBrk="1" hangingPunct="1"/>
            <a:r>
              <a:rPr lang="es-ES" sz="2000" b="1" dirty="0"/>
              <a:t>Ejercicios extra clase</a:t>
            </a:r>
          </a:p>
          <a:p>
            <a:pPr eaLnBrk="1" hangingPunct="1">
              <a:buNone/>
            </a:pPr>
            <a:endParaRPr lang="es-E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219200" y="685800"/>
            <a:ext cx="6705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 b="1" dirty="0">
                <a:solidFill>
                  <a:schemeClr val="hlink"/>
                </a:solidFill>
              </a:rPr>
              <a:t>Estructura de Selección</a:t>
            </a:r>
            <a:r>
              <a:rPr lang="es-ES" sz="2000" b="1" dirty="0">
                <a:solidFill>
                  <a:schemeClr val="hlink"/>
                </a:solidFill>
              </a:rPr>
              <a:t> </a:t>
            </a:r>
            <a:r>
              <a:rPr lang="es-MX" sz="3200" b="1" dirty="0"/>
              <a:t>ANIDADA</a:t>
            </a:r>
            <a:endParaRPr lang="es-ES" sz="3200" b="1" dirty="0"/>
          </a:p>
        </p:txBody>
      </p:sp>
      <p:sp>
        <p:nvSpPr>
          <p:cNvPr id="36" name="Rectangle 25"/>
          <p:cNvSpPr>
            <a:spLocks noChangeArrowheads="1"/>
          </p:cNvSpPr>
          <p:nvPr/>
        </p:nvSpPr>
        <p:spPr bwMode="auto">
          <a:xfrm>
            <a:off x="5715000" y="2286000"/>
            <a:ext cx="31242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es-ES_tradnl" sz="2000" dirty="0"/>
              <a:t>Permiten elegir entre dos o más opciones o alternativas posibles, en función del cumplimiento o no de las Expresiones Booleanas evaluadas.</a:t>
            </a:r>
            <a:r>
              <a:rPr lang="es-ES" sz="2000" dirty="0"/>
              <a:t> </a:t>
            </a:r>
          </a:p>
        </p:txBody>
      </p:sp>
      <p:grpSp>
        <p:nvGrpSpPr>
          <p:cNvPr id="2" name="96 Grupo"/>
          <p:cNvGrpSpPr/>
          <p:nvPr/>
        </p:nvGrpSpPr>
        <p:grpSpPr>
          <a:xfrm>
            <a:off x="1676400" y="1370806"/>
            <a:ext cx="3733800" cy="5334794"/>
            <a:chOff x="1676400" y="1524000"/>
            <a:chExt cx="3733800" cy="5334794"/>
          </a:xfrm>
        </p:grpSpPr>
        <p:sp>
          <p:nvSpPr>
            <p:cNvPr id="10251" name="AutoShape 7"/>
            <p:cNvSpPr>
              <a:spLocks noChangeArrowheads="1"/>
            </p:cNvSpPr>
            <p:nvPr/>
          </p:nvSpPr>
          <p:spPr bwMode="auto">
            <a:xfrm>
              <a:off x="1905000" y="1828800"/>
              <a:ext cx="1143000" cy="977153"/>
            </a:xfrm>
            <a:prstGeom prst="flowChartDecision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s-MX" sz="1100" dirty="0"/>
                <a:t>Expresión </a:t>
              </a:r>
            </a:p>
            <a:p>
              <a:pPr algn="ctr"/>
              <a:r>
                <a:rPr lang="es-MX" sz="1100" dirty="0"/>
                <a:t>Booleana 1</a:t>
              </a:r>
            </a:p>
          </p:txBody>
        </p:sp>
        <p:sp>
          <p:nvSpPr>
            <p:cNvPr id="10253" name="AutoShape 9"/>
            <p:cNvSpPr>
              <a:spLocks noChangeArrowheads="1"/>
            </p:cNvSpPr>
            <p:nvPr/>
          </p:nvSpPr>
          <p:spPr bwMode="auto">
            <a:xfrm>
              <a:off x="1676400" y="6248400"/>
              <a:ext cx="1676400" cy="381000"/>
            </a:xfrm>
            <a:prstGeom prst="flowChartProcess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s-MX" sz="1100" dirty="0"/>
                <a:t>Instrucciones fuera de </a:t>
              </a:r>
            </a:p>
            <a:p>
              <a:pPr algn="ctr"/>
              <a:r>
                <a:rPr lang="es-MX" sz="1100" dirty="0"/>
                <a:t>condicionales</a:t>
              </a:r>
            </a:p>
          </p:txBody>
        </p:sp>
        <p:sp>
          <p:nvSpPr>
            <p:cNvPr id="10262" name="Text Box 18"/>
            <p:cNvSpPr txBox="1">
              <a:spLocks noChangeArrowheads="1"/>
            </p:cNvSpPr>
            <p:nvPr/>
          </p:nvSpPr>
          <p:spPr bwMode="auto">
            <a:xfrm>
              <a:off x="2438400" y="2743200"/>
              <a:ext cx="611188" cy="307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400" dirty="0">
                  <a:solidFill>
                    <a:srgbClr val="006BD6"/>
                  </a:solidFill>
                  <a:latin typeface="Comic Sans MS" pitchFamily="66" charset="0"/>
                </a:rPr>
                <a:t>No</a:t>
              </a:r>
              <a:endParaRPr lang="es-ES" sz="1400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10247" name="AutoShape 3"/>
            <p:cNvSpPr>
              <a:spLocks noChangeArrowheads="1"/>
            </p:cNvSpPr>
            <p:nvPr/>
          </p:nvSpPr>
          <p:spPr bwMode="auto">
            <a:xfrm>
              <a:off x="3810000" y="2593601"/>
              <a:ext cx="1600200" cy="378199"/>
            </a:xfrm>
            <a:prstGeom prst="flowChartProcess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MX" sz="1100" dirty="0"/>
                <a:t>Instrucciones 1</a:t>
              </a:r>
            </a:p>
          </p:txBody>
        </p:sp>
        <p:sp>
          <p:nvSpPr>
            <p:cNvPr id="10263" name="Text Box 19"/>
            <p:cNvSpPr txBox="1">
              <a:spLocks noChangeArrowheads="1"/>
            </p:cNvSpPr>
            <p:nvPr/>
          </p:nvSpPr>
          <p:spPr bwMode="auto">
            <a:xfrm>
              <a:off x="3352800" y="2057401"/>
              <a:ext cx="60801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400" dirty="0">
                  <a:solidFill>
                    <a:srgbClr val="006BD6"/>
                  </a:solidFill>
                  <a:latin typeface="Comic Sans MS" pitchFamily="66" charset="0"/>
                </a:rPr>
                <a:t>Si</a:t>
              </a:r>
              <a:endParaRPr lang="es-ES" sz="1400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27" name="AutoShape 7"/>
            <p:cNvSpPr>
              <a:spLocks noChangeArrowheads="1"/>
            </p:cNvSpPr>
            <p:nvPr/>
          </p:nvSpPr>
          <p:spPr bwMode="auto">
            <a:xfrm>
              <a:off x="1905000" y="3048000"/>
              <a:ext cx="1143000" cy="977153"/>
            </a:xfrm>
            <a:prstGeom prst="flowChartDecision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s-MX" sz="1100" dirty="0"/>
                <a:t>Expresión </a:t>
              </a:r>
            </a:p>
            <a:p>
              <a:pPr algn="ctr"/>
              <a:r>
                <a:rPr lang="es-MX" sz="1100" dirty="0"/>
                <a:t>Booleana 2</a:t>
              </a:r>
            </a:p>
          </p:txBody>
        </p:sp>
        <p:sp>
          <p:nvSpPr>
            <p:cNvPr id="33" name="AutoShape 3"/>
            <p:cNvSpPr>
              <a:spLocks noChangeArrowheads="1"/>
            </p:cNvSpPr>
            <p:nvPr/>
          </p:nvSpPr>
          <p:spPr bwMode="auto">
            <a:xfrm>
              <a:off x="3581400" y="3733801"/>
              <a:ext cx="1600200" cy="380999"/>
            </a:xfrm>
            <a:prstGeom prst="flowChartProcess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MX" sz="1100" dirty="0"/>
                <a:t>Instrucciones 2</a:t>
              </a:r>
            </a:p>
          </p:txBody>
        </p:sp>
        <p:sp>
          <p:nvSpPr>
            <p:cNvPr id="35" name="Text Box 19"/>
            <p:cNvSpPr txBox="1">
              <a:spLocks noChangeArrowheads="1"/>
            </p:cNvSpPr>
            <p:nvPr/>
          </p:nvSpPr>
          <p:spPr bwMode="auto">
            <a:xfrm>
              <a:off x="3124200" y="3276600"/>
              <a:ext cx="608013" cy="307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400" dirty="0">
                  <a:solidFill>
                    <a:srgbClr val="006BD6"/>
                  </a:solidFill>
                  <a:latin typeface="Comic Sans MS" pitchFamily="66" charset="0"/>
                </a:rPr>
                <a:t>Si</a:t>
              </a:r>
              <a:endParaRPr lang="es-ES" sz="1400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37" name="AutoShape 7"/>
            <p:cNvSpPr>
              <a:spLocks noChangeArrowheads="1"/>
            </p:cNvSpPr>
            <p:nvPr/>
          </p:nvSpPr>
          <p:spPr bwMode="auto">
            <a:xfrm>
              <a:off x="1905000" y="4267200"/>
              <a:ext cx="1143000" cy="977153"/>
            </a:xfrm>
            <a:prstGeom prst="flowChartDecision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s-MX" sz="1100" dirty="0"/>
                <a:t>Expresión </a:t>
              </a:r>
            </a:p>
            <a:p>
              <a:pPr algn="ctr"/>
              <a:r>
                <a:rPr lang="es-MX" sz="1100" dirty="0"/>
                <a:t>Booleana 3</a:t>
              </a:r>
            </a:p>
          </p:txBody>
        </p:sp>
        <p:cxnSp>
          <p:nvCxnSpPr>
            <p:cNvPr id="39" name="38 Conector recto de flecha"/>
            <p:cNvCxnSpPr>
              <a:stCxn id="27" idx="2"/>
              <a:endCxn id="37" idx="0"/>
            </p:cNvCxnSpPr>
            <p:nvPr/>
          </p:nvCxnSpPr>
          <p:spPr>
            <a:xfrm rot="5400000">
              <a:off x="2355477" y="4146176"/>
              <a:ext cx="242047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40 Conector recto de flecha"/>
            <p:cNvCxnSpPr>
              <a:stCxn id="10251" idx="2"/>
              <a:endCxn id="27" idx="0"/>
            </p:cNvCxnSpPr>
            <p:nvPr/>
          </p:nvCxnSpPr>
          <p:spPr>
            <a:xfrm rot="5400000">
              <a:off x="2355477" y="2926976"/>
              <a:ext cx="242047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44 Conector recto de flecha"/>
            <p:cNvCxnSpPr>
              <a:endCxn id="10251" idx="0"/>
            </p:cNvCxnSpPr>
            <p:nvPr/>
          </p:nvCxnSpPr>
          <p:spPr>
            <a:xfrm rot="16200000" flipH="1">
              <a:off x="2305050" y="1657350"/>
              <a:ext cx="304800" cy="381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AutoShape 3"/>
            <p:cNvSpPr>
              <a:spLocks noChangeArrowheads="1"/>
            </p:cNvSpPr>
            <p:nvPr/>
          </p:nvSpPr>
          <p:spPr bwMode="auto">
            <a:xfrm>
              <a:off x="3429000" y="4953001"/>
              <a:ext cx="1447800" cy="380999"/>
            </a:xfrm>
            <a:prstGeom prst="flowChartProcess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MX" sz="1100" dirty="0"/>
                <a:t>Instrucciones 3</a:t>
              </a:r>
            </a:p>
          </p:txBody>
        </p:sp>
        <p:sp>
          <p:nvSpPr>
            <p:cNvPr id="50" name="Text Box 19"/>
            <p:cNvSpPr txBox="1">
              <a:spLocks noChangeArrowheads="1"/>
            </p:cNvSpPr>
            <p:nvPr/>
          </p:nvSpPr>
          <p:spPr bwMode="auto">
            <a:xfrm>
              <a:off x="3048000" y="4495800"/>
              <a:ext cx="608013" cy="307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400" dirty="0">
                  <a:solidFill>
                    <a:srgbClr val="006BD6"/>
                  </a:solidFill>
                  <a:latin typeface="Comic Sans MS" pitchFamily="66" charset="0"/>
                </a:rPr>
                <a:t>Si</a:t>
              </a:r>
              <a:endParaRPr lang="es-ES" sz="1400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cxnSp>
          <p:nvCxnSpPr>
            <p:cNvPr id="52" name="51 Conector recto de flecha"/>
            <p:cNvCxnSpPr>
              <a:stCxn id="10247" idx="3"/>
              <a:endCxn id="57" idx="7"/>
            </p:cNvCxnSpPr>
            <p:nvPr/>
          </p:nvCxnSpPr>
          <p:spPr>
            <a:xfrm flipH="1">
              <a:off x="5399041" y="2782701"/>
              <a:ext cx="11159" cy="234501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55 Conector recto de flecha"/>
            <p:cNvCxnSpPr>
              <a:stCxn id="49" idx="3"/>
              <a:endCxn id="57" idx="1"/>
            </p:cNvCxnSpPr>
            <p:nvPr/>
          </p:nvCxnSpPr>
          <p:spPr>
            <a:xfrm flipV="1">
              <a:off x="4876800" y="5127718"/>
              <a:ext cx="468359" cy="1578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56 Elipse"/>
            <p:cNvSpPr/>
            <p:nvPr/>
          </p:nvSpPr>
          <p:spPr>
            <a:xfrm>
              <a:off x="5334000" y="5105400"/>
              <a:ext cx="762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59" name="58 Forma"/>
            <p:cNvCxnSpPr>
              <a:stCxn id="57" idx="4"/>
            </p:cNvCxnSpPr>
            <p:nvPr/>
          </p:nvCxnSpPr>
          <p:spPr>
            <a:xfrm rot="5400000">
              <a:off x="3638549" y="4286251"/>
              <a:ext cx="762002" cy="2705100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AutoShape 3"/>
            <p:cNvSpPr>
              <a:spLocks noChangeArrowheads="1"/>
            </p:cNvSpPr>
            <p:nvPr/>
          </p:nvSpPr>
          <p:spPr bwMode="auto">
            <a:xfrm>
              <a:off x="1676400" y="5486400"/>
              <a:ext cx="1676400" cy="380999"/>
            </a:xfrm>
            <a:prstGeom prst="flowChartProcess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s-MX" sz="1100" dirty="0"/>
                <a:t>Instrucciones 4 (Default)</a:t>
              </a:r>
            </a:p>
          </p:txBody>
        </p:sp>
        <p:cxnSp>
          <p:nvCxnSpPr>
            <p:cNvPr id="67" name="66 Conector recto de flecha"/>
            <p:cNvCxnSpPr>
              <a:stCxn id="37" idx="2"/>
              <a:endCxn id="61" idx="0"/>
            </p:cNvCxnSpPr>
            <p:nvPr/>
          </p:nvCxnSpPr>
          <p:spPr>
            <a:xfrm rot="16200000" flipH="1">
              <a:off x="2374527" y="5346326"/>
              <a:ext cx="242047" cy="381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68 Conector recto de flecha"/>
            <p:cNvCxnSpPr>
              <a:stCxn id="61" idx="2"/>
              <a:endCxn id="10253" idx="0"/>
            </p:cNvCxnSpPr>
            <p:nvPr/>
          </p:nvCxnSpPr>
          <p:spPr>
            <a:xfrm rot="5400000">
              <a:off x="2324100" y="6057899"/>
              <a:ext cx="381001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Forma"/>
            <p:cNvCxnSpPr>
              <a:stCxn id="10251" idx="3"/>
              <a:endCxn id="10247" idx="0"/>
            </p:cNvCxnSpPr>
            <p:nvPr/>
          </p:nvCxnSpPr>
          <p:spPr>
            <a:xfrm>
              <a:off x="3048000" y="2317377"/>
              <a:ext cx="1562100" cy="276224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75 Forma"/>
            <p:cNvCxnSpPr>
              <a:stCxn id="27" idx="3"/>
              <a:endCxn id="33" idx="0"/>
            </p:cNvCxnSpPr>
            <p:nvPr/>
          </p:nvCxnSpPr>
          <p:spPr>
            <a:xfrm>
              <a:off x="3048000" y="3536577"/>
              <a:ext cx="1333500" cy="197224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77 Forma"/>
            <p:cNvCxnSpPr>
              <a:stCxn id="37" idx="3"/>
              <a:endCxn id="49" idx="0"/>
            </p:cNvCxnSpPr>
            <p:nvPr/>
          </p:nvCxnSpPr>
          <p:spPr>
            <a:xfrm>
              <a:off x="3048000" y="4755777"/>
              <a:ext cx="1104900" cy="197224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79 Conector recto de flecha"/>
            <p:cNvCxnSpPr>
              <a:stCxn id="10253" idx="2"/>
            </p:cNvCxnSpPr>
            <p:nvPr/>
          </p:nvCxnSpPr>
          <p:spPr>
            <a:xfrm rot="5400000">
              <a:off x="2400300" y="6743700"/>
              <a:ext cx="2286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 Box 18"/>
            <p:cNvSpPr txBox="1">
              <a:spLocks noChangeArrowheads="1"/>
            </p:cNvSpPr>
            <p:nvPr/>
          </p:nvSpPr>
          <p:spPr bwMode="auto">
            <a:xfrm>
              <a:off x="2438400" y="4035799"/>
              <a:ext cx="611188" cy="307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400" dirty="0">
                  <a:solidFill>
                    <a:srgbClr val="006BD6"/>
                  </a:solidFill>
                  <a:latin typeface="Comic Sans MS" pitchFamily="66" charset="0"/>
                </a:rPr>
                <a:t>No</a:t>
              </a:r>
              <a:endParaRPr lang="es-ES" sz="1400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82" name="Text Box 18"/>
            <p:cNvSpPr txBox="1">
              <a:spLocks noChangeArrowheads="1"/>
            </p:cNvSpPr>
            <p:nvPr/>
          </p:nvSpPr>
          <p:spPr bwMode="auto">
            <a:xfrm>
              <a:off x="2514600" y="5181600"/>
              <a:ext cx="611188" cy="307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400" dirty="0">
                  <a:solidFill>
                    <a:srgbClr val="006BD6"/>
                  </a:solidFill>
                  <a:latin typeface="Comic Sans MS" pitchFamily="66" charset="0"/>
                </a:rPr>
                <a:t>No</a:t>
              </a:r>
              <a:endParaRPr lang="es-ES" sz="1400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cxnSp>
          <p:nvCxnSpPr>
            <p:cNvPr id="94" name="93 Forma"/>
            <p:cNvCxnSpPr>
              <a:stCxn id="33" idx="3"/>
              <a:endCxn id="57" idx="0"/>
            </p:cNvCxnSpPr>
            <p:nvPr/>
          </p:nvCxnSpPr>
          <p:spPr>
            <a:xfrm>
              <a:off x="5181600" y="3924301"/>
              <a:ext cx="190500" cy="1181099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1219200" y="685800"/>
            <a:ext cx="6324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 b="1" dirty="0">
                <a:solidFill>
                  <a:schemeClr val="hlink"/>
                </a:solidFill>
              </a:rPr>
              <a:t>Estructura de Selección</a:t>
            </a:r>
            <a:r>
              <a:rPr lang="es-ES" sz="2000" b="1" dirty="0">
                <a:solidFill>
                  <a:schemeClr val="hlink"/>
                </a:solidFill>
              </a:rPr>
              <a:t> </a:t>
            </a:r>
            <a:r>
              <a:rPr lang="es-MX" sz="3200" dirty="0">
                <a:solidFill>
                  <a:schemeClr val="accent1">
                    <a:lumMod val="75000"/>
                  </a:schemeClr>
                </a:solidFill>
              </a:rPr>
              <a:t>Anidada</a:t>
            </a:r>
            <a:endParaRPr lang="es-E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5799" name="Rectangle 23"/>
          <p:cNvSpPr>
            <a:spLocks noChangeArrowheads="1"/>
          </p:cNvSpPr>
          <p:nvPr/>
        </p:nvSpPr>
        <p:spPr bwMode="auto">
          <a:xfrm>
            <a:off x="838200" y="2362200"/>
            <a:ext cx="8153400" cy="4191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r>
              <a:rPr lang="en-US" sz="2000" b="1" dirty="0">
                <a:latin typeface="Lucida Sans Typewriter" pitchFamily="49" charset="0"/>
                <a:cs typeface="Times New Roman" pitchFamily="18" charset="0"/>
              </a:rPr>
              <a:t>SI </a:t>
            </a:r>
            <a:r>
              <a:rPr lang="en-US" sz="2000" b="1" i="1" dirty="0">
                <a:latin typeface="Lucida Sans Typewriter" pitchFamily="49" charset="0"/>
                <a:cs typeface="Times New Roman" pitchFamily="18" charset="0"/>
              </a:rPr>
              <a:t>expresión-booleana1 </a:t>
            </a:r>
            <a:r>
              <a:rPr lang="en-US" sz="2000" b="1" dirty="0">
                <a:latin typeface="Lucida Sans Typewriter" pitchFamily="49" charset="0"/>
                <a:cs typeface="Times New Roman" pitchFamily="18" charset="0"/>
              </a:rPr>
              <a:t>ENTONCES</a:t>
            </a:r>
          </a:p>
          <a:p>
            <a:pPr eaLnBrk="0" hangingPunct="0">
              <a:defRPr/>
            </a:pPr>
            <a:r>
              <a:rPr lang="en-US" sz="2000" b="1" dirty="0">
                <a:latin typeface="Lucida Sans Typewriter" pitchFamily="49" charset="0"/>
                <a:cs typeface="Times New Roman" pitchFamily="18" charset="0"/>
              </a:rPr>
              <a:t>  </a:t>
            </a:r>
            <a:r>
              <a:rPr lang="es-MX" b="1" i="1" dirty="0"/>
              <a:t>Instrucciones1 (acciones a realizar) caso true</a:t>
            </a:r>
            <a:endParaRPr lang="en-US" sz="2000" b="1" i="1" dirty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>
              <a:defRPr/>
            </a:pPr>
            <a:r>
              <a:rPr lang="en-US" sz="2000" b="1" dirty="0">
                <a:latin typeface="Lucida Sans Typewriter" pitchFamily="49" charset="0"/>
                <a:cs typeface="Times New Roman" pitchFamily="18" charset="0"/>
              </a:rPr>
              <a:t>SI_NO</a:t>
            </a:r>
          </a:p>
          <a:p>
            <a:pPr>
              <a:defRPr/>
            </a:pPr>
            <a:r>
              <a:rPr lang="en-US" sz="2000" b="1" dirty="0">
                <a:latin typeface="Lucida Sans Typewriter" pitchFamily="49" charset="0"/>
                <a:cs typeface="Times New Roman" pitchFamily="18" charset="0"/>
              </a:rPr>
              <a:t>   </a:t>
            </a:r>
            <a:r>
              <a:rPr lang="en-US" b="1" dirty="0">
                <a:solidFill>
                  <a:srgbClr val="002060"/>
                </a:solidFill>
              </a:rPr>
              <a:t>SI </a:t>
            </a:r>
            <a:r>
              <a:rPr lang="en-US" b="1" i="1" dirty="0">
                <a:solidFill>
                  <a:srgbClr val="002060"/>
                </a:solidFill>
              </a:rPr>
              <a:t>expresión-booleana2 </a:t>
            </a:r>
            <a:r>
              <a:rPr lang="en-US" b="1" dirty="0">
                <a:solidFill>
                  <a:srgbClr val="002060"/>
                </a:solidFill>
              </a:rPr>
              <a:t>ENTONCES</a:t>
            </a:r>
          </a:p>
          <a:p>
            <a:pPr>
              <a:defRPr/>
            </a:pPr>
            <a:r>
              <a:rPr lang="en-US" b="1" dirty="0">
                <a:solidFill>
                  <a:srgbClr val="002060"/>
                </a:solidFill>
              </a:rPr>
              <a:t>                </a:t>
            </a:r>
            <a:r>
              <a:rPr lang="es-MX" b="1" i="1" dirty="0">
                <a:solidFill>
                  <a:srgbClr val="002060"/>
                </a:solidFill>
              </a:rPr>
              <a:t>Instrucciones2 (acciones a realizar) caso true</a:t>
            </a:r>
            <a:endParaRPr lang="en-US" b="1" i="1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en-US" b="1" dirty="0">
                <a:solidFill>
                  <a:srgbClr val="002060"/>
                </a:solidFill>
              </a:rPr>
              <a:t>        SI_NO</a:t>
            </a:r>
          </a:p>
          <a:p>
            <a:pPr lvl="2">
              <a:defRPr/>
            </a:pPr>
            <a:r>
              <a:rPr lang="en-US" b="1" dirty="0">
                <a:solidFill>
                  <a:srgbClr val="7030A0"/>
                </a:solidFill>
              </a:rPr>
              <a:t>SI </a:t>
            </a:r>
            <a:r>
              <a:rPr lang="en-US" b="1" i="1" dirty="0">
                <a:solidFill>
                  <a:srgbClr val="7030A0"/>
                </a:solidFill>
              </a:rPr>
              <a:t>expresión-booleana3 </a:t>
            </a:r>
            <a:r>
              <a:rPr lang="en-US" b="1" dirty="0">
                <a:solidFill>
                  <a:srgbClr val="7030A0"/>
                </a:solidFill>
              </a:rPr>
              <a:t>ENTONCES</a:t>
            </a:r>
          </a:p>
          <a:p>
            <a:pPr lvl="2">
              <a:defRPr/>
            </a:pPr>
            <a:r>
              <a:rPr lang="en-US" b="1" dirty="0">
                <a:solidFill>
                  <a:srgbClr val="7030A0"/>
                </a:solidFill>
              </a:rPr>
              <a:t>     </a:t>
            </a:r>
            <a:r>
              <a:rPr lang="es-MX" b="1" i="1" dirty="0">
                <a:solidFill>
                  <a:srgbClr val="7030A0"/>
                </a:solidFill>
              </a:rPr>
              <a:t>Instrucciones3 (acciones a realizar) caso true</a:t>
            </a:r>
            <a:endParaRPr lang="en-US" b="1" i="1" dirty="0">
              <a:solidFill>
                <a:srgbClr val="7030A0"/>
              </a:solidFill>
            </a:endParaRPr>
          </a:p>
          <a:p>
            <a:pPr lvl="2">
              <a:defRPr/>
            </a:pPr>
            <a:r>
              <a:rPr lang="en-US" b="1" dirty="0">
                <a:solidFill>
                  <a:srgbClr val="7030A0"/>
                </a:solidFill>
              </a:rPr>
              <a:t>SI_NO</a:t>
            </a:r>
            <a:endParaRPr lang="en-US" sz="2000" b="1" dirty="0">
              <a:solidFill>
                <a:srgbClr val="7030A0"/>
              </a:solidFill>
              <a:latin typeface="Lucida Sans Typewriter" pitchFamily="49" charset="0"/>
              <a:cs typeface="Times New Roman" pitchFamily="18" charset="0"/>
            </a:endParaRPr>
          </a:p>
          <a:p>
            <a:pPr lvl="2" eaLnBrk="0" hangingPunct="0">
              <a:defRPr/>
            </a:pPr>
            <a:r>
              <a:rPr lang="en-US" sz="2000" b="1" dirty="0">
                <a:solidFill>
                  <a:srgbClr val="7030A0"/>
                </a:solidFill>
                <a:latin typeface="Lucida Sans Typewriter" pitchFamily="49" charset="0"/>
                <a:cs typeface="Times New Roman" pitchFamily="18" charset="0"/>
              </a:rPr>
              <a:t>  </a:t>
            </a:r>
            <a:r>
              <a:rPr lang="es-MX" b="1" i="1" dirty="0">
                <a:solidFill>
                  <a:srgbClr val="7030A0"/>
                </a:solidFill>
              </a:rPr>
              <a:t>Instrucciones (acciones a realizar) caso Default</a:t>
            </a:r>
          </a:p>
          <a:p>
            <a:pPr lvl="2" eaLnBrk="0" hangingPunct="0">
              <a:defRPr/>
            </a:pPr>
            <a:r>
              <a:rPr lang="es-MX" b="1" i="1" dirty="0">
                <a:solidFill>
                  <a:srgbClr val="7030A0"/>
                </a:solidFill>
              </a:rPr>
              <a:t>FIN_SI</a:t>
            </a:r>
          </a:p>
          <a:p>
            <a:pPr lvl="1" eaLnBrk="0" hangingPunct="0">
              <a:defRPr/>
            </a:pPr>
            <a:r>
              <a:rPr lang="es-MX" b="1" i="1" dirty="0">
                <a:solidFill>
                  <a:srgbClr val="002060"/>
                </a:solidFill>
              </a:rPr>
              <a:t>FIN_SI</a:t>
            </a:r>
          </a:p>
          <a:p>
            <a:pPr eaLnBrk="0" hangingPunct="0">
              <a:defRPr/>
            </a:pPr>
            <a:r>
              <a:rPr lang="en-US" sz="2000" b="1" dirty="0">
                <a:latin typeface="Lucida Sans Typewriter" pitchFamily="49" charset="0"/>
                <a:cs typeface="Times New Roman" pitchFamily="18" charset="0"/>
              </a:rPr>
              <a:t>FIN_SI</a:t>
            </a:r>
          </a:p>
        </p:txBody>
      </p:sp>
      <p:sp>
        <p:nvSpPr>
          <p:cNvPr id="11268" name="Rectangle 24"/>
          <p:cNvSpPr>
            <a:spLocks noChangeArrowheads="1"/>
          </p:cNvSpPr>
          <p:nvPr/>
        </p:nvSpPr>
        <p:spPr bwMode="auto">
          <a:xfrm>
            <a:off x="990600" y="1600200"/>
            <a:ext cx="4648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sz="3200" b="1" dirty="0">
                <a:solidFill>
                  <a:srgbClr val="0033CC"/>
                </a:solidFill>
                <a:latin typeface="Times New Roman" pitchFamily="18" charset="0"/>
              </a:rPr>
              <a:t>Sintaxis: Pseudocódigo </a:t>
            </a:r>
            <a:r>
              <a:rPr lang="es-MX" sz="2400" dirty="0">
                <a:solidFill>
                  <a:srgbClr val="0033CC"/>
                </a:solidFill>
                <a:latin typeface="Times New Roman" pitchFamily="18" charset="0"/>
              </a:rPr>
              <a:t>   </a:t>
            </a:r>
            <a:endParaRPr lang="es-ES" sz="2800" dirty="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Actividad #1</a:t>
            </a:r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El alumno realizará el análisis para la definición del siguiente problema: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/>
              <a:t>Problema 1</a:t>
            </a:r>
            <a:endParaRPr lang="es-ES" sz="28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1" y="1628800"/>
            <a:ext cx="6711280" cy="4968552"/>
          </a:xfrm>
        </p:spPr>
        <p:txBody>
          <a:bodyPr/>
          <a:lstStyle/>
          <a:p>
            <a:pPr lvl="0" algn="just">
              <a:buNone/>
            </a:pPr>
            <a:r>
              <a:rPr lang="es-ES" dirty="0"/>
              <a:t>Elabore un pseudocódigo que:</a:t>
            </a:r>
          </a:p>
          <a:p>
            <a:pPr lvl="1" algn="just"/>
            <a:endParaRPr lang="es-ES" sz="2400" dirty="0"/>
          </a:p>
          <a:p>
            <a:pPr lvl="1" algn="just"/>
            <a:r>
              <a:rPr lang="es-ES" sz="2400" dirty="0"/>
              <a:t>Solicite al usuario la lectura de 1 número entero, e imprima en pantalla, un mensaje que  indique,  si el número es:</a:t>
            </a:r>
          </a:p>
          <a:p>
            <a:pPr lvl="1" algn="just"/>
            <a:endParaRPr lang="es-ES" sz="2400" dirty="0"/>
          </a:p>
          <a:p>
            <a:pPr lvl="2" algn="just"/>
            <a:r>
              <a:rPr lang="es-ES" sz="1800" dirty="0"/>
              <a:t>Positivo,</a:t>
            </a:r>
          </a:p>
          <a:p>
            <a:pPr lvl="2" algn="just"/>
            <a:r>
              <a:rPr lang="es-ES" sz="1800" dirty="0"/>
              <a:t>Negativo o </a:t>
            </a:r>
          </a:p>
          <a:p>
            <a:pPr lvl="2" algn="just"/>
            <a:r>
              <a:rPr lang="es-ES" sz="1800" dirty="0"/>
              <a:t>Nulo.</a:t>
            </a:r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200" dirty="0"/>
              <a:t>Procedimientos para</a:t>
            </a:r>
            <a:br>
              <a:rPr lang="es-ES" sz="3200" dirty="0"/>
            </a:br>
            <a:r>
              <a:rPr lang="es-ES" sz="3200" dirty="0"/>
              <a:t>solucionar problemas matemáticos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1981200"/>
            <a:ext cx="7924799" cy="4114800"/>
          </a:xfrm>
        </p:spPr>
        <p:txBody>
          <a:bodyPr/>
          <a:lstStyle/>
          <a:p>
            <a:pPr>
              <a:buNone/>
            </a:pPr>
            <a:r>
              <a:rPr lang="es-ES" sz="2000" dirty="0"/>
              <a:t> </a:t>
            </a:r>
          </a:p>
        </p:txBody>
      </p:sp>
      <p:graphicFrame>
        <p:nvGraphicFramePr>
          <p:cNvPr id="6" name="5 Diagrama"/>
          <p:cNvGraphicFramePr/>
          <p:nvPr/>
        </p:nvGraphicFramePr>
        <p:xfrm>
          <a:off x="1524000" y="22098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solidFill>
                  <a:srgbClr val="FF0000"/>
                </a:solidFill>
              </a:rPr>
              <a:t>Alto</a:t>
            </a:r>
            <a:r>
              <a:rPr lang="es-MX" dirty="0"/>
              <a:t>, </a:t>
            </a:r>
            <a:r>
              <a:rPr lang="es-ES" dirty="0"/>
              <a:t>pregúntate?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7" y="1905000"/>
            <a:ext cx="4824536" cy="447632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ES" dirty="0"/>
              <a:t>Mis conocimientos actuales de matemáticas, me permiten resolver este problema?</a:t>
            </a:r>
          </a:p>
          <a:p>
            <a:pPr algn="just"/>
            <a:endParaRPr lang="es-MX" dirty="0"/>
          </a:p>
          <a:p>
            <a:pPr algn="just"/>
            <a:r>
              <a:rPr lang="es-MX" i="1" u="sng" dirty="0"/>
              <a:t>Respuesta:</a:t>
            </a:r>
            <a:endParaRPr lang="es-ES" i="1" u="sng" dirty="0"/>
          </a:p>
          <a:p>
            <a:pPr lvl="1" algn="just"/>
            <a:r>
              <a:rPr lang="es-ES" sz="2400" b="1" dirty="0">
                <a:solidFill>
                  <a:srgbClr val="FF0000"/>
                </a:solidFill>
              </a:rPr>
              <a:t>No:</a:t>
            </a:r>
            <a:r>
              <a:rPr lang="es-ES" sz="2400" dirty="0"/>
              <a:t>  Plantear una estrategia para obtener los conocimientos requeridos.</a:t>
            </a:r>
          </a:p>
          <a:p>
            <a:pPr lvl="1" algn="just"/>
            <a:endParaRPr lang="es-ES" sz="2400" dirty="0"/>
          </a:p>
          <a:p>
            <a:pPr lvl="1" algn="just"/>
            <a:r>
              <a:rPr lang="es-MX" sz="2400" b="1" dirty="0">
                <a:solidFill>
                  <a:srgbClr val="002060"/>
                </a:solidFill>
              </a:rPr>
              <a:t>SI: </a:t>
            </a:r>
            <a:r>
              <a:rPr lang="es-MX" sz="2400" dirty="0"/>
              <a:t>Continuar con la siguiente etapa de la solución del problema</a:t>
            </a:r>
            <a:endParaRPr lang="es-ES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7" y="476672"/>
            <a:ext cx="504056" cy="1132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t1.gstatic.com/images?q=tbn:ANd9GcQ4QPJanOcOxtL-UMLubNR0tznw6e7lfXttokGX7Cvsg1o9foTZz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28117" y="2492896"/>
            <a:ext cx="3264363" cy="244827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Investigar Herramientas 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914400" y="1752600"/>
            <a:ext cx="5457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MX" sz="3200" dirty="0"/>
              <a:t>Cálculos de:</a:t>
            </a:r>
          </a:p>
          <a:p>
            <a:pPr>
              <a:buFont typeface="Arial" pitchFamily="34" charset="0"/>
              <a:buChar char="•"/>
            </a:pPr>
            <a:endParaRPr lang="es-MX" sz="3200" dirty="0"/>
          </a:p>
          <a:p>
            <a:pPr lvl="1">
              <a:buFont typeface="Arial" pitchFamily="34" charset="0"/>
              <a:buChar char="•"/>
            </a:pPr>
            <a:r>
              <a:rPr lang="es-MX" sz="3200" dirty="0"/>
              <a:t>Descuentos</a:t>
            </a:r>
          </a:p>
          <a:p>
            <a:pPr lvl="1">
              <a:buFont typeface="Arial" pitchFamily="34" charset="0"/>
              <a:buChar char="•"/>
            </a:pPr>
            <a:endParaRPr lang="es-MX" sz="3200" dirty="0"/>
          </a:p>
          <a:p>
            <a:pPr lvl="1">
              <a:buFont typeface="Arial" pitchFamily="34" charset="0"/>
              <a:buChar char="•"/>
            </a:pPr>
            <a:r>
              <a:rPr lang="es-MX" sz="3200" dirty="0"/>
              <a:t>Operaciones aritméticas básicas</a:t>
            </a:r>
          </a:p>
          <a:p>
            <a:pPr>
              <a:buFont typeface="Arial" pitchFamily="34" charset="0"/>
              <a:buChar char="•"/>
            </a:pPr>
            <a:endParaRPr lang="es-MX" sz="3200" dirty="0"/>
          </a:p>
          <a:p>
            <a:pPr>
              <a:buFont typeface="Arial" pitchFamily="34" charset="0"/>
              <a:buChar char="•"/>
            </a:pPr>
            <a:endParaRPr lang="es-MX" sz="3200" dirty="0"/>
          </a:p>
          <a:p>
            <a:pPr>
              <a:buFont typeface="Arial" pitchFamily="34" charset="0"/>
              <a:buChar char="•"/>
            </a:pPr>
            <a:endParaRPr lang="es-ES" sz="3200" dirty="0"/>
          </a:p>
        </p:txBody>
      </p:sp>
      <p:pic>
        <p:nvPicPr>
          <p:cNvPr id="4" name="Picture 2" descr="http://t1.gstatic.com/images?q=tbn:ANd9GcStfX9b3VJQtED7MFa-OeO_dsEZx7PurZPrwDVjksdZgxIJnj6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1196752"/>
            <a:ext cx="2343150" cy="1952625"/>
          </a:xfrm>
          <a:prstGeom prst="rect">
            <a:avLst/>
          </a:prstGeom>
          <a:noFill/>
        </p:spPr>
      </p:pic>
      <p:pic>
        <p:nvPicPr>
          <p:cNvPr id="5" name="Picture 2" descr="C:\Archivos de programa\Microsoft Office\MEDIA\CAGCAT10\j0195384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4077072"/>
            <a:ext cx="2286000" cy="233372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/>
              <a:t>Definición del Problema.</a:t>
            </a:r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Análisis del problema.</a:t>
            </a:r>
          </a:p>
          <a:p>
            <a:pPr lvl="1" eaLnBrk="1" hangingPunct="1"/>
            <a:r>
              <a:rPr lang="es-ES" sz="2400" dirty="0"/>
              <a:t>Construcción del Algoritmo.</a:t>
            </a:r>
          </a:p>
          <a:p>
            <a:pPr lvl="1" eaLnBrk="1" hangingPunct="1"/>
            <a:r>
              <a:rPr lang="es-ES" sz="2400" dirty="0"/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410200" y="2204864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2800" b="1" dirty="0"/>
              <a:t>Análisis del problema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304800" y="1752600"/>
            <a:ext cx="8610600" cy="43434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Información de Salida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/>
              <a:t>TipoNumero</a:t>
            </a:r>
            <a:endParaRPr lang="es-ES" sz="18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Datos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/>
              <a:t>Ninguno en este problema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Datos no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/>
              <a:t>Numero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MX" sz="2000" b="1" dirty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b="1" dirty="0"/>
              <a:t>Restricciones</a:t>
            </a:r>
            <a:endParaRPr lang="es-ES" sz="2000" b="1" dirty="0"/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No se debe solicitar al usuario el tipo de número.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El número es entero.</a:t>
            </a:r>
          </a:p>
          <a:p>
            <a:pPr lvl="1" eaLnBrk="1" hangingPunct="1">
              <a:lnSpc>
                <a:spcPct val="90000"/>
              </a:lnSpc>
            </a:pPr>
            <a:endParaRPr lang="es-MX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Proceso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04800" y="1981200"/>
            <a:ext cx="8686800" cy="4648200"/>
          </a:xfrm>
        </p:spPr>
        <p:txBody>
          <a:bodyPr>
            <a:normAutofit lnSpcReduction="10000"/>
          </a:bodyPr>
          <a:lstStyle/>
          <a:p>
            <a:pPr algn="just"/>
            <a:r>
              <a:rPr lang="es-MX" sz="1800" b="1" dirty="0">
                <a:solidFill>
                  <a:srgbClr val="00B050"/>
                </a:solidFill>
              </a:rPr>
              <a:t>Paso#1:Asignar a </a:t>
            </a:r>
            <a:r>
              <a:rPr lang="es-MX" sz="1800" b="1" dirty="0" err="1">
                <a:solidFill>
                  <a:srgbClr val="00B050"/>
                </a:solidFill>
              </a:rPr>
              <a:t>TipoNumero</a:t>
            </a:r>
            <a:r>
              <a:rPr lang="es-MX" sz="1800" b="1" dirty="0">
                <a:solidFill>
                  <a:srgbClr val="00B050"/>
                </a:solidFill>
              </a:rPr>
              <a:t> el valor “Positivo”, </a:t>
            </a:r>
            <a:r>
              <a:rPr lang="es-MX" sz="1800" b="1" i="1" u="sng" dirty="0">
                <a:solidFill>
                  <a:srgbClr val="00B050"/>
                </a:solidFill>
              </a:rPr>
              <a:t>sí el valor del número es mayor a Cero</a:t>
            </a:r>
          </a:p>
          <a:p>
            <a:pPr lvl="1" algn="just"/>
            <a:endParaRPr lang="es-MX" sz="1400" b="1" dirty="0"/>
          </a:p>
          <a:p>
            <a:pPr lvl="1" algn="just"/>
            <a:r>
              <a:rPr lang="es-MX" sz="2000" b="1" dirty="0" err="1"/>
              <a:t>TipoNumero</a:t>
            </a:r>
            <a:r>
              <a:rPr lang="es-MX" sz="2000" b="1" dirty="0"/>
              <a:t>=“Positivo”</a:t>
            </a:r>
            <a:endParaRPr lang="es-MX" sz="1600" b="1" dirty="0"/>
          </a:p>
          <a:p>
            <a:pPr lvl="1" algn="just"/>
            <a:endParaRPr lang="es-MX" sz="1400" b="1" dirty="0">
              <a:solidFill>
                <a:srgbClr val="00B050"/>
              </a:solidFill>
            </a:endParaRPr>
          </a:p>
          <a:p>
            <a:pPr algn="just"/>
            <a:r>
              <a:rPr lang="es-MX" sz="1800" b="1" dirty="0">
                <a:solidFill>
                  <a:srgbClr val="00B050"/>
                </a:solidFill>
              </a:rPr>
              <a:t>Paso #2: Sí la primer condición  es falsa, asignar  a </a:t>
            </a:r>
            <a:r>
              <a:rPr lang="es-MX" sz="1800" b="1" dirty="0" err="1">
                <a:solidFill>
                  <a:srgbClr val="00B050"/>
                </a:solidFill>
              </a:rPr>
              <a:t>TipoNumero</a:t>
            </a:r>
            <a:r>
              <a:rPr lang="es-MX" sz="1800" b="1" dirty="0">
                <a:solidFill>
                  <a:srgbClr val="00B050"/>
                </a:solidFill>
              </a:rPr>
              <a:t> el valor “Negativo”, </a:t>
            </a:r>
            <a:r>
              <a:rPr lang="es-MX" sz="1800" b="1" i="1" u="sng" dirty="0">
                <a:solidFill>
                  <a:srgbClr val="00B050"/>
                </a:solidFill>
              </a:rPr>
              <a:t>sí el valor del número es menor a Cero.</a:t>
            </a:r>
          </a:p>
          <a:p>
            <a:pPr algn="just"/>
            <a:endParaRPr lang="es-MX" sz="1800" b="1" dirty="0">
              <a:solidFill>
                <a:srgbClr val="00B050"/>
              </a:solidFill>
            </a:endParaRPr>
          </a:p>
          <a:p>
            <a:pPr marL="718630" lvl="1" indent="-447675" algn="just"/>
            <a:r>
              <a:rPr lang="es-MX" b="1" dirty="0" err="1"/>
              <a:t>TipoNumero</a:t>
            </a:r>
            <a:r>
              <a:rPr lang="es-MX" sz="2200" b="1" dirty="0"/>
              <a:t>=“Negativo”</a:t>
            </a:r>
            <a:endParaRPr lang="es-MX" sz="1500" b="1" dirty="0"/>
          </a:p>
          <a:p>
            <a:pPr algn="just"/>
            <a:endParaRPr lang="es-MX" sz="1800" b="1" dirty="0">
              <a:solidFill>
                <a:srgbClr val="00B050"/>
              </a:solidFill>
            </a:endParaRPr>
          </a:p>
          <a:p>
            <a:pPr algn="just"/>
            <a:r>
              <a:rPr lang="es-MX" sz="1800" b="1" dirty="0">
                <a:solidFill>
                  <a:srgbClr val="00B050"/>
                </a:solidFill>
              </a:rPr>
              <a:t>Paso #3: Sí las condiciones anteriores son falsas, asignar  a </a:t>
            </a:r>
            <a:r>
              <a:rPr lang="es-MX" sz="1800" b="1" dirty="0" err="1">
                <a:solidFill>
                  <a:srgbClr val="00B050"/>
                </a:solidFill>
              </a:rPr>
              <a:t>TipoNumero</a:t>
            </a:r>
            <a:r>
              <a:rPr lang="es-MX" sz="1800" b="1" dirty="0">
                <a:solidFill>
                  <a:srgbClr val="00B050"/>
                </a:solidFill>
              </a:rPr>
              <a:t> el valor “Nulo”.</a:t>
            </a:r>
          </a:p>
          <a:p>
            <a:pPr algn="just"/>
            <a:endParaRPr lang="es-MX" sz="1800" b="1" i="1" u="sng" dirty="0">
              <a:solidFill>
                <a:srgbClr val="00B050"/>
              </a:solidFill>
            </a:endParaRPr>
          </a:p>
          <a:p>
            <a:pPr lvl="1" algn="just"/>
            <a:r>
              <a:rPr lang="es-MX" sz="2200" b="1" dirty="0" err="1"/>
              <a:t>TipoNumero</a:t>
            </a:r>
            <a:r>
              <a:rPr lang="es-MX" sz="2200" b="1" dirty="0"/>
              <a:t>=“Nulo”</a:t>
            </a:r>
            <a:endParaRPr lang="es-MX" sz="1300" b="1" dirty="0"/>
          </a:p>
          <a:p>
            <a:pPr lvl="1" algn="just"/>
            <a:endParaRPr lang="es-MX" sz="1800" b="1" dirty="0"/>
          </a:p>
        </p:txBody>
      </p:sp>
      <p:sp>
        <p:nvSpPr>
          <p:cNvPr id="4" name="3 Rectángulo"/>
          <p:cNvSpPr/>
          <p:nvPr/>
        </p:nvSpPr>
        <p:spPr>
          <a:xfrm>
            <a:off x="1115616" y="1447800"/>
            <a:ext cx="6428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/>
              <a:t>Definición del Problema.</a:t>
            </a:r>
          </a:p>
          <a:p>
            <a:pPr lvl="1" eaLnBrk="1" hangingPunct="1"/>
            <a:r>
              <a:rPr lang="es-ES" sz="2400" dirty="0"/>
              <a:t>Análisis del problema.</a:t>
            </a:r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Construcción del Algoritmo.</a:t>
            </a:r>
          </a:p>
          <a:p>
            <a:pPr lvl="1" eaLnBrk="1" hangingPunct="1"/>
            <a:r>
              <a:rPr lang="es-ES" sz="2400" dirty="0"/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715000" y="2564904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  <p:pic>
        <p:nvPicPr>
          <p:cNvPr id="6" name="Picture 2" descr="http://t0.gstatic.com/images?q=tbn:ANd9GcQHKFmWpDAGponkLsiSTZq-KNw54AWklgEtcB8A8eCDqLo3gQ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4728698"/>
            <a:ext cx="1800200" cy="187846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/>
              <a:t>Construcción del </a:t>
            </a:r>
            <a:r>
              <a:rPr lang="es-ES" sz="2800" b="1" i="1" u="sng" dirty="0"/>
              <a:t>Algoritmo (Pseudocódigo)</a:t>
            </a:r>
            <a:br>
              <a:rPr lang="es-ES" sz="2800" b="1" i="1" u="sng" dirty="0"/>
            </a:br>
            <a:endParaRPr lang="es-ES" sz="2800" b="1" i="1" u="sng" dirty="0"/>
          </a:p>
        </p:txBody>
      </p:sp>
      <p:sp>
        <p:nvSpPr>
          <p:cNvPr id="21506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304800" y="1447800"/>
            <a:ext cx="8305800" cy="5105400"/>
          </a:xfrm>
        </p:spPr>
        <p:txBody>
          <a:bodyPr/>
          <a:lstStyle/>
          <a:p>
            <a:pPr marL="609600" indent="-609600" algn="just" eaLnBrk="1" hangingPunct="1">
              <a:buFont typeface="Wingdings" pitchFamily="2" charset="2"/>
              <a:buNone/>
            </a:pPr>
            <a:endParaRPr lang="es-ES" sz="24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/>
              <a:t>Objetivo: Imprimir en pantalla, si un número dado por el usuario es: positivo, negativo o nulo.</a:t>
            </a:r>
          </a:p>
          <a:p>
            <a:pPr marL="609600" indent="-609600" algn="just" eaLnBrk="1" hangingPunct="1">
              <a:buNone/>
            </a:pPr>
            <a:r>
              <a:rPr lang="es-ES" sz="2000" dirty="0" err="1" smtClean="0"/>
              <a:t>Programador:X</a:t>
            </a:r>
            <a:endParaRPr lang="es-ES" sz="2000" dirty="0"/>
          </a:p>
          <a:p>
            <a:pPr marL="609600" indent="-609600" algn="just" eaLnBrk="1" hangingPunct="1">
              <a:buNone/>
            </a:pPr>
            <a:r>
              <a:rPr lang="es-ES" sz="2000" dirty="0"/>
              <a:t>Fecha: __/</a:t>
            </a:r>
            <a:r>
              <a:rPr lang="es-ES" sz="2000" dirty="0" smtClean="0"/>
              <a:t>octubre/202x</a:t>
            </a: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4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400" b="1" dirty="0"/>
              <a:t>INICIO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400" dirty="0">
                <a:solidFill>
                  <a:srgbClr val="00B050"/>
                </a:solidFill>
              </a:rPr>
              <a:t>      //Definición de Variables y Constantes</a:t>
            </a:r>
          </a:p>
          <a:p>
            <a:pPr lvl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</a:rPr>
              <a:t>CADENA</a:t>
            </a:r>
            <a:r>
              <a:rPr lang="es-MX" sz="1800" i="1" dirty="0"/>
              <a:t> </a:t>
            </a:r>
            <a:r>
              <a:rPr lang="es-MX" sz="1800" dirty="0" err="1"/>
              <a:t>TipoNumero</a:t>
            </a:r>
            <a:endParaRPr lang="es-MX" sz="2000" i="1" dirty="0"/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</a:rPr>
              <a:t>ENTERO</a:t>
            </a:r>
            <a:r>
              <a:rPr lang="es-MX" sz="1800" dirty="0"/>
              <a:t>  Numero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2400" dirty="0">
                <a:solidFill>
                  <a:srgbClr val="00B050"/>
                </a:solidFill>
                <a:ea typeface="+mn-ea"/>
                <a:cs typeface="+mn-cs"/>
              </a:rPr>
              <a:t>//Lectura de Datos no Conocidos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  <a:ea typeface="+mn-ea"/>
                <a:cs typeface="+mn-cs"/>
              </a:rPr>
              <a:t>IMPRIMIR</a:t>
            </a:r>
            <a:r>
              <a:rPr lang="es-MX" sz="1800" dirty="0">
                <a:solidFill>
                  <a:schemeClr val="tx2"/>
                </a:solidFill>
                <a:ea typeface="+mn-ea"/>
                <a:cs typeface="+mn-cs"/>
              </a:rPr>
              <a:t> “Proporcione el valor para número:”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  <a:ea typeface="+mn-ea"/>
                <a:cs typeface="+mn-cs"/>
              </a:rPr>
              <a:t>LEER</a:t>
            </a:r>
            <a:r>
              <a:rPr lang="es-MX" sz="1800" dirty="0">
                <a:solidFill>
                  <a:schemeClr val="tx2"/>
                </a:solidFill>
                <a:ea typeface="+mn-ea"/>
                <a:cs typeface="+mn-cs"/>
              </a:rPr>
              <a:t> Numero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31863" y="685800"/>
            <a:ext cx="7450137" cy="671513"/>
          </a:xfrm>
        </p:spPr>
        <p:txBody>
          <a:bodyPr/>
          <a:lstStyle/>
          <a:p>
            <a:r>
              <a:rPr lang="es-ES" sz="2400" b="1" dirty="0"/>
              <a:t>Construcción del </a:t>
            </a:r>
            <a:r>
              <a:rPr lang="es-ES" sz="2400" b="1" i="1" u="sng" dirty="0"/>
              <a:t>Algoritmo (Pseudocódigo)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81000" y="1676400"/>
            <a:ext cx="8534399" cy="4953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s-MX" sz="1600" b="1" dirty="0">
                <a:solidFill>
                  <a:srgbClr val="00B050"/>
                </a:solidFill>
              </a:rPr>
              <a:t>	//Determinar el tipo de número</a:t>
            </a:r>
          </a:p>
          <a:p>
            <a:pPr algn="just">
              <a:buNone/>
            </a:pPr>
            <a:r>
              <a:rPr lang="es-MX" sz="1800" b="1" dirty="0">
                <a:solidFill>
                  <a:srgbClr val="002060"/>
                </a:solidFill>
              </a:rPr>
              <a:t>	SI</a:t>
            </a:r>
            <a:r>
              <a:rPr lang="es-MX" sz="1800" b="1" dirty="0"/>
              <a:t>  Numero &gt; 0 </a:t>
            </a:r>
            <a:r>
              <a:rPr lang="es-MX" sz="1800" b="1" dirty="0">
                <a:solidFill>
                  <a:srgbClr val="002060"/>
                </a:solidFill>
              </a:rPr>
              <a:t>ENTONCES</a:t>
            </a:r>
          </a:p>
          <a:p>
            <a:pPr lvl="1" algn="just">
              <a:buNone/>
            </a:pPr>
            <a:r>
              <a:rPr lang="es-MX" sz="1800" b="1" dirty="0">
                <a:ea typeface="+mn-ea"/>
                <a:cs typeface="+mn-cs"/>
              </a:rPr>
              <a:t>	       </a:t>
            </a:r>
            <a:r>
              <a:rPr lang="es-MX" sz="1800" b="1" dirty="0" err="1">
                <a:ea typeface="+mn-ea"/>
                <a:cs typeface="+mn-cs"/>
              </a:rPr>
              <a:t>TipoNumero</a:t>
            </a:r>
            <a:r>
              <a:rPr lang="es-MX" sz="1800" b="1" dirty="0">
                <a:ea typeface="+mn-ea"/>
                <a:cs typeface="+mn-cs"/>
              </a:rPr>
              <a:t> = “Positivo”</a:t>
            </a:r>
          </a:p>
          <a:p>
            <a:pPr lvl="1" algn="just">
              <a:buNone/>
            </a:pPr>
            <a:r>
              <a:rPr lang="es-MX" sz="1800" b="1" dirty="0">
                <a:solidFill>
                  <a:srgbClr val="002060"/>
                </a:solidFill>
                <a:ea typeface="+mn-ea"/>
                <a:cs typeface="+mn-cs"/>
              </a:rPr>
              <a:t>FIN_SI</a:t>
            </a:r>
          </a:p>
          <a:p>
            <a:pPr algn="just">
              <a:buNone/>
            </a:pPr>
            <a:r>
              <a:rPr lang="es-MX" sz="1800" b="1" dirty="0"/>
              <a:t>	</a:t>
            </a:r>
            <a:r>
              <a:rPr lang="es-MX" sz="1800" b="1" dirty="0">
                <a:solidFill>
                  <a:srgbClr val="7030A0"/>
                </a:solidFill>
              </a:rPr>
              <a:t>SI</a:t>
            </a:r>
            <a:r>
              <a:rPr lang="es-MX" sz="1800" b="1" dirty="0"/>
              <a:t> Numero &lt; 0 </a:t>
            </a:r>
            <a:r>
              <a:rPr lang="es-MX" sz="1800" b="1" dirty="0">
                <a:solidFill>
                  <a:srgbClr val="7030A0"/>
                </a:solidFill>
              </a:rPr>
              <a:t>ENTONCES </a:t>
            </a:r>
          </a:p>
          <a:p>
            <a:pPr algn="just">
              <a:buNone/>
            </a:pPr>
            <a:r>
              <a:rPr lang="es-MX" sz="1800" b="1" dirty="0"/>
              <a:t>		       </a:t>
            </a:r>
            <a:r>
              <a:rPr lang="es-MX" sz="1800" b="1" dirty="0" err="1"/>
              <a:t>TipoNumero</a:t>
            </a:r>
            <a:r>
              <a:rPr lang="es-MX" sz="1800" b="1" dirty="0"/>
              <a:t> = “Negativo”</a:t>
            </a:r>
          </a:p>
          <a:p>
            <a:pPr algn="just">
              <a:buNone/>
            </a:pPr>
            <a:r>
              <a:rPr lang="es-MX" sz="1800" b="1" dirty="0"/>
              <a:t>	FIN_SI</a:t>
            </a:r>
          </a:p>
          <a:p>
            <a:pPr algn="just">
              <a:buNone/>
            </a:pPr>
            <a:r>
              <a:rPr lang="es-MX" sz="1800" b="1" dirty="0">
                <a:solidFill>
                  <a:srgbClr val="7030A0"/>
                </a:solidFill>
              </a:rPr>
              <a:t>  SI Numero==0 ENTONCES</a:t>
            </a:r>
          </a:p>
          <a:p>
            <a:pPr lvl="3" algn="just">
              <a:buNone/>
            </a:pPr>
            <a:r>
              <a:rPr lang="es-MX" sz="2000" b="1" dirty="0">
                <a:ea typeface="+mn-ea"/>
                <a:cs typeface="+mn-cs"/>
              </a:rPr>
              <a:t>       </a:t>
            </a:r>
            <a:r>
              <a:rPr lang="es-MX" sz="2000" b="1" dirty="0" err="1">
                <a:ea typeface="+mn-ea"/>
                <a:cs typeface="+mn-cs"/>
              </a:rPr>
              <a:t>TipoNumero</a:t>
            </a:r>
            <a:r>
              <a:rPr lang="es-MX" sz="2000" b="1" dirty="0">
                <a:ea typeface="+mn-ea"/>
                <a:cs typeface="+mn-cs"/>
              </a:rPr>
              <a:t> = “Nulo”</a:t>
            </a:r>
            <a:endParaRPr lang="es-MX" sz="1800" b="1" dirty="0">
              <a:solidFill>
                <a:srgbClr val="7030A0"/>
              </a:solidFill>
              <a:ea typeface="+mn-ea"/>
              <a:cs typeface="+mn-cs"/>
            </a:endParaRPr>
          </a:p>
          <a:p>
            <a:pPr lvl="1" algn="just">
              <a:buNone/>
            </a:pPr>
            <a:r>
              <a:rPr lang="es-MX" sz="1800" b="1" dirty="0">
                <a:solidFill>
                  <a:srgbClr val="002060"/>
                </a:solidFill>
                <a:ea typeface="+mn-ea"/>
                <a:cs typeface="+mn-cs"/>
              </a:rPr>
              <a:t>FIN_SI</a:t>
            </a:r>
          </a:p>
          <a:p>
            <a:pPr lvl="1" algn="just">
              <a:buNone/>
            </a:pPr>
            <a:r>
              <a:rPr lang="es-MX" sz="1800" b="1" dirty="0">
                <a:solidFill>
                  <a:srgbClr val="00B050"/>
                </a:solidFill>
                <a:ea typeface="+mn-ea"/>
                <a:cs typeface="+mn-cs"/>
              </a:rPr>
              <a:t>//Imprimir como  resultado el tipo de número</a:t>
            </a:r>
          </a:p>
          <a:p>
            <a:pPr lvl="1" algn="just">
              <a:buNone/>
            </a:pPr>
            <a:r>
              <a:rPr lang="es-MX" sz="1800" b="1" dirty="0">
                <a:ea typeface="+mn-ea"/>
                <a:cs typeface="+mn-cs"/>
              </a:rPr>
              <a:t>IMPRIMIR  “El Número  ”, Numero, “  es: ”, </a:t>
            </a:r>
            <a:r>
              <a:rPr lang="es-MX" sz="1800" b="1" dirty="0" err="1">
                <a:ea typeface="+mn-ea"/>
                <a:cs typeface="+mn-cs"/>
              </a:rPr>
              <a:t>TipoNumero</a:t>
            </a:r>
            <a:endParaRPr lang="es-MX" sz="1800" b="1" dirty="0">
              <a:ea typeface="+mn-ea"/>
              <a:cs typeface="+mn-cs"/>
            </a:endParaRPr>
          </a:p>
          <a:p>
            <a:pPr algn="just">
              <a:buNone/>
            </a:pPr>
            <a:r>
              <a:rPr lang="es-MX" sz="1800" b="1" dirty="0"/>
              <a:t>FIN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931863" y="776287"/>
            <a:ext cx="7158037" cy="1052513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s-ES" sz="2800" b="1" i="1" u="sng" dirty="0"/>
              <a:t/>
            </a:r>
            <a:br>
              <a:rPr lang="es-ES" sz="2800" b="1" i="1" u="sng" dirty="0"/>
            </a:br>
            <a:r>
              <a:rPr lang="es-ES" sz="2800" b="1" i="1" u="sng" dirty="0"/>
              <a:t/>
            </a:r>
            <a:br>
              <a:rPr lang="es-ES" sz="2800" b="1" i="1" u="sng" dirty="0"/>
            </a:br>
            <a:r>
              <a:rPr lang="es-ES" sz="2800" b="1" i="1" u="sng" dirty="0"/>
              <a:t>Actividad:  (Plan de Prueba)</a:t>
            </a:r>
            <a:r>
              <a:rPr lang="es-ES" sz="2800" b="1" dirty="0"/>
              <a:t/>
            </a:r>
            <a:br>
              <a:rPr lang="es-ES" sz="2800" b="1" dirty="0"/>
            </a:br>
            <a:endParaRPr lang="es-ES" sz="2800" b="1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228600"/>
            <a:ext cx="1219200" cy="111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12" name="11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762000" y="2438400"/>
          <a:ext cx="7772400" cy="1965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26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Número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Resultado</a:t>
                      </a:r>
                      <a:r>
                        <a:rPr lang="es-MX" baseline="0" dirty="0"/>
                        <a:t> Esperado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Verificación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“Positivo”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-5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“Negativo”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“Nulo”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7526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25146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438400"/>
            <a:ext cx="2514600" cy="3810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s-ES" sz="2000" b="1" i="1" dirty="0"/>
              <a:t>Pantalla de la PC                               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931863" y="776287"/>
            <a:ext cx="7158037" cy="1052513"/>
          </a:xfrm>
          <a:noFill/>
        </p:spPr>
        <p:txBody>
          <a:bodyPr/>
          <a:lstStyle/>
          <a:p>
            <a:pPr eaLnBrk="1" hangingPunct="1"/>
            <a:r>
              <a:rPr lang="es-ES" sz="2800" b="1" i="1" u="sng" dirty="0"/>
              <a:t/>
            </a:r>
            <a:br>
              <a:rPr lang="es-ES" sz="2800" b="1" i="1" u="sng" dirty="0"/>
            </a:br>
            <a:r>
              <a:rPr lang="es-ES" sz="2800" b="1" i="1" u="sng" dirty="0"/>
              <a:t/>
            </a:r>
            <a:br>
              <a:rPr lang="es-ES" sz="2800" b="1" i="1" u="sng" dirty="0"/>
            </a:br>
            <a:r>
              <a:rPr lang="es-ES" sz="2800" b="1" i="1" u="sng" dirty="0"/>
              <a:t>Actividad:  Verificación </a:t>
            </a:r>
            <a:r>
              <a:rPr lang="es-ES" sz="2800" b="1" dirty="0"/>
              <a:t/>
            </a:r>
            <a:br>
              <a:rPr lang="es-ES" sz="2800" b="1" dirty="0"/>
            </a:br>
            <a:endParaRPr lang="es-ES" sz="2800" b="1" dirty="0"/>
          </a:p>
        </p:txBody>
      </p: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5029200" y="3048000"/>
            <a:ext cx="3733800" cy="3124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0" y="228600"/>
            <a:ext cx="1219200" cy="111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25 Rectángulo"/>
          <p:cNvSpPr/>
          <p:nvPr/>
        </p:nvSpPr>
        <p:spPr>
          <a:xfrm>
            <a:off x="5943600" y="2971800"/>
            <a:ext cx="21259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i="1" u="sng" dirty="0"/>
              <a:t>Estructura de 32 bits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Actividad #2 Extra clase</a:t>
            </a:r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El alumno realizará el análisis para la definición del siguiente problema: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/>
              <a:t>Problema 2</a:t>
            </a:r>
            <a:endParaRPr lang="es-ES" sz="28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1" y="1268760"/>
            <a:ext cx="6567264" cy="5132040"/>
          </a:xfrm>
        </p:spPr>
        <p:txBody>
          <a:bodyPr/>
          <a:lstStyle/>
          <a:p>
            <a:pPr lvl="0" algn="just">
              <a:buNone/>
            </a:pPr>
            <a:r>
              <a:rPr lang="es-ES" sz="2800" dirty="0"/>
              <a:t>Elabore un pseudocódigo que:</a:t>
            </a:r>
          </a:p>
          <a:p>
            <a:pPr lvl="1" algn="just"/>
            <a:endParaRPr lang="es-ES" sz="2000" dirty="0"/>
          </a:p>
          <a:p>
            <a:pPr lvl="1" algn="just"/>
            <a:r>
              <a:rPr lang="es-ES" sz="1800" dirty="0"/>
              <a:t>Solicite al usuario el valor para tres números enteros y determine  e imprima en pantalla quien es mayor. Suponga que los valores de los números son diferentes.</a:t>
            </a:r>
          </a:p>
          <a:p>
            <a:pPr lvl="1" algn="just"/>
            <a:endParaRPr lang="es-ES" sz="1600" dirty="0"/>
          </a:p>
          <a:p>
            <a:pPr lvl="1" algn="just"/>
            <a:r>
              <a:rPr lang="es-ES" sz="2000" b="1" dirty="0"/>
              <a:t>Ejemplo: Plan de prueba</a:t>
            </a:r>
          </a:p>
          <a:p>
            <a:pPr lvl="1" algn="just"/>
            <a:endParaRPr lang="es-ES" sz="1600" dirty="0"/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611560" y="3979701"/>
          <a:ext cx="6480720" cy="268965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39">
                <a:tc>
                  <a:txBody>
                    <a:bodyPr/>
                    <a:lstStyle/>
                    <a:p>
                      <a:r>
                        <a:rPr lang="es-MX" sz="1400" dirty="0"/>
                        <a:t>Entrada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Salida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3829">
                <a:tc>
                  <a:txBody>
                    <a:bodyPr/>
                    <a:lstStyle/>
                    <a:p>
                      <a:r>
                        <a:rPr lang="es-MX" sz="1400" dirty="0"/>
                        <a:t>Numero1=10</a:t>
                      </a:r>
                    </a:p>
                    <a:p>
                      <a:r>
                        <a:rPr lang="es-MX" sz="1400" dirty="0"/>
                        <a:t>Numero2=15</a:t>
                      </a:r>
                    </a:p>
                    <a:p>
                      <a:r>
                        <a:rPr lang="es-MX" sz="1400" dirty="0"/>
                        <a:t>Numero3=12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El mayor es 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3829">
                <a:tc>
                  <a:txBody>
                    <a:bodyPr/>
                    <a:lstStyle/>
                    <a:p>
                      <a:r>
                        <a:rPr lang="es-MX" sz="1400" dirty="0"/>
                        <a:t>Numero1=25</a:t>
                      </a:r>
                    </a:p>
                    <a:p>
                      <a:r>
                        <a:rPr lang="es-MX" sz="1400" dirty="0"/>
                        <a:t>Numero2=16</a:t>
                      </a:r>
                    </a:p>
                    <a:p>
                      <a:r>
                        <a:rPr lang="es-MX" sz="1400" dirty="0"/>
                        <a:t>Numero3=10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El mayor es 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6580">
                <a:tc>
                  <a:txBody>
                    <a:bodyPr/>
                    <a:lstStyle/>
                    <a:p>
                      <a:r>
                        <a:rPr lang="es-MX" sz="1400" dirty="0"/>
                        <a:t>Numero1=2</a:t>
                      </a:r>
                    </a:p>
                    <a:p>
                      <a:r>
                        <a:rPr lang="es-MX" sz="1400" dirty="0"/>
                        <a:t>Numero2=16</a:t>
                      </a:r>
                    </a:p>
                    <a:p>
                      <a:r>
                        <a:rPr lang="es-MX" sz="1400" dirty="0"/>
                        <a:t>Numero3=30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El mayor es 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Estructura Selectiva Anidada Compleja</a:t>
            </a:r>
            <a:endParaRPr lang="es-ES" dirty="0"/>
          </a:p>
        </p:txBody>
      </p:sp>
      <p:sp>
        <p:nvSpPr>
          <p:cNvPr id="5" name="4 Subtítulo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sz="4000" b="1" dirty="0">
              <a:solidFill>
                <a:srgbClr val="0033CC"/>
              </a:solidFill>
              <a:latin typeface="Times New Roman" pitchFamily="18" charset="0"/>
            </a:endParaRPr>
          </a:p>
          <a:p>
            <a:r>
              <a:rPr lang="es-MX" sz="4000" b="1" dirty="0">
                <a:solidFill>
                  <a:srgbClr val="0033CC"/>
                </a:solidFill>
                <a:latin typeface="Times New Roman" pitchFamily="18" charset="0"/>
              </a:rPr>
              <a:t>Sintaxis: Pseudocódigo</a:t>
            </a:r>
            <a:endParaRPr lang="es-E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1219200" y="685800"/>
            <a:ext cx="6324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 b="1" dirty="0">
                <a:solidFill>
                  <a:schemeClr val="hlink"/>
                </a:solidFill>
              </a:rPr>
              <a:t>Estructura de Selección</a:t>
            </a:r>
            <a:r>
              <a:rPr lang="es-ES" sz="2000" b="1" dirty="0">
                <a:solidFill>
                  <a:schemeClr val="hlink"/>
                </a:solidFill>
              </a:rPr>
              <a:t> </a:t>
            </a:r>
            <a:r>
              <a:rPr lang="es-MX" sz="3200" b="1" dirty="0">
                <a:solidFill>
                  <a:schemeClr val="accent1"/>
                </a:solidFill>
              </a:rPr>
              <a:t>Anidada</a:t>
            </a:r>
            <a:endParaRPr lang="es-ES" sz="3200" b="1" dirty="0">
              <a:solidFill>
                <a:schemeClr val="accent1"/>
              </a:solidFill>
            </a:endParaRPr>
          </a:p>
        </p:txBody>
      </p:sp>
      <p:sp>
        <p:nvSpPr>
          <p:cNvPr id="75799" name="Rectangle 23"/>
          <p:cNvSpPr>
            <a:spLocks noChangeArrowheads="1"/>
          </p:cNvSpPr>
          <p:nvPr/>
        </p:nvSpPr>
        <p:spPr bwMode="auto">
          <a:xfrm>
            <a:off x="838200" y="1676400"/>
            <a:ext cx="8153400" cy="4876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r>
              <a:rPr lang="en-US" b="1" dirty="0">
                <a:latin typeface="Lucida Sans Typewriter" pitchFamily="49" charset="0"/>
                <a:cs typeface="Times New Roman" pitchFamily="18" charset="0"/>
              </a:rPr>
              <a:t>SI </a:t>
            </a:r>
            <a:r>
              <a:rPr lang="en-US" b="1" i="1" dirty="0">
                <a:latin typeface="Lucida Sans Typewriter" pitchFamily="49" charset="0"/>
                <a:cs typeface="Times New Roman" pitchFamily="18" charset="0"/>
              </a:rPr>
              <a:t>expresión-booleana1 </a:t>
            </a:r>
            <a:r>
              <a:rPr lang="en-US" b="1" dirty="0">
                <a:latin typeface="Lucida Sans Typewriter" pitchFamily="49" charset="0"/>
                <a:cs typeface="Times New Roman" pitchFamily="18" charset="0"/>
              </a:rPr>
              <a:t>ENTONCES</a:t>
            </a:r>
          </a:p>
          <a:p>
            <a:pPr lvl="2">
              <a:defRPr/>
            </a:pPr>
            <a:r>
              <a:rPr lang="es-MX" sz="1600" b="1" i="1" dirty="0">
                <a:solidFill>
                  <a:srgbClr val="00B050"/>
                </a:solidFill>
              </a:rPr>
              <a:t>[ Instrucciones]</a:t>
            </a:r>
          </a:p>
          <a:p>
            <a:pPr lvl="2">
              <a:defRPr/>
            </a:pPr>
            <a:r>
              <a:rPr lang="en-US" sz="1600" b="1" dirty="0">
                <a:solidFill>
                  <a:srgbClr val="7030A0"/>
                </a:solidFill>
              </a:rPr>
              <a:t>SI </a:t>
            </a:r>
            <a:r>
              <a:rPr lang="en-US" sz="1600" b="1" i="1" dirty="0">
                <a:solidFill>
                  <a:srgbClr val="7030A0"/>
                </a:solidFill>
              </a:rPr>
              <a:t>expresión-booleana2 </a:t>
            </a:r>
            <a:r>
              <a:rPr lang="en-US" sz="1600" b="1" dirty="0">
                <a:solidFill>
                  <a:srgbClr val="7030A0"/>
                </a:solidFill>
              </a:rPr>
              <a:t>ENTONCES</a:t>
            </a:r>
          </a:p>
          <a:p>
            <a:pPr lvl="2">
              <a:defRPr/>
            </a:pPr>
            <a:r>
              <a:rPr lang="en-US" sz="1600" b="1" dirty="0">
                <a:solidFill>
                  <a:srgbClr val="7030A0"/>
                </a:solidFill>
              </a:rPr>
              <a:t>     </a:t>
            </a:r>
            <a:r>
              <a:rPr lang="es-MX" sz="1600" b="1" i="1" dirty="0">
                <a:solidFill>
                  <a:srgbClr val="7030A0"/>
                </a:solidFill>
              </a:rPr>
              <a:t>Instrucciones</a:t>
            </a:r>
            <a:endParaRPr lang="en-US" sz="1600" b="1" i="1" dirty="0">
              <a:solidFill>
                <a:srgbClr val="7030A0"/>
              </a:solidFill>
            </a:endParaRPr>
          </a:p>
          <a:p>
            <a:pPr lvl="2">
              <a:defRPr/>
            </a:pPr>
            <a:r>
              <a:rPr lang="en-US" sz="1600" b="1" dirty="0">
                <a:solidFill>
                  <a:srgbClr val="7030A0"/>
                </a:solidFill>
              </a:rPr>
              <a:t>SI_NO</a:t>
            </a:r>
            <a:endParaRPr lang="en-US" b="1" dirty="0">
              <a:solidFill>
                <a:srgbClr val="7030A0"/>
              </a:solidFill>
              <a:latin typeface="Lucida Sans Typewriter" pitchFamily="49" charset="0"/>
              <a:cs typeface="Times New Roman" pitchFamily="18" charset="0"/>
            </a:endParaRPr>
          </a:p>
          <a:p>
            <a:pPr lvl="2" eaLnBrk="0" hangingPunct="0">
              <a:defRPr/>
            </a:pPr>
            <a:r>
              <a:rPr lang="en-US" b="1" dirty="0">
                <a:solidFill>
                  <a:srgbClr val="7030A0"/>
                </a:solidFill>
                <a:latin typeface="Lucida Sans Typewriter" pitchFamily="49" charset="0"/>
                <a:cs typeface="Times New Roman" pitchFamily="18" charset="0"/>
              </a:rPr>
              <a:t>  </a:t>
            </a:r>
            <a:r>
              <a:rPr lang="es-MX" sz="1600" b="1" i="1" dirty="0">
                <a:solidFill>
                  <a:srgbClr val="7030A0"/>
                </a:solidFill>
              </a:rPr>
              <a:t>Instrucciones </a:t>
            </a:r>
          </a:p>
          <a:p>
            <a:pPr lvl="2" eaLnBrk="0" hangingPunct="0">
              <a:defRPr/>
            </a:pPr>
            <a:r>
              <a:rPr lang="es-MX" sz="1600" b="1" i="1" dirty="0">
                <a:solidFill>
                  <a:srgbClr val="7030A0"/>
                </a:solidFill>
              </a:rPr>
              <a:t>FIN_SI</a:t>
            </a:r>
            <a:r>
              <a:rPr lang="en-US" b="1" dirty="0">
                <a:latin typeface="Lucida Sans Typewriter" pitchFamily="49" charset="0"/>
                <a:cs typeface="Times New Roman" pitchFamily="18" charset="0"/>
              </a:rPr>
              <a:t>  </a:t>
            </a:r>
          </a:p>
          <a:p>
            <a:pPr lvl="2" eaLnBrk="0" hangingPunct="0">
              <a:defRPr/>
            </a:pPr>
            <a:r>
              <a:rPr lang="es-MX" b="1" i="1" dirty="0">
                <a:solidFill>
                  <a:srgbClr val="00B050"/>
                </a:solidFill>
              </a:rPr>
              <a:t>[ Instrucciones]</a:t>
            </a:r>
            <a:endParaRPr lang="en-US" b="1" i="1" dirty="0">
              <a:solidFill>
                <a:srgbClr val="00B050"/>
              </a:solidFill>
              <a:latin typeface="Lucida Sans Typewriter" pitchFamily="49" charset="0"/>
              <a:cs typeface="Times New Roman" pitchFamily="18" charset="0"/>
            </a:endParaRPr>
          </a:p>
          <a:p>
            <a:pPr eaLnBrk="0" hangingPunct="0">
              <a:defRPr/>
            </a:pPr>
            <a:r>
              <a:rPr lang="en-US" b="1" dirty="0">
                <a:latin typeface="Lucida Sans Typewriter" pitchFamily="49" charset="0"/>
                <a:cs typeface="Times New Roman" pitchFamily="18" charset="0"/>
              </a:rPr>
              <a:t>SI_NO</a:t>
            </a:r>
          </a:p>
          <a:p>
            <a:pPr>
              <a:defRPr/>
            </a:pPr>
            <a:r>
              <a:rPr lang="en-US" b="1" dirty="0">
                <a:latin typeface="Lucida Sans Typewriter" pitchFamily="49" charset="0"/>
                <a:cs typeface="Times New Roman" pitchFamily="18" charset="0"/>
              </a:rPr>
              <a:t>   </a:t>
            </a:r>
            <a:r>
              <a:rPr lang="en-US" sz="1600" b="1" dirty="0">
                <a:solidFill>
                  <a:srgbClr val="002060"/>
                </a:solidFill>
              </a:rPr>
              <a:t>SI </a:t>
            </a:r>
            <a:r>
              <a:rPr lang="en-US" sz="1600" b="1" i="1" dirty="0" err="1">
                <a:solidFill>
                  <a:srgbClr val="002060"/>
                </a:solidFill>
              </a:rPr>
              <a:t>expresión-booleana</a:t>
            </a:r>
            <a:r>
              <a:rPr lang="en-US" sz="1600" b="1" i="1" dirty="0">
                <a:solidFill>
                  <a:srgbClr val="002060"/>
                </a:solidFill>
              </a:rPr>
              <a:t> </a:t>
            </a:r>
            <a:r>
              <a:rPr lang="en-US" sz="1600" b="1" dirty="0">
                <a:solidFill>
                  <a:srgbClr val="002060"/>
                </a:solidFill>
              </a:rPr>
              <a:t>ENTONCES</a:t>
            </a:r>
          </a:p>
          <a:p>
            <a:pPr>
              <a:defRPr/>
            </a:pPr>
            <a:r>
              <a:rPr lang="en-US" sz="1600" b="1" dirty="0">
                <a:solidFill>
                  <a:srgbClr val="002060"/>
                </a:solidFill>
              </a:rPr>
              <a:t>                  </a:t>
            </a:r>
            <a:r>
              <a:rPr lang="es-MX" sz="1600" b="1" i="1" dirty="0">
                <a:solidFill>
                  <a:srgbClr val="002060"/>
                </a:solidFill>
              </a:rPr>
              <a:t>Instrucciones </a:t>
            </a:r>
            <a:endParaRPr lang="en-US" sz="1600" b="1" i="1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en-US" sz="1600" b="1" dirty="0">
                <a:solidFill>
                  <a:srgbClr val="002060"/>
                </a:solidFill>
              </a:rPr>
              <a:t>        SI_NO</a:t>
            </a:r>
          </a:p>
          <a:p>
            <a:pPr lvl="2">
              <a:defRPr/>
            </a:pPr>
            <a:r>
              <a:rPr lang="en-US" sz="1600" b="1" dirty="0">
                <a:solidFill>
                  <a:srgbClr val="7030A0"/>
                </a:solidFill>
              </a:rPr>
              <a:t>SI </a:t>
            </a:r>
            <a:r>
              <a:rPr lang="en-US" sz="1600" b="1" i="1" dirty="0" err="1">
                <a:solidFill>
                  <a:srgbClr val="7030A0"/>
                </a:solidFill>
              </a:rPr>
              <a:t>expresión-booleana</a:t>
            </a:r>
            <a:r>
              <a:rPr lang="en-US" sz="1600" b="1" i="1" dirty="0">
                <a:solidFill>
                  <a:srgbClr val="7030A0"/>
                </a:solidFill>
              </a:rPr>
              <a:t> </a:t>
            </a:r>
            <a:r>
              <a:rPr lang="en-US" sz="1600" b="1" dirty="0">
                <a:solidFill>
                  <a:srgbClr val="7030A0"/>
                </a:solidFill>
              </a:rPr>
              <a:t>ENTONCES</a:t>
            </a:r>
          </a:p>
          <a:p>
            <a:pPr lvl="2">
              <a:defRPr/>
            </a:pPr>
            <a:r>
              <a:rPr lang="en-US" sz="1600" b="1" dirty="0">
                <a:solidFill>
                  <a:srgbClr val="7030A0"/>
                </a:solidFill>
              </a:rPr>
              <a:t>     </a:t>
            </a:r>
            <a:r>
              <a:rPr lang="es-MX" sz="1600" b="1" i="1" dirty="0">
                <a:solidFill>
                  <a:srgbClr val="7030A0"/>
                </a:solidFill>
              </a:rPr>
              <a:t>Instrucciones</a:t>
            </a:r>
            <a:endParaRPr lang="en-US" sz="1600" b="1" i="1" dirty="0">
              <a:solidFill>
                <a:srgbClr val="7030A0"/>
              </a:solidFill>
            </a:endParaRPr>
          </a:p>
          <a:p>
            <a:pPr lvl="2">
              <a:defRPr/>
            </a:pPr>
            <a:r>
              <a:rPr lang="en-US" sz="1600" b="1" dirty="0">
                <a:solidFill>
                  <a:srgbClr val="7030A0"/>
                </a:solidFill>
              </a:rPr>
              <a:t>SI_NO</a:t>
            </a:r>
            <a:endParaRPr lang="en-US" b="1" dirty="0">
              <a:solidFill>
                <a:srgbClr val="7030A0"/>
              </a:solidFill>
              <a:latin typeface="Lucida Sans Typewriter" pitchFamily="49" charset="0"/>
              <a:cs typeface="Times New Roman" pitchFamily="18" charset="0"/>
            </a:endParaRPr>
          </a:p>
          <a:p>
            <a:pPr lvl="2" eaLnBrk="0" hangingPunct="0">
              <a:defRPr/>
            </a:pPr>
            <a:r>
              <a:rPr lang="en-US" b="1" dirty="0">
                <a:solidFill>
                  <a:srgbClr val="7030A0"/>
                </a:solidFill>
                <a:latin typeface="Lucida Sans Typewriter" pitchFamily="49" charset="0"/>
                <a:cs typeface="Times New Roman" pitchFamily="18" charset="0"/>
              </a:rPr>
              <a:t>  </a:t>
            </a:r>
            <a:r>
              <a:rPr lang="es-MX" sz="1600" b="1" i="1" dirty="0">
                <a:solidFill>
                  <a:srgbClr val="7030A0"/>
                </a:solidFill>
              </a:rPr>
              <a:t>Instrucciones</a:t>
            </a:r>
          </a:p>
          <a:p>
            <a:pPr lvl="2" eaLnBrk="0" hangingPunct="0">
              <a:defRPr/>
            </a:pPr>
            <a:r>
              <a:rPr lang="es-MX" sz="1600" b="1" i="1" dirty="0">
                <a:solidFill>
                  <a:srgbClr val="7030A0"/>
                </a:solidFill>
              </a:rPr>
              <a:t>FIN_SI</a:t>
            </a:r>
          </a:p>
          <a:p>
            <a:pPr lvl="1" eaLnBrk="0" hangingPunct="0">
              <a:defRPr/>
            </a:pPr>
            <a:r>
              <a:rPr lang="es-MX" sz="1600" b="1" i="1" dirty="0">
                <a:solidFill>
                  <a:srgbClr val="002060"/>
                </a:solidFill>
              </a:rPr>
              <a:t>FIN_SI</a:t>
            </a:r>
          </a:p>
          <a:p>
            <a:pPr eaLnBrk="0" hangingPunct="0">
              <a:defRPr/>
            </a:pPr>
            <a:r>
              <a:rPr lang="en-US" b="1" dirty="0">
                <a:latin typeface="Lucida Sans Typewriter" pitchFamily="49" charset="0"/>
                <a:cs typeface="Times New Roman" pitchFamily="18" charset="0"/>
              </a:rPr>
              <a:t>FIN_SI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5400" dirty="0"/>
              <a:t>Procesos propuestos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sz="2800" b="1" dirty="0"/>
          </a:p>
          <a:p>
            <a:r>
              <a:rPr lang="es-MX" sz="2800" b="1" dirty="0"/>
              <a:t>Mayor de 3 números dados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476672"/>
            <a:ext cx="7221537" cy="595313"/>
          </a:xfrm>
        </p:spPr>
        <p:txBody>
          <a:bodyPr>
            <a:normAutofit/>
          </a:bodyPr>
          <a:lstStyle/>
          <a:p>
            <a:r>
              <a:rPr lang="es-ES" b="1" dirty="0"/>
              <a:t>Verificar  el Proceso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251520" y="1340768"/>
            <a:ext cx="6192687" cy="528863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s-MX" sz="1200" b="1" dirty="0">
                <a:solidFill>
                  <a:srgbClr val="00B050"/>
                </a:solidFill>
              </a:rPr>
              <a:t>	//Determinar el número mayor</a:t>
            </a:r>
          </a:p>
          <a:p>
            <a:pPr algn="just">
              <a:buNone/>
            </a:pPr>
            <a:r>
              <a:rPr lang="es-MX" sz="1400" b="1" dirty="0">
                <a:solidFill>
                  <a:srgbClr val="002060"/>
                </a:solidFill>
              </a:rPr>
              <a:t>	SI</a:t>
            </a:r>
            <a:r>
              <a:rPr lang="es-MX" sz="1400" b="1" dirty="0"/>
              <a:t>  Numero1 &gt; Numero2 </a:t>
            </a:r>
            <a:r>
              <a:rPr lang="es-MX" sz="1400" b="1" dirty="0">
                <a:solidFill>
                  <a:srgbClr val="002060"/>
                </a:solidFill>
              </a:rPr>
              <a:t>ENTONCES</a:t>
            </a:r>
          </a:p>
          <a:p>
            <a:pPr algn="just">
              <a:buNone/>
            </a:pPr>
            <a:r>
              <a:rPr lang="es-MX" sz="1400" b="1" dirty="0"/>
              <a:t>	      </a:t>
            </a:r>
            <a:r>
              <a:rPr lang="es-MX" sz="1400" b="1" dirty="0">
                <a:solidFill>
                  <a:srgbClr val="7030A0"/>
                </a:solidFill>
              </a:rPr>
              <a:t>SI</a:t>
            </a:r>
            <a:r>
              <a:rPr lang="es-MX" sz="1400" b="1" dirty="0"/>
              <a:t> Numero1 &gt; Numero3 </a:t>
            </a:r>
            <a:r>
              <a:rPr lang="es-MX" sz="1400" b="1" dirty="0">
                <a:solidFill>
                  <a:srgbClr val="7030A0"/>
                </a:solidFill>
              </a:rPr>
              <a:t>ENTONCES </a:t>
            </a:r>
          </a:p>
          <a:p>
            <a:pPr algn="just">
              <a:buNone/>
            </a:pPr>
            <a:r>
              <a:rPr lang="es-MX" sz="1400" b="1" dirty="0"/>
              <a:t>	</a:t>
            </a:r>
            <a:r>
              <a:rPr lang="es-MX" sz="1400" b="1" dirty="0">
                <a:ea typeface="+mn-ea"/>
                <a:cs typeface="+mn-cs"/>
              </a:rPr>
              <a:t>	  </a:t>
            </a:r>
            <a:r>
              <a:rPr lang="es-MX" sz="1400" b="1" dirty="0" err="1">
                <a:ea typeface="+mn-ea"/>
                <a:cs typeface="+mn-cs"/>
              </a:rPr>
              <a:t>NumeroMayor</a:t>
            </a:r>
            <a:r>
              <a:rPr lang="es-MX" sz="1400" b="1" dirty="0">
                <a:ea typeface="+mn-ea"/>
                <a:cs typeface="+mn-cs"/>
              </a:rPr>
              <a:t> = “Número 1 es Mayor”</a:t>
            </a:r>
          </a:p>
          <a:p>
            <a:pPr lvl="1" algn="just">
              <a:buNone/>
            </a:pPr>
            <a:r>
              <a:rPr lang="es-MX" sz="1600" b="1" dirty="0"/>
              <a:t>     </a:t>
            </a:r>
            <a:r>
              <a:rPr lang="es-MX" sz="1600" b="1" dirty="0">
                <a:solidFill>
                  <a:srgbClr val="7030A0"/>
                </a:solidFill>
              </a:rPr>
              <a:t>SI_NO</a:t>
            </a:r>
          </a:p>
          <a:p>
            <a:pPr algn="just">
              <a:buNone/>
            </a:pPr>
            <a:r>
              <a:rPr lang="es-MX" sz="1400" b="1" dirty="0"/>
              <a:t>	           </a:t>
            </a:r>
            <a:r>
              <a:rPr lang="es-MX" sz="1400" b="1" dirty="0" err="1"/>
              <a:t>NumeroMayor</a:t>
            </a:r>
            <a:r>
              <a:rPr lang="es-MX" sz="1400" b="1" dirty="0"/>
              <a:t> = “Número 3 es Mayor”</a:t>
            </a:r>
          </a:p>
          <a:p>
            <a:pPr marL="274320" lvl="1" indent="-274320" algn="just">
              <a:spcBef>
                <a:spcPts val="580"/>
              </a:spcBef>
              <a:buClr>
                <a:schemeClr val="accent1"/>
              </a:buClr>
              <a:buNone/>
            </a:pPr>
            <a:r>
              <a:rPr lang="es-MX" sz="1600" b="1" dirty="0">
                <a:solidFill>
                  <a:srgbClr val="7030A0"/>
                </a:solidFill>
              </a:rPr>
              <a:t>          FIN_SI</a:t>
            </a:r>
            <a:endParaRPr lang="es-MX" sz="1600" b="1" dirty="0">
              <a:solidFill>
                <a:srgbClr val="002060"/>
              </a:solidFill>
            </a:endParaRPr>
          </a:p>
          <a:p>
            <a:pPr lvl="1" algn="just">
              <a:buNone/>
            </a:pPr>
            <a:r>
              <a:rPr lang="es-MX" sz="1600" b="1" dirty="0">
                <a:solidFill>
                  <a:srgbClr val="002060"/>
                </a:solidFill>
                <a:ea typeface="+mn-ea"/>
                <a:cs typeface="+mn-cs"/>
              </a:rPr>
              <a:t>SI_NO</a:t>
            </a:r>
          </a:p>
          <a:p>
            <a:pPr algn="just">
              <a:buNone/>
            </a:pPr>
            <a:r>
              <a:rPr lang="es-MX" sz="1400" b="1" dirty="0"/>
              <a:t>	     </a:t>
            </a:r>
            <a:r>
              <a:rPr lang="es-MX" sz="1400" b="1" dirty="0">
                <a:solidFill>
                  <a:srgbClr val="7030A0"/>
                </a:solidFill>
              </a:rPr>
              <a:t>SI</a:t>
            </a:r>
            <a:r>
              <a:rPr lang="es-MX" sz="1400" b="1" dirty="0"/>
              <a:t> Numero1 &gt; Numero3 </a:t>
            </a:r>
            <a:r>
              <a:rPr lang="es-MX" sz="1400" b="1" dirty="0">
                <a:solidFill>
                  <a:srgbClr val="7030A0"/>
                </a:solidFill>
              </a:rPr>
              <a:t>ENTONCES </a:t>
            </a:r>
          </a:p>
          <a:p>
            <a:pPr algn="just">
              <a:buNone/>
            </a:pPr>
            <a:r>
              <a:rPr lang="es-MX" sz="1400" b="1" dirty="0"/>
              <a:t>		  </a:t>
            </a:r>
            <a:r>
              <a:rPr lang="es-MX" sz="1400" b="1" dirty="0" err="1"/>
              <a:t>NumeroMayor</a:t>
            </a:r>
            <a:r>
              <a:rPr lang="es-MX" sz="1400" b="1" dirty="0"/>
              <a:t> = “Número 1 es Mayor”</a:t>
            </a:r>
          </a:p>
          <a:p>
            <a:pPr lvl="1" algn="just">
              <a:buNone/>
            </a:pPr>
            <a:r>
              <a:rPr lang="es-MX" sz="1600" b="1" dirty="0">
                <a:solidFill>
                  <a:srgbClr val="7030A0"/>
                </a:solidFill>
              </a:rPr>
              <a:t>     SI_NO</a:t>
            </a:r>
          </a:p>
          <a:p>
            <a:pPr algn="just">
              <a:buNone/>
            </a:pPr>
            <a:r>
              <a:rPr lang="es-MX" sz="1400" b="1" dirty="0"/>
              <a:t>                </a:t>
            </a:r>
            <a:r>
              <a:rPr lang="es-MX" sz="1400" b="1" dirty="0" err="1"/>
              <a:t>NumeroMayor</a:t>
            </a:r>
            <a:r>
              <a:rPr lang="es-MX" sz="1400" b="1" dirty="0"/>
              <a:t> = “Número 2 es Mayor”</a:t>
            </a:r>
          </a:p>
          <a:p>
            <a:pPr marL="274320" lvl="1" indent="-274320" algn="just">
              <a:spcBef>
                <a:spcPts val="580"/>
              </a:spcBef>
              <a:buClr>
                <a:schemeClr val="accent1"/>
              </a:buClr>
              <a:buNone/>
            </a:pPr>
            <a:r>
              <a:rPr lang="es-MX" sz="1600" b="1" dirty="0">
                <a:solidFill>
                  <a:srgbClr val="7030A0"/>
                </a:solidFill>
              </a:rPr>
              <a:t>          FIN_SI</a:t>
            </a:r>
            <a:endParaRPr lang="es-MX" sz="1600" b="1" dirty="0">
              <a:solidFill>
                <a:srgbClr val="002060"/>
              </a:solidFill>
            </a:endParaRPr>
          </a:p>
          <a:p>
            <a:pPr lvl="1" algn="just">
              <a:buNone/>
            </a:pPr>
            <a:r>
              <a:rPr lang="es-MX" sz="1600" b="1" dirty="0">
                <a:solidFill>
                  <a:srgbClr val="002060"/>
                </a:solidFill>
                <a:ea typeface="+mn-ea"/>
                <a:cs typeface="+mn-cs"/>
              </a:rPr>
              <a:t>FIN_SI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5508104" y="1844824"/>
          <a:ext cx="3419872" cy="2499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09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01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4548">
                <a:tc>
                  <a:txBody>
                    <a:bodyPr/>
                    <a:lstStyle/>
                    <a:p>
                      <a:r>
                        <a:rPr lang="es-MX" sz="1400" dirty="0"/>
                        <a:t>Entrada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Salida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2916">
                <a:tc>
                  <a:txBody>
                    <a:bodyPr/>
                    <a:lstStyle/>
                    <a:p>
                      <a:r>
                        <a:rPr lang="es-MX" sz="1400" dirty="0"/>
                        <a:t>Numero1=10</a:t>
                      </a:r>
                    </a:p>
                    <a:p>
                      <a:r>
                        <a:rPr lang="es-MX" sz="1400" dirty="0"/>
                        <a:t>Numero2=15</a:t>
                      </a:r>
                    </a:p>
                    <a:p>
                      <a:r>
                        <a:rPr lang="es-MX" sz="1400" dirty="0"/>
                        <a:t>Numero3=12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El Número 2 es Mayor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2916">
                <a:tc>
                  <a:txBody>
                    <a:bodyPr/>
                    <a:lstStyle/>
                    <a:p>
                      <a:r>
                        <a:rPr lang="es-MX" sz="1400" dirty="0"/>
                        <a:t>Numero1=25</a:t>
                      </a:r>
                    </a:p>
                    <a:p>
                      <a:r>
                        <a:rPr lang="es-MX" sz="1400" dirty="0"/>
                        <a:t>Numero2=16</a:t>
                      </a:r>
                    </a:p>
                    <a:p>
                      <a:r>
                        <a:rPr lang="es-MX" sz="1400" dirty="0"/>
                        <a:t>Numero3=10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El número 1 es  Mayor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2916">
                <a:tc>
                  <a:txBody>
                    <a:bodyPr/>
                    <a:lstStyle/>
                    <a:p>
                      <a:r>
                        <a:rPr lang="es-MX" sz="1400" dirty="0"/>
                        <a:t>Numero1=2</a:t>
                      </a:r>
                    </a:p>
                    <a:p>
                      <a:r>
                        <a:rPr lang="es-MX" sz="1400" dirty="0"/>
                        <a:t>Numero2=16</a:t>
                      </a:r>
                    </a:p>
                    <a:p>
                      <a:r>
                        <a:rPr lang="es-MX" sz="1400" dirty="0"/>
                        <a:t>Numero3=30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El Número 3 es Mayor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5508104" y="148478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Plan de Prueba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/>
              <a:t>Actividad  Clase</a:t>
            </a:r>
            <a:endParaRPr lang="es-ES" sz="28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1" y="1052736"/>
            <a:ext cx="6567264" cy="2376264"/>
          </a:xfrm>
        </p:spPr>
        <p:txBody>
          <a:bodyPr>
            <a:normAutofit/>
          </a:bodyPr>
          <a:lstStyle/>
          <a:p>
            <a:pPr lvl="1" algn="just"/>
            <a:r>
              <a:rPr lang="es-ES" sz="2800" dirty="0"/>
              <a:t>Dado el siguiente proceso  y el plan de prueba, determine su objetivo.</a:t>
            </a:r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971601" y="2514827"/>
          <a:ext cx="5688632" cy="408252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6133">
                <a:tc>
                  <a:txBody>
                    <a:bodyPr/>
                    <a:lstStyle/>
                    <a:p>
                      <a:r>
                        <a:rPr lang="es-MX" sz="1400" dirty="0"/>
                        <a:t>Entrada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Salida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8718">
                <a:tc>
                  <a:txBody>
                    <a:bodyPr/>
                    <a:lstStyle/>
                    <a:p>
                      <a:r>
                        <a:rPr lang="es-MX" sz="1400" dirty="0"/>
                        <a:t>Numero1=10</a:t>
                      </a:r>
                    </a:p>
                    <a:p>
                      <a:r>
                        <a:rPr lang="es-MX" sz="1400" dirty="0"/>
                        <a:t>Numero2=15</a:t>
                      </a:r>
                    </a:p>
                    <a:p>
                      <a:r>
                        <a:rPr lang="es-MX" sz="1400" dirty="0"/>
                        <a:t>Numero3=12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8718">
                <a:tc>
                  <a:txBody>
                    <a:bodyPr/>
                    <a:lstStyle/>
                    <a:p>
                      <a:r>
                        <a:rPr lang="es-MX" sz="1400" dirty="0"/>
                        <a:t>Numero1=25</a:t>
                      </a:r>
                    </a:p>
                    <a:p>
                      <a:r>
                        <a:rPr lang="es-MX" sz="1400" dirty="0"/>
                        <a:t>Numero2=16</a:t>
                      </a:r>
                    </a:p>
                    <a:p>
                      <a:r>
                        <a:rPr lang="es-MX" sz="1400" dirty="0"/>
                        <a:t>Numero3=10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8718">
                <a:tc>
                  <a:txBody>
                    <a:bodyPr/>
                    <a:lstStyle/>
                    <a:p>
                      <a:r>
                        <a:rPr lang="es-MX" sz="1400" dirty="0"/>
                        <a:t>Numero1=2</a:t>
                      </a:r>
                    </a:p>
                    <a:p>
                      <a:r>
                        <a:rPr lang="es-MX" sz="1400" dirty="0"/>
                        <a:t>Numero2=16</a:t>
                      </a:r>
                    </a:p>
                    <a:p>
                      <a:r>
                        <a:rPr lang="es-MX" sz="1400" dirty="0"/>
                        <a:t>Numero3=30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0081">
                <a:tc>
                  <a:txBody>
                    <a:bodyPr/>
                    <a:lstStyle/>
                    <a:p>
                      <a:r>
                        <a:rPr lang="es-MX" sz="1400" dirty="0"/>
                        <a:t>Numero1=30</a:t>
                      </a:r>
                    </a:p>
                    <a:p>
                      <a:r>
                        <a:rPr lang="es-MX" sz="1400" dirty="0"/>
                        <a:t>Numero2=30</a:t>
                      </a:r>
                    </a:p>
                    <a:p>
                      <a:r>
                        <a:rPr lang="es-MX" sz="1400" dirty="0"/>
                        <a:t>Numero3=30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8718">
                <a:tc>
                  <a:txBody>
                    <a:bodyPr/>
                    <a:lstStyle/>
                    <a:p>
                      <a:r>
                        <a:rPr lang="es-MX" sz="1400" dirty="0"/>
                        <a:t>Numero1=12</a:t>
                      </a:r>
                    </a:p>
                    <a:p>
                      <a:r>
                        <a:rPr lang="es-MX" sz="1400" dirty="0"/>
                        <a:t>Numero2=16</a:t>
                      </a:r>
                    </a:p>
                    <a:p>
                      <a:r>
                        <a:rPr lang="es-MX" sz="1400" dirty="0"/>
                        <a:t>Numero3=16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548680"/>
            <a:ext cx="7221537" cy="595313"/>
          </a:xfrm>
        </p:spPr>
        <p:txBody>
          <a:bodyPr>
            <a:normAutofit/>
          </a:bodyPr>
          <a:lstStyle/>
          <a:p>
            <a:r>
              <a:rPr lang="es-ES" sz="2800" b="1" dirty="0"/>
              <a:t>Verificar  el Proceso:</a:t>
            </a:r>
            <a:endParaRPr lang="es-ES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331640" y="1052736"/>
            <a:ext cx="6781799" cy="564867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s-MX" sz="1200" b="1" dirty="0">
                <a:solidFill>
                  <a:srgbClr val="00B050"/>
                </a:solidFill>
              </a:rPr>
              <a:t>	//Determinar el número mayor</a:t>
            </a:r>
          </a:p>
          <a:p>
            <a:pPr algn="just">
              <a:buNone/>
            </a:pPr>
            <a:r>
              <a:rPr lang="es-MX" sz="1400" b="1" dirty="0">
                <a:solidFill>
                  <a:srgbClr val="002060"/>
                </a:solidFill>
              </a:rPr>
              <a:t>	SI</a:t>
            </a:r>
            <a:r>
              <a:rPr lang="es-MX" sz="1400" b="1" dirty="0"/>
              <a:t>  Numero1 &gt; Numero2 </a:t>
            </a:r>
            <a:r>
              <a:rPr lang="es-MX" sz="1400" b="1" dirty="0">
                <a:solidFill>
                  <a:srgbClr val="002060"/>
                </a:solidFill>
              </a:rPr>
              <a:t>ENTONCES</a:t>
            </a:r>
          </a:p>
          <a:p>
            <a:pPr algn="just">
              <a:buNone/>
            </a:pPr>
            <a:r>
              <a:rPr lang="es-MX" sz="1400" b="1" dirty="0"/>
              <a:t>	      </a:t>
            </a:r>
            <a:r>
              <a:rPr lang="es-MX" sz="1400" b="1" dirty="0">
                <a:solidFill>
                  <a:srgbClr val="7030A0"/>
                </a:solidFill>
              </a:rPr>
              <a:t>SI</a:t>
            </a:r>
            <a:r>
              <a:rPr lang="es-MX" sz="1400" b="1" dirty="0"/>
              <a:t> Numero1 &gt; Numero3 </a:t>
            </a:r>
            <a:r>
              <a:rPr lang="es-MX" sz="1400" b="1" dirty="0">
                <a:solidFill>
                  <a:srgbClr val="7030A0"/>
                </a:solidFill>
              </a:rPr>
              <a:t>ENTONCES </a:t>
            </a:r>
          </a:p>
          <a:p>
            <a:pPr algn="just">
              <a:buNone/>
            </a:pPr>
            <a:r>
              <a:rPr lang="es-MX" sz="1400" b="1" dirty="0"/>
              <a:t>	</a:t>
            </a:r>
            <a:r>
              <a:rPr lang="es-MX" sz="1400" b="1" dirty="0">
                <a:ea typeface="+mn-ea"/>
                <a:cs typeface="+mn-cs"/>
              </a:rPr>
              <a:t>	  </a:t>
            </a:r>
            <a:r>
              <a:rPr lang="es-MX" sz="1400" b="1" dirty="0" err="1">
                <a:ea typeface="+mn-ea"/>
                <a:cs typeface="+mn-cs"/>
              </a:rPr>
              <a:t>NumeroMayor</a:t>
            </a:r>
            <a:r>
              <a:rPr lang="es-MX" sz="1400" b="1" dirty="0">
                <a:ea typeface="+mn-ea"/>
                <a:cs typeface="+mn-cs"/>
              </a:rPr>
              <a:t> = “Número 1 es Mayor”</a:t>
            </a:r>
          </a:p>
          <a:p>
            <a:pPr lvl="1" algn="just">
              <a:buNone/>
            </a:pPr>
            <a:r>
              <a:rPr lang="es-MX" sz="1400" b="1" dirty="0"/>
              <a:t>     </a:t>
            </a:r>
            <a:r>
              <a:rPr lang="es-MX" sz="1400" b="1" dirty="0">
                <a:solidFill>
                  <a:srgbClr val="7030A0"/>
                </a:solidFill>
              </a:rPr>
              <a:t>SI_NO</a:t>
            </a:r>
          </a:p>
          <a:p>
            <a:pPr algn="just">
              <a:buNone/>
            </a:pPr>
            <a:r>
              <a:rPr lang="es-MX" sz="1400" b="1" dirty="0">
                <a:solidFill>
                  <a:srgbClr val="002060"/>
                </a:solidFill>
              </a:rPr>
              <a:t>                    SI</a:t>
            </a:r>
            <a:r>
              <a:rPr lang="es-MX" sz="1400" b="1" dirty="0"/>
              <a:t>  Numero3 &gt; Numero1 </a:t>
            </a:r>
            <a:r>
              <a:rPr lang="es-MX" sz="1400" b="1" dirty="0">
                <a:solidFill>
                  <a:srgbClr val="002060"/>
                </a:solidFill>
              </a:rPr>
              <a:t>ENTONCES</a:t>
            </a:r>
          </a:p>
          <a:p>
            <a:pPr algn="just">
              <a:buNone/>
            </a:pPr>
            <a:r>
              <a:rPr lang="es-MX" sz="1400" b="1" dirty="0"/>
              <a:t>	                       </a:t>
            </a:r>
            <a:r>
              <a:rPr lang="es-MX" sz="1400" b="1" dirty="0" err="1"/>
              <a:t>NumeroMayor</a:t>
            </a:r>
            <a:r>
              <a:rPr lang="es-MX" sz="1400" b="1" dirty="0"/>
              <a:t> = “Número 3 es Mayor”</a:t>
            </a:r>
          </a:p>
          <a:p>
            <a:pPr marL="274320" lvl="1" indent="-274320" algn="just">
              <a:spcBef>
                <a:spcPts val="580"/>
              </a:spcBef>
              <a:buClr>
                <a:schemeClr val="accent1"/>
              </a:buClr>
              <a:buNone/>
            </a:pPr>
            <a:r>
              <a:rPr lang="es-MX" sz="1400" b="1" dirty="0">
                <a:solidFill>
                  <a:srgbClr val="002060"/>
                </a:solidFill>
              </a:rPr>
              <a:t>                    SI_NO</a:t>
            </a:r>
          </a:p>
          <a:p>
            <a:pPr algn="just">
              <a:buNone/>
            </a:pPr>
            <a:r>
              <a:rPr lang="es-MX" sz="1400" b="1" dirty="0"/>
              <a:t>                              </a:t>
            </a:r>
            <a:r>
              <a:rPr lang="es-MX" sz="1400" b="1" dirty="0" err="1"/>
              <a:t>NumeroMayor</a:t>
            </a:r>
            <a:r>
              <a:rPr lang="es-MX" sz="1400" b="1" dirty="0"/>
              <a:t> = “Son Iguales”</a:t>
            </a:r>
          </a:p>
          <a:p>
            <a:pPr marL="274320" lvl="1" indent="-274320" algn="just">
              <a:spcBef>
                <a:spcPts val="580"/>
              </a:spcBef>
              <a:buClr>
                <a:schemeClr val="accent1"/>
              </a:buClr>
              <a:buNone/>
            </a:pPr>
            <a:r>
              <a:rPr lang="es-MX" sz="1400" b="1" dirty="0">
                <a:solidFill>
                  <a:srgbClr val="002060"/>
                </a:solidFill>
              </a:rPr>
              <a:t>                    FIN_SI</a:t>
            </a:r>
          </a:p>
          <a:p>
            <a:pPr marL="274320" lvl="1" indent="-274320" algn="just">
              <a:spcBef>
                <a:spcPts val="580"/>
              </a:spcBef>
              <a:buClr>
                <a:schemeClr val="accent1"/>
              </a:buClr>
              <a:buNone/>
            </a:pPr>
            <a:r>
              <a:rPr lang="es-MX" sz="1400" b="1" dirty="0">
                <a:solidFill>
                  <a:srgbClr val="7030A0"/>
                </a:solidFill>
              </a:rPr>
              <a:t>              FIN_SI</a:t>
            </a:r>
            <a:endParaRPr lang="es-MX" sz="1400" b="1" dirty="0">
              <a:solidFill>
                <a:srgbClr val="002060"/>
              </a:solidFill>
            </a:endParaRPr>
          </a:p>
          <a:p>
            <a:pPr lvl="1" algn="just">
              <a:buNone/>
            </a:pPr>
            <a:r>
              <a:rPr lang="es-MX" sz="1400" b="1" dirty="0">
                <a:solidFill>
                  <a:srgbClr val="002060"/>
                </a:solidFill>
                <a:ea typeface="+mn-ea"/>
                <a:cs typeface="+mn-cs"/>
              </a:rPr>
              <a:t>SI_NO</a:t>
            </a:r>
          </a:p>
          <a:p>
            <a:pPr algn="just">
              <a:buNone/>
            </a:pPr>
            <a:r>
              <a:rPr lang="es-MX" sz="1400" b="1" dirty="0"/>
              <a:t>	          </a:t>
            </a:r>
            <a:r>
              <a:rPr lang="es-MX" sz="1400" b="1" dirty="0">
                <a:solidFill>
                  <a:srgbClr val="7030A0"/>
                </a:solidFill>
              </a:rPr>
              <a:t>SI</a:t>
            </a:r>
            <a:r>
              <a:rPr lang="es-MX" sz="1400" b="1" dirty="0"/>
              <a:t> Numero1 &gt; Numero3 </a:t>
            </a:r>
            <a:r>
              <a:rPr lang="es-MX" sz="1400" b="1" dirty="0">
                <a:solidFill>
                  <a:srgbClr val="7030A0"/>
                </a:solidFill>
              </a:rPr>
              <a:t>ENTONCES </a:t>
            </a:r>
          </a:p>
          <a:p>
            <a:pPr algn="just">
              <a:buNone/>
            </a:pPr>
            <a:r>
              <a:rPr lang="es-MX" sz="1400" b="1" dirty="0"/>
              <a:t>		       </a:t>
            </a:r>
            <a:r>
              <a:rPr lang="es-MX" sz="1400" b="1" dirty="0" err="1"/>
              <a:t>NumeroMayor</a:t>
            </a:r>
            <a:r>
              <a:rPr lang="es-MX" sz="1400" b="1" dirty="0"/>
              <a:t> = “Número 1 es Mayor”</a:t>
            </a:r>
          </a:p>
          <a:p>
            <a:pPr algn="just">
              <a:buNone/>
            </a:pPr>
            <a:r>
              <a:rPr lang="es-MX" sz="1400" b="1" dirty="0"/>
              <a:t>	          </a:t>
            </a:r>
            <a:r>
              <a:rPr lang="es-MX" sz="1400" b="1" dirty="0">
                <a:solidFill>
                  <a:srgbClr val="7030A0"/>
                </a:solidFill>
              </a:rPr>
              <a:t>SI_NO</a:t>
            </a:r>
          </a:p>
          <a:p>
            <a:pPr algn="just">
              <a:buNone/>
            </a:pPr>
            <a:r>
              <a:rPr lang="es-MX" sz="1400" b="1" dirty="0">
                <a:solidFill>
                  <a:srgbClr val="002060"/>
                </a:solidFill>
              </a:rPr>
              <a:t>                       SI</a:t>
            </a:r>
            <a:r>
              <a:rPr lang="es-MX" sz="1400" b="1" dirty="0"/>
              <a:t>  Numero3 &gt; Numero1 </a:t>
            </a:r>
            <a:r>
              <a:rPr lang="es-MX" sz="1400" b="1" dirty="0">
                <a:solidFill>
                  <a:srgbClr val="002060"/>
                </a:solidFill>
              </a:rPr>
              <a:t>ENTONCES</a:t>
            </a:r>
          </a:p>
          <a:p>
            <a:pPr algn="just">
              <a:buNone/>
            </a:pPr>
            <a:r>
              <a:rPr lang="es-MX" sz="1400" b="1" dirty="0"/>
              <a:t>	                          </a:t>
            </a:r>
            <a:r>
              <a:rPr lang="es-MX" sz="1400" b="1" dirty="0" err="1"/>
              <a:t>NumeroMayor</a:t>
            </a:r>
            <a:r>
              <a:rPr lang="es-MX" sz="1400" b="1" dirty="0"/>
              <a:t> = “Número 3 es Mayor”</a:t>
            </a:r>
          </a:p>
          <a:p>
            <a:pPr marL="274320" lvl="1" indent="-274320" algn="just">
              <a:spcBef>
                <a:spcPts val="580"/>
              </a:spcBef>
              <a:buClr>
                <a:schemeClr val="accent1"/>
              </a:buClr>
              <a:buNone/>
            </a:pPr>
            <a:r>
              <a:rPr lang="es-MX" sz="1400" b="1" dirty="0">
                <a:solidFill>
                  <a:srgbClr val="002060"/>
                </a:solidFill>
              </a:rPr>
              <a:t>                         SI_NO</a:t>
            </a:r>
          </a:p>
          <a:p>
            <a:pPr algn="just">
              <a:buNone/>
            </a:pPr>
            <a:r>
              <a:rPr lang="es-MX" sz="1400" b="1" dirty="0"/>
              <a:t>                                </a:t>
            </a:r>
            <a:r>
              <a:rPr lang="es-MX" sz="1400" b="1" dirty="0" err="1"/>
              <a:t>NumeroMayor</a:t>
            </a:r>
            <a:r>
              <a:rPr lang="es-MX" sz="1400" b="1" dirty="0"/>
              <a:t> = “Son Iguales”</a:t>
            </a:r>
          </a:p>
          <a:p>
            <a:pPr marL="274320" lvl="1" indent="-274320" algn="just">
              <a:spcBef>
                <a:spcPts val="580"/>
              </a:spcBef>
              <a:buClr>
                <a:schemeClr val="accent1"/>
              </a:buClr>
              <a:buNone/>
            </a:pPr>
            <a:r>
              <a:rPr lang="es-MX" sz="1400" b="1" dirty="0">
                <a:solidFill>
                  <a:srgbClr val="002060"/>
                </a:solidFill>
              </a:rPr>
              <a:t>                         FIN_SI</a:t>
            </a:r>
          </a:p>
          <a:p>
            <a:pPr marL="274320" lvl="1" indent="-274320" algn="just">
              <a:spcBef>
                <a:spcPts val="580"/>
              </a:spcBef>
              <a:buClr>
                <a:schemeClr val="accent1"/>
              </a:buClr>
              <a:buNone/>
            </a:pPr>
            <a:r>
              <a:rPr lang="es-MX" sz="1400" b="1" dirty="0">
                <a:solidFill>
                  <a:srgbClr val="7030A0"/>
                </a:solidFill>
              </a:rPr>
              <a:t>                   FIN_SI</a:t>
            </a:r>
            <a:endParaRPr lang="es-MX" sz="1400" b="1" dirty="0">
              <a:solidFill>
                <a:srgbClr val="002060"/>
              </a:solidFill>
            </a:endParaRPr>
          </a:p>
          <a:p>
            <a:pPr lvl="1" algn="just">
              <a:buNone/>
            </a:pPr>
            <a:r>
              <a:rPr lang="es-MX" sz="1400" b="1" dirty="0">
                <a:solidFill>
                  <a:srgbClr val="002060"/>
                </a:solidFill>
                <a:ea typeface="+mn-ea"/>
                <a:cs typeface="+mn-cs"/>
              </a:rPr>
              <a:t>FIN_SI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B6436-7162-4FAA-BDAE-64783A2C0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9A89ED-0EBE-4E16-96B2-A9AF8CAC2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22940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Actividad #3:</a:t>
            </a:r>
            <a:endParaRPr lang="es-ES" b="1" dirty="0"/>
          </a:p>
        </p:txBody>
      </p:sp>
      <p:sp>
        <p:nvSpPr>
          <p:cNvPr id="3" name="2 Subtítul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MX" dirty="0"/>
              <a:t>Resolver los siguientes problemas propuestos y debatirlos en clase. 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/>
              <a:t>Problema 2</a:t>
            </a:r>
            <a:endParaRPr lang="es-ES" sz="28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1484784"/>
            <a:ext cx="6855295" cy="3168352"/>
          </a:xfrm>
        </p:spPr>
        <p:txBody>
          <a:bodyPr/>
          <a:lstStyle/>
          <a:p>
            <a:pPr lvl="0" algn="just">
              <a:buNone/>
            </a:pPr>
            <a:r>
              <a:rPr lang="es-ES" sz="2800" dirty="0"/>
              <a:t>Elabore un pseudocódigo que:</a:t>
            </a:r>
          </a:p>
          <a:p>
            <a:pPr lvl="1" algn="just"/>
            <a:endParaRPr lang="es-ES" sz="2000" dirty="0"/>
          </a:p>
          <a:p>
            <a:pPr lvl="1" algn="just"/>
            <a:r>
              <a:rPr lang="es-ES" sz="2000" dirty="0"/>
              <a:t>Solicite al usuario la lectura de 2 números enteros, e imprima en pantalla, un mensaje que  indique  el  número  mayor.</a:t>
            </a:r>
          </a:p>
          <a:p>
            <a:pPr lvl="1" algn="just"/>
            <a:endParaRPr lang="es-ES" sz="2000" dirty="0"/>
          </a:p>
          <a:p>
            <a:pPr lvl="1" algn="just"/>
            <a:r>
              <a:rPr lang="es-ES" sz="2000" dirty="0"/>
              <a:t>Considere que si los valores de los números son iguales,  el mensaje  deberá ser :  “son iguales”.</a:t>
            </a:r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11 Marcador de contenido"/>
          <p:cNvGraphicFramePr>
            <a:graphicFrameLocks/>
          </p:cNvGraphicFramePr>
          <p:nvPr/>
        </p:nvGraphicFramePr>
        <p:xfrm>
          <a:off x="1475656" y="5013176"/>
          <a:ext cx="5292588" cy="1416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5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0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68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264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Numero1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Numero2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Resultado</a:t>
                      </a:r>
                      <a:r>
                        <a:rPr lang="es-MX" sz="1400" baseline="0" dirty="0"/>
                        <a:t> Esperado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10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4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“Número 1 es Mayor”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-5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15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“Número 2 es Mayor”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8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8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“Son Iguales”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2800" b="1" dirty="0"/>
              <a:t>Análisis del problema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304800" y="1752600"/>
            <a:ext cx="8610600" cy="4343400"/>
          </a:xfrm>
        </p:spPr>
        <p:txBody>
          <a:bodyPr>
            <a:normAutofit/>
          </a:bodyPr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Información de Salida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/>
              <a:t>NumeroMayor</a:t>
            </a:r>
            <a:endParaRPr lang="es-ES" sz="18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Datos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/>
              <a:t>Ninguno en este problema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Datos no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/>
              <a:t>Numero1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/>
              <a:t>Numero2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MX" sz="2000" b="1" dirty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b="1" dirty="0"/>
              <a:t>Restricciones</a:t>
            </a:r>
            <a:endParaRPr lang="es-ES" sz="2000" b="1" dirty="0"/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No se debe solicitar al usuario quien de los dos números es mayor.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El número es entero.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Se debe imprimir un mensaje y no los valores de los números.</a:t>
            </a:r>
          </a:p>
          <a:p>
            <a:pPr lvl="1" eaLnBrk="1" hangingPunct="1">
              <a:lnSpc>
                <a:spcPct val="90000"/>
              </a:lnSpc>
            </a:pPr>
            <a:endParaRPr lang="es-MX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Proceso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04800" y="1981200"/>
            <a:ext cx="8686800" cy="4648200"/>
          </a:xfrm>
        </p:spPr>
        <p:txBody>
          <a:bodyPr>
            <a:normAutofit/>
          </a:bodyPr>
          <a:lstStyle/>
          <a:p>
            <a:pPr algn="just"/>
            <a:r>
              <a:rPr lang="es-MX" sz="1600" b="1" dirty="0">
                <a:solidFill>
                  <a:srgbClr val="00B050"/>
                </a:solidFill>
              </a:rPr>
              <a:t>Paso#1:Asignar a </a:t>
            </a:r>
            <a:r>
              <a:rPr lang="es-MX" sz="1600" b="1" dirty="0" err="1">
                <a:solidFill>
                  <a:srgbClr val="00B050"/>
                </a:solidFill>
              </a:rPr>
              <a:t>NumeroMayor</a:t>
            </a:r>
            <a:r>
              <a:rPr lang="es-MX" sz="1600" b="1" dirty="0">
                <a:solidFill>
                  <a:srgbClr val="00B050"/>
                </a:solidFill>
              </a:rPr>
              <a:t> el valor “Número 1 es Mayor”, </a:t>
            </a:r>
            <a:r>
              <a:rPr lang="es-MX" sz="1600" b="1" i="1" u="sng" dirty="0">
                <a:solidFill>
                  <a:srgbClr val="00B050"/>
                </a:solidFill>
              </a:rPr>
              <a:t>sí el valor del número1  es mayor al valor del numero2</a:t>
            </a:r>
          </a:p>
          <a:p>
            <a:pPr lvl="1" algn="just"/>
            <a:endParaRPr lang="es-MX" sz="1200" b="1" dirty="0"/>
          </a:p>
          <a:p>
            <a:pPr lvl="1" algn="just"/>
            <a:r>
              <a:rPr lang="es-MX" sz="1800" b="1" dirty="0" err="1"/>
              <a:t>NumeroMayor</a:t>
            </a:r>
            <a:r>
              <a:rPr lang="es-MX" sz="1800" b="1" dirty="0"/>
              <a:t>=“Número 1 es Mayor”</a:t>
            </a:r>
            <a:endParaRPr lang="es-MX" sz="1400" b="1" dirty="0"/>
          </a:p>
          <a:p>
            <a:pPr lvl="1" algn="just"/>
            <a:endParaRPr lang="es-MX" sz="1200" b="1" dirty="0">
              <a:solidFill>
                <a:srgbClr val="00B050"/>
              </a:solidFill>
            </a:endParaRPr>
          </a:p>
          <a:p>
            <a:pPr algn="just"/>
            <a:r>
              <a:rPr lang="es-MX" sz="1600" b="1" dirty="0">
                <a:solidFill>
                  <a:srgbClr val="00B050"/>
                </a:solidFill>
              </a:rPr>
              <a:t>Paso #2: SI la primer condición  es falsa, asignar  a </a:t>
            </a:r>
            <a:r>
              <a:rPr lang="es-MX" sz="1600" b="1" dirty="0" err="1">
                <a:solidFill>
                  <a:srgbClr val="00B050"/>
                </a:solidFill>
              </a:rPr>
              <a:t>NumeroMayor</a:t>
            </a:r>
            <a:r>
              <a:rPr lang="es-MX" sz="1600" b="1" dirty="0">
                <a:solidFill>
                  <a:srgbClr val="00B050"/>
                </a:solidFill>
              </a:rPr>
              <a:t> el valor “Número 2 es Mayor”, </a:t>
            </a:r>
            <a:r>
              <a:rPr lang="es-MX" sz="1600" b="1" i="1" u="sng" dirty="0">
                <a:solidFill>
                  <a:srgbClr val="00B050"/>
                </a:solidFill>
              </a:rPr>
              <a:t>sí el valor del número1 es menor a valor de numero2.</a:t>
            </a:r>
          </a:p>
          <a:p>
            <a:pPr algn="just"/>
            <a:endParaRPr lang="es-MX" sz="1600" b="1" dirty="0">
              <a:solidFill>
                <a:srgbClr val="00B050"/>
              </a:solidFill>
            </a:endParaRPr>
          </a:p>
          <a:p>
            <a:pPr marL="1239838" lvl="3" indent="-447675" algn="just"/>
            <a:r>
              <a:rPr lang="es-MX" sz="2000" b="1" dirty="0" err="1"/>
              <a:t>NumeroMayor</a:t>
            </a:r>
            <a:r>
              <a:rPr lang="es-MX" sz="1600" b="1" dirty="0"/>
              <a:t>=“Número 2 es Mayor”</a:t>
            </a:r>
            <a:endParaRPr lang="es-MX" sz="1050" b="1" dirty="0"/>
          </a:p>
          <a:p>
            <a:pPr algn="just"/>
            <a:endParaRPr lang="es-MX" sz="1600" b="1" dirty="0">
              <a:solidFill>
                <a:srgbClr val="00B050"/>
              </a:solidFill>
            </a:endParaRPr>
          </a:p>
          <a:p>
            <a:pPr algn="just"/>
            <a:r>
              <a:rPr lang="es-MX" sz="1600" b="1" dirty="0">
                <a:solidFill>
                  <a:srgbClr val="00B050"/>
                </a:solidFill>
              </a:rPr>
              <a:t>Paso #3: SI las condiciones anteriores son falsas, asignar  a </a:t>
            </a:r>
            <a:r>
              <a:rPr lang="es-MX" sz="1600" b="1" dirty="0" err="1">
                <a:solidFill>
                  <a:srgbClr val="00B050"/>
                </a:solidFill>
              </a:rPr>
              <a:t>NumeroMayor</a:t>
            </a:r>
            <a:r>
              <a:rPr lang="es-MX" sz="1600" b="1" dirty="0">
                <a:solidFill>
                  <a:srgbClr val="00B050"/>
                </a:solidFill>
              </a:rPr>
              <a:t> el valor “Son iguales”.</a:t>
            </a:r>
            <a:endParaRPr lang="es-MX" sz="1600" b="1" i="1" u="sng" dirty="0">
              <a:solidFill>
                <a:srgbClr val="00B050"/>
              </a:solidFill>
            </a:endParaRPr>
          </a:p>
          <a:p>
            <a:pPr lvl="3" algn="just"/>
            <a:r>
              <a:rPr lang="es-MX" sz="1600" b="1" dirty="0" err="1"/>
              <a:t>NumeroMayor</a:t>
            </a:r>
            <a:r>
              <a:rPr lang="es-MX" sz="1600" b="1" dirty="0"/>
              <a:t>=“Son iguales”</a:t>
            </a:r>
            <a:endParaRPr lang="es-MX" sz="800" b="1" dirty="0"/>
          </a:p>
          <a:p>
            <a:pPr lvl="1" algn="just"/>
            <a:endParaRPr lang="es-MX" sz="1600" b="1" dirty="0"/>
          </a:p>
        </p:txBody>
      </p:sp>
      <p:sp>
        <p:nvSpPr>
          <p:cNvPr id="4" name="3 Rectángulo"/>
          <p:cNvSpPr/>
          <p:nvPr/>
        </p:nvSpPr>
        <p:spPr>
          <a:xfrm>
            <a:off x="1115616" y="1447800"/>
            <a:ext cx="6428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/>
              <a:t>Construcción del </a:t>
            </a:r>
            <a:r>
              <a:rPr lang="es-ES" sz="2800" b="1" i="1" u="sng" dirty="0"/>
              <a:t>Algoritmo (Pseudocódigo)</a:t>
            </a:r>
            <a:br>
              <a:rPr lang="es-ES" sz="2800" b="1" i="1" u="sng" dirty="0"/>
            </a:br>
            <a:endParaRPr lang="es-ES" sz="2800" b="1" i="1" u="sng" dirty="0"/>
          </a:p>
        </p:txBody>
      </p:sp>
      <p:sp>
        <p:nvSpPr>
          <p:cNvPr id="21506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304800" y="1447800"/>
            <a:ext cx="8305800" cy="5105400"/>
          </a:xfrm>
        </p:spPr>
        <p:txBody>
          <a:bodyPr/>
          <a:lstStyle/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1800" dirty="0"/>
              <a:t>Objetivo: Imprimir en pantalla, si dado los valores de dos números quien es mayor.</a:t>
            </a:r>
          </a:p>
          <a:p>
            <a:pPr marL="609600" indent="-609600" algn="just" eaLnBrk="1" hangingPunct="1">
              <a:buNone/>
            </a:pPr>
            <a:r>
              <a:rPr lang="es-ES" sz="1800" dirty="0"/>
              <a:t>Programador: X</a:t>
            </a:r>
          </a:p>
          <a:p>
            <a:pPr marL="609600" indent="-609600" algn="just" eaLnBrk="1" hangingPunct="1">
              <a:buNone/>
            </a:pPr>
            <a:r>
              <a:rPr lang="es-ES" sz="1800" dirty="0"/>
              <a:t>Fecha: __/</a:t>
            </a:r>
            <a:r>
              <a:rPr lang="es-ES" sz="1800" dirty="0" smtClean="0"/>
              <a:t>Octubre/2022</a:t>
            </a:r>
            <a:endParaRPr lang="es-ES" sz="1800" dirty="0"/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b="1" dirty="0"/>
              <a:t>INICIO</a:t>
            </a:r>
          </a:p>
          <a:p>
            <a:pPr marL="609600" indent="-609600" algn="just" eaLnBrk="1" hangingPunct="1">
              <a:buNone/>
            </a:pPr>
            <a:r>
              <a:rPr lang="es-ES" sz="2000" dirty="0">
                <a:solidFill>
                  <a:srgbClr val="00B050"/>
                </a:solidFill>
              </a:rPr>
              <a:t>      //Definición de Constantes y Variables</a:t>
            </a:r>
          </a:p>
          <a:p>
            <a:pPr lvl="1">
              <a:lnSpc>
                <a:spcPct val="90000"/>
              </a:lnSpc>
              <a:buNone/>
            </a:pPr>
            <a:r>
              <a:rPr lang="es-MX" sz="1600" b="1" dirty="0">
                <a:solidFill>
                  <a:srgbClr val="002060"/>
                </a:solidFill>
              </a:rPr>
              <a:t>CADENA</a:t>
            </a:r>
            <a:r>
              <a:rPr lang="es-MX" sz="1600" i="1" dirty="0"/>
              <a:t> </a:t>
            </a:r>
            <a:r>
              <a:rPr lang="es-MX" sz="1600" dirty="0" err="1"/>
              <a:t>NumeroMayor</a:t>
            </a:r>
            <a:endParaRPr lang="es-MX" sz="1800" i="1" dirty="0"/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600" b="1" dirty="0">
                <a:solidFill>
                  <a:srgbClr val="002060"/>
                </a:solidFill>
              </a:rPr>
              <a:t>ENTERO</a:t>
            </a:r>
            <a:r>
              <a:rPr lang="es-MX" sz="1600" dirty="0"/>
              <a:t>  Numero1, Numero2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2000" dirty="0">
                <a:solidFill>
                  <a:srgbClr val="00B050"/>
                </a:solidFill>
                <a:ea typeface="+mn-ea"/>
                <a:cs typeface="+mn-cs"/>
              </a:rPr>
              <a:t>//Lectura de Datos no Conocidos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600" b="1" dirty="0">
                <a:solidFill>
                  <a:srgbClr val="002060"/>
                </a:solidFill>
                <a:ea typeface="+mn-ea"/>
                <a:cs typeface="+mn-cs"/>
              </a:rPr>
              <a:t>IMPRIMIR</a:t>
            </a:r>
            <a:r>
              <a:rPr lang="es-MX" sz="1600" dirty="0">
                <a:solidFill>
                  <a:schemeClr val="tx2"/>
                </a:solidFill>
                <a:ea typeface="+mn-ea"/>
                <a:cs typeface="+mn-cs"/>
              </a:rPr>
              <a:t> “Proporcione el valor para número 1:”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600" b="1" dirty="0">
                <a:solidFill>
                  <a:srgbClr val="002060"/>
                </a:solidFill>
                <a:ea typeface="+mn-ea"/>
                <a:cs typeface="+mn-cs"/>
              </a:rPr>
              <a:t>LEER</a:t>
            </a:r>
            <a:r>
              <a:rPr lang="es-MX" sz="1600" dirty="0">
                <a:solidFill>
                  <a:schemeClr val="tx2"/>
                </a:solidFill>
                <a:ea typeface="+mn-ea"/>
                <a:cs typeface="+mn-cs"/>
              </a:rPr>
              <a:t> Numero1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600" b="1" dirty="0">
                <a:solidFill>
                  <a:srgbClr val="002060"/>
                </a:solidFill>
              </a:rPr>
              <a:t>IMPRIMIR</a:t>
            </a:r>
            <a:r>
              <a:rPr lang="es-MX" sz="1600" dirty="0">
                <a:solidFill>
                  <a:schemeClr val="tx2"/>
                </a:solidFill>
              </a:rPr>
              <a:t> “Proporcione el valor para número 2:”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600" b="1" dirty="0">
                <a:solidFill>
                  <a:srgbClr val="002060"/>
                </a:solidFill>
              </a:rPr>
              <a:t>LEER</a:t>
            </a:r>
            <a:r>
              <a:rPr lang="es-MX" sz="1600" dirty="0">
                <a:solidFill>
                  <a:schemeClr val="tx2"/>
                </a:solidFill>
              </a:rPr>
              <a:t> Numero2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31863" y="685800"/>
            <a:ext cx="7450137" cy="671513"/>
          </a:xfrm>
        </p:spPr>
        <p:txBody>
          <a:bodyPr/>
          <a:lstStyle/>
          <a:p>
            <a:r>
              <a:rPr lang="es-ES" sz="2400" b="1" dirty="0"/>
              <a:t>Construcción del </a:t>
            </a:r>
            <a:r>
              <a:rPr lang="es-ES" sz="2400" b="1" i="1" u="sng" dirty="0"/>
              <a:t>Algoritmo (Pseudocódigo)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81000" y="1676400"/>
            <a:ext cx="8534399" cy="4953000"/>
          </a:xfrm>
        </p:spPr>
        <p:txBody>
          <a:bodyPr/>
          <a:lstStyle/>
          <a:p>
            <a:pPr algn="just">
              <a:buNone/>
            </a:pPr>
            <a:r>
              <a:rPr lang="es-MX" sz="1800" b="1" dirty="0">
                <a:solidFill>
                  <a:srgbClr val="00B050"/>
                </a:solidFill>
              </a:rPr>
              <a:t>	//Determinar el tipo de número</a:t>
            </a:r>
          </a:p>
          <a:p>
            <a:pPr algn="just">
              <a:buNone/>
            </a:pPr>
            <a:r>
              <a:rPr lang="es-MX" sz="2000" b="1" dirty="0">
                <a:solidFill>
                  <a:srgbClr val="002060"/>
                </a:solidFill>
              </a:rPr>
              <a:t>	SI</a:t>
            </a:r>
            <a:r>
              <a:rPr lang="es-MX" sz="2000" b="1" dirty="0"/>
              <a:t>  Numero1 &gt; Numero2 </a:t>
            </a:r>
            <a:r>
              <a:rPr lang="es-MX" sz="2000" b="1" dirty="0">
                <a:solidFill>
                  <a:srgbClr val="002060"/>
                </a:solidFill>
              </a:rPr>
              <a:t>ENTONCES</a:t>
            </a:r>
          </a:p>
          <a:p>
            <a:pPr lvl="1" algn="just">
              <a:buNone/>
            </a:pPr>
            <a:r>
              <a:rPr lang="es-MX" sz="2000" b="1" dirty="0">
                <a:ea typeface="+mn-ea"/>
                <a:cs typeface="+mn-cs"/>
              </a:rPr>
              <a:t>	      </a:t>
            </a:r>
            <a:r>
              <a:rPr lang="es-MX" sz="2000" b="1" dirty="0" err="1">
                <a:ea typeface="+mn-ea"/>
                <a:cs typeface="+mn-cs"/>
              </a:rPr>
              <a:t>NumeroMayor</a:t>
            </a:r>
            <a:r>
              <a:rPr lang="es-MX" sz="2000" b="1" dirty="0">
                <a:ea typeface="+mn-ea"/>
                <a:cs typeface="+mn-cs"/>
              </a:rPr>
              <a:t> = “Número 1 es Mayor”</a:t>
            </a:r>
          </a:p>
          <a:p>
            <a:pPr lvl="1" algn="just">
              <a:buNone/>
            </a:pPr>
            <a:r>
              <a:rPr lang="es-MX" sz="2000" b="1" dirty="0">
                <a:solidFill>
                  <a:srgbClr val="002060"/>
                </a:solidFill>
                <a:ea typeface="+mn-ea"/>
                <a:cs typeface="+mn-cs"/>
              </a:rPr>
              <a:t>SI_NO</a:t>
            </a:r>
          </a:p>
          <a:p>
            <a:pPr algn="just">
              <a:buNone/>
            </a:pPr>
            <a:r>
              <a:rPr lang="es-MX" sz="2000" b="1" dirty="0"/>
              <a:t>		</a:t>
            </a:r>
            <a:r>
              <a:rPr lang="es-MX" sz="2000" b="1" dirty="0">
                <a:solidFill>
                  <a:srgbClr val="7030A0"/>
                </a:solidFill>
              </a:rPr>
              <a:t>SI</a:t>
            </a:r>
            <a:r>
              <a:rPr lang="es-MX" sz="2000" b="1" dirty="0"/>
              <a:t> Numero1 &lt; Numero2 </a:t>
            </a:r>
            <a:r>
              <a:rPr lang="es-MX" sz="2000" b="1" dirty="0">
                <a:solidFill>
                  <a:srgbClr val="7030A0"/>
                </a:solidFill>
              </a:rPr>
              <a:t>ENTONCES </a:t>
            </a:r>
          </a:p>
          <a:p>
            <a:pPr algn="just">
              <a:buNone/>
            </a:pPr>
            <a:r>
              <a:rPr lang="es-MX" sz="2000" b="1" dirty="0"/>
              <a:t>		          </a:t>
            </a:r>
            <a:r>
              <a:rPr lang="es-MX" sz="2000" b="1" dirty="0" err="1"/>
              <a:t>NumeroMayor</a:t>
            </a:r>
            <a:r>
              <a:rPr lang="es-MX" sz="2000" b="1" dirty="0"/>
              <a:t> = “Número 2 es Mayor”</a:t>
            </a:r>
          </a:p>
          <a:p>
            <a:pPr algn="just">
              <a:buNone/>
            </a:pPr>
            <a:r>
              <a:rPr lang="es-MX" sz="2000" b="1" dirty="0"/>
              <a:t>		</a:t>
            </a:r>
            <a:r>
              <a:rPr lang="es-MX" sz="2000" b="1" dirty="0">
                <a:solidFill>
                  <a:srgbClr val="7030A0"/>
                </a:solidFill>
              </a:rPr>
              <a:t>SI_NO</a:t>
            </a:r>
          </a:p>
          <a:p>
            <a:pPr lvl="3" algn="just">
              <a:buNone/>
            </a:pPr>
            <a:r>
              <a:rPr lang="es-MX" b="1" dirty="0">
                <a:ea typeface="+mn-ea"/>
                <a:cs typeface="+mn-cs"/>
              </a:rPr>
              <a:t>           </a:t>
            </a:r>
            <a:r>
              <a:rPr lang="es-MX" b="1" dirty="0" err="1">
                <a:ea typeface="+mn-ea"/>
                <a:cs typeface="+mn-cs"/>
              </a:rPr>
              <a:t>NumeroMayor</a:t>
            </a:r>
            <a:r>
              <a:rPr lang="es-MX" b="1" dirty="0">
                <a:ea typeface="+mn-ea"/>
                <a:cs typeface="+mn-cs"/>
              </a:rPr>
              <a:t> = “Son iguales”</a:t>
            </a:r>
          </a:p>
          <a:p>
            <a:pPr lvl="1" algn="just">
              <a:buNone/>
            </a:pPr>
            <a:r>
              <a:rPr lang="es-MX" sz="2000" b="1" dirty="0">
                <a:ea typeface="+mn-ea"/>
                <a:cs typeface="+mn-cs"/>
              </a:rPr>
              <a:t>           </a:t>
            </a:r>
            <a:r>
              <a:rPr lang="es-MX" sz="2000" b="1" dirty="0">
                <a:solidFill>
                  <a:srgbClr val="7030A0"/>
                </a:solidFill>
                <a:ea typeface="+mn-ea"/>
                <a:cs typeface="+mn-cs"/>
              </a:rPr>
              <a:t>FIN_SI</a:t>
            </a:r>
          </a:p>
          <a:p>
            <a:pPr lvl="1" algn="just">
              <a:buNone/>
            </a:pPr>
            <a:r>
              <a:rPr lang="es-MX" sz="2000" b="1" dirty="0">
                <a:solidFill>
                  <a:srgbClr val="002060"/>
                </a:solidFill>
                <a:ea typeface="+mn-ea"/>
                <a:cs typeface="+mn-cs"/>
              </a:rPr>
              <a:t>FIN_SI</a:t>
            </a:r>
          </a:p>
          <a:p>
            <a:pPr lvl="1" algn="just">
              <a:buNone/>
            </a:pPr>
            <a:r>
              <a:rPr lang="es-MX" sz="2000" b="1" dirty="0">
                <a:solidFill>
                  <a:srgbClr val="00B050"/>
                </a:solidFill>
                <a:ea typeface="+mn-ea"/>
                <a:cs typeface="+mn-cs"/>
              </a:rPr>
              <a:t>//Imprimir el  resultado </a:t>
            </a:r>
          </a:p>
          <a:p>
            <a:pPr lvl="1" algn="just">
              <a:buNone/>
            </a:pPr>
            <a:r>
              <a:rPr lang="es-MX" sz="2000" b="1" dirty="0">
                <a:ea typeface="+mn-ea"/>
                <a:cs typeface="+mn-cs"/>
              </a:rPr>
              <a:t>IMPRIMIR  </a:t>
            </a:r>
            <a:r>
              <a:rPr lang="es-MX" sz="2000" b="1" dirty="0" err="1">
                <a:ea typeface="+mn-ea"/>
                <a:cs typeface="+mn-cs"/>
              </a:rPr>
              <a:t>NumeroMayor</a:t>
            </a:r>
            <a:endParaRPr lang="es-MX" sz="2000" b="1" dirty="0">
              <a:ea typeface="+mn-ea"/>
              <a:cs typeface="+mn-cs"/>
            </a:endParaRPr>
          </a:p>
          <a:p>
            <a:pPr algn="just">
              <a:buNone/>
            </a:pPr>
            <a:r>
              <a:rPr lang="es-MX" sz="2000" b="1" dirty="0"/>
              <a:t>FIN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931863" y="776287"/>
            <a:ext cx="7158037" cy="1052513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s-ES" sz="2800" b="1" i="1" u="sng" dirty="0"/>
              <a:t/>
            </a:r>
            <a:br>
              <a:rPr lang="es-ES" sz="2800" b="1" i="1" u="sng" dirty="0"/>
            </a:br>
            <a:r>
              <a:rPr lang="es-ES" sz="2800" b="1" i="1" u="sng" dirty="0"/>
              <a:t/>
            </a:r>
            <a:br>
              <a:rPr lang="es-ES" sz="2800" b="1" i="1" u="sng" dirty="0"/>
            </a:br>
            <a:r>
              <a:rPr lang="es-ES" sz="2800" b="1" i="1" u="sng" dirty="0"/>
              <a:t>Actividad: </a:t>
            </a:r>
            <a:br>
              <a:rPr lang="es-ES" sz="2800" b="1" i="1" u="sng" dirty="0"/>
            </a:br>
            <a:r>
              <a:rPr lang="es-ES" sz="2800" b="1" i="1" u="sng" dirty="0"/>
              <a:t>Verificación  (Plan de Prueba)</a:t>
            </a:r>
            <a:r>
              <a:rPr lang="es-ES" sz="2800" b="1" dirty="0"/>
              <a:t/>
            </a:r>
            <a:br>
              <a:rPr lang="es-ES" sz="2800" b="1" dirty="0"/>
            </a:br>
            <a:endParaRPr lang="es-ES" sz="2800" b="1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228600"/>
            <a:ext cx="1219200" cy="111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12" name="11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762000" y="2819400"/>
          <a:ext cx="7772400" cy="1965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226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Numero1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Numero2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Resultado</a:t>
                      </a:r>
                      <a:r>
                        <a:rPr lang="es-MX" baseline="0" dirty="0"/>
                        <a:t> Esperado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Verificación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10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“Número 1 es Mayor”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-5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15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“Número 2 es Mayor”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8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8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“Son Iguales”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/>
              <a:t>Problema 3</a:t>
            </a:r>
            <a:endParaRPr lang="es-ES" sz="28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1676400"/>
            <a:ext cx="8499475" cy="4724400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s-ES_tradnl" sz="2800" dirty="0"/>
              <a:t>Elabore un algoritmo que:</a:t>
            </a:r>
          </a:p>
          <a:p>
            <a:pPr lvl="0" algn="just"/>
            <a:endParaRPr lang="es-ES_tradnl" sz="2800" dirty="0"/>
          </a:p>
          <a:p>
            <a:pPr lvl="1" algn="just"/>
            <a:r>
              <a:rPr lang="es-ES_tradnl" sz="2400" dirty="0"/>
              <a:t>Lea como dato de entrada un dígito (0-9) y determine e imprima en pantalla su nombre alfabético.</a:t>
            </a:r>
          </a:p>
          <a:p>
            <a:pPr lvl="0" algn="just"/>
            <a:endParaRPr lang="es-ES_tradnl" sz="2800" dirty="0"/>
          </a:p>
          <a:p>
            <a:pPr lvl="1" algn="just"/>
            <a:r>
              <a:rPr lang="es-ES_tradnl" sz="2400" dirty="0"/>
              <a:t>Ejemplo: Sí el dígito como dato de entrada es 1, su nombre alfabético será “uno”, si el digito es 5, su nombre alfabético es “cinco”, etc.</a:t>
            </a:r>
          </a:p>
          <a:p>
            <a:pPr lvl="0" algn="just"/>
            <a:endParaRPr lang="es-ES_tradnl" sz="2800" dirty="0"/>
          </a:p>
          <a:p>
            <a:pPr lvl="1" algn="just"/>
            <a:r>
              <a:rPr lang="es-ES_tradnl" sz="2000" dirty="0"/>
              <a:t>Considere que el usuario puede proporcionar un valor que no sea dígito, por lo que en este caso deberá de enviar un mensaje apropiado.</a:t>
            </a:r>
            <a:endParaRPr lang="es-E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2800" b="1" dirty="0"/>
              <a:t>Análisis del problema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304800" y="1752600"/>
            <a:ext cx="8610600" cy="43434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Información de Salida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/>
              <a:t>NombreAlfabetico</a:t>
            </a:r>
            <a:endParaRPr lang="es-ES" sz="18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Datos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/>
              <a:t>Ninguno en este problema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Datos no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/>
              <a:t>Digito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MX" sz="2000" b="1" dirty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b="1" dirty="0"/>
              <a:t>Restricciones</a:t>
            </a:r>
            <a:endParaRPr lang="es-ES" sz="2000" b="1" dirty="0"/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No se debe solicitar al usuario el nombre alfabético del dígito.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Se debe imprimir un mensaje y no el valor del número.</a:t>
            </a:r>
          </a:p>
          <a:p>
            <a:pPr lvl="1" eaLnBrk="1" hangingPunct="1">
              <a:lnSpc>
                <a:spcPct val="90000"/>
              </a:lnSpc>
            </a:pPr>
            <a:endParaRPr lang="es-MX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Proceso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04800" y="1371600"/>
            <a:ext cx="8686800" cy="5257800"/>
          </a:xfrm>
        </p:spPr>
        <p:txBody>
          <a:bodyPr>
            <a:noAutofit/>
          </a:bodyPr>
          <a:lstStyle/>
          <a:p>
            <a:pPr algn="just"/>
            <a:r>
              <a:rPr lang="es-MX" sz="1600" b="1" dirty="0">
                <a:solidFill>
                  <a:srgbClr val="00B050"/>
                </a:solidFill>
              </a:rPr>
              <a:t>Paso#1:Asignar a </a:t>
            </a:r>
            <a:r>
              <a:rPr lang="es-MX" sz="1600" b="1" dirty="0" err="1">
                <a:solidFill>
                  <a:srgbClr val="00B050"/>
                </a:solidFill>
              </a:rPr>
              <a:t>NombreAlfabetico</a:t>
            </a:r>
            <a:r>
              <a:rPr lang="es-MX" sz="1600" b="1" dirty="0">
                <a:solidFill>
                  <a:srgbClr val="00B050"/>
                </a:solidFill>
              </a:rPr>
              <a:t> el valor “Cero”, </a:t>
            </a:r>
            <a:r>
              <a:rPr lang="es-MX" sz="1600" b="1" i="1" u="sng" dirty="0">
                <a:solidFill>
                  <a:srgbClr val="00B050"/>
                </a:solidFill>
              </a:rPr>
              <a:t>sí el valor del digito  es igual a 0.</a:t>
            </a:r>
            <a:endParaRPr lang="es-MX" sz="1200" b="1" dirty="0"/>
          </a:p>
          <a:p>
            <a:pPr lvl="1" algn="just"/>
            <a:r>
              <a:rPr lang="es-MX" sz="1800" b="1" dirty="0" err="1"/>
              <a:t>NombreAlfabetico</a:t>
            </a:r>
            <a:r>
              <a:rPr lang="es-MX" sz="1800" b="1" dirty="0"/>
              <a:t>=“Cero”</a:t>
            </a:r>
            <a:endParaRPr lang="es-MX" sz="1400" b="1" dirty="0"/>
          </a:p>
          <a:p>
            <a:pPr lvl="1" algn="just"/>
            <a:endParaRPr lang="es-MX" sz="1200" b="1" dirty="0">
              <a:solidFill>
                <a:srgbClr val="00B050"/>
              </a:solidFill>
            </a:endParaRPr>
          </a:p>
          <a:p>
            <a:pPr algn="just"/>
            <a:r>
              <a:rPr lang="es-MX" sz="1600" b="1" dirty="0">
                <a:solidFill>
                  <a:srgbClr val="00B050"/>
                </a:solidFill>
              </a:rPr>
              <a:t>Paso #2: SI la condición  anterior es falsa, Asignar a </a:t>
            </a:r>
            <a:r>
              <a:rPr lang="es-MX" sz="1600" b="1" dirty="0" err="1">
                <a:solidFill>
                  <a:srgbClr val="00B050"/>
                </a:solidFill>
              </a:rPr>
              <a:t>NombreAlfabetico</a:t>
            </a:r>
            <a:r>
              <a:rPr lang="es-MX" sz="1600" b="1" dirty="0">
                <a:solidFill>
                  <a:srgbClr val="00B050"/>
                </a:solidFill>
              </a:rPr>
              <a:t> el valor “Uno”, </a:t>
            </a:r>
            <a:r>
              <a:rPr lang="es-MX" sz="1600" b="1" i="1" u="sng" dirty="0">
                <a:solidFill>
                  <a:srgbClr val="00B050"/>
                </a:solidFill>
              </a:rPr>
              <a:t>sí el valor del digito  es igual a 1.</a:t>
            </a:r>
            <a:endParaRPr lang="es-MX" sz="1600" b="1" dirty="0">
              <a:solidFill>
                <a:srgbClr val="00B050"/>
              </a:solidFill>
            </a:endParaRPr>
          </a:p>
          <a:p>
            <a:pPr lvl="1" algn="just"/>
            <a:r>
              <a:rPr lang="es-MX" sz="1800" b="1" dirty="0" err="1"/>
              <a:t>NombreAlfabetico</a:t>
            </a:r>
            <a:r>
              <a:rPr lang="es-MX" sz="1800" b="1" dirty="0"/>
              <a:t>=“Uno”</a:t>
            </a:r>
          </a:p>
          <a:p>
            <a:pPr marL="1239838" lvl="3" indent="-447675" algn="just"/>
            <a:endParaRPr lang="es-MX" sz="1050" b="1" dirty="0"/>
          </a:p>
          <a:p>
            <a:pPr algn="just"/>
            <a:r>
              <a:rPr lang="es-MX" sz="1600" b="1" dirty="0">
                <a:solidFill>
                  <a:srgbClr val="00B050"/>
                </a:solidFill>
              </a:rPr>
              <a:t>Paso #3: SI la condición  anterior es falsa, Asignar a </a:t>
            </a:r>
            <a:r>
              <a:rPr lang="es-MX" sz="1600" b="1" dirty="0" err="1">
                <a:solidFill>
                  <a:srgbClr val="00B050"/>
                </a:solidFill>
              </a:rPr>
              <a:t>NombreAlfabetico</a:t>
            </a:r>
            <a:r>
              <a:rPr lang="es-MX" sz="1600" b="1" dirty="0">
                <a:solidFill>
                  <a:srgbClr val="00B050"/>
                </a:solidFill>
              </a:rPr>
              <a:t> el valor “Dos”, </a:t>
            </a:r>
            <a:r>
              <a:rPr lang="es-MX" sz="1600" b="1" i="1" u="sng" dirty="0">
                <a:solidFill>
                  <a:srgbClr val="00B050"/>
                </a:solidFill>
              </a:rPr>
              <a:t>sí el valor del digito  es igual a 2.</a:t>
            </a:r>
            <a:endParaRPr lang="es-MX" sz="1600" b="1" dirty="0">
              <a:solidFill>
                <a:srgbClr val="00B050"/>
              </a:solidFill>
            </a:endParaRPr>
          </a:p>
          <a:p>
            <a:pPr lvl="1" algn="just"/>
            <a:r>
              <a:rPr lang="es-MX" sz="1800" b="1" dirty="0" err="1"/>
              <a:t>NombreAlfabetico</a:t>
            </a:r>
            <a:r>
              <a:rPr lang="es-MX" sz="1800" b="1" dirty="0"/>
              <a:t>=“Dos”</a:t>
            </a:r>
          </a:p>
          <a:p>
            <a:pPr marL="1239838" lvl="3" indent="-447675" algn="just"/>
            <a:endParaRPr lang="es-MX" sz="1050" b="1" dirty="0"/>
          </a:p>
          <a:p>
            <a:pPr algn="just"/>
            <a:r>
              <a:rPr lang="es-MX" sz="1600" b="1" dirty="0">
                <a:solidFill>
                  <a:srgbClr val="00B050"/>
                </a:solidFill>
              </a:rPr>
              <a:t>Paso #4: SI la condición  anterior es falsa, Asignar a </a:t>
            </a:r>
            <a:r>
              <a:rPr lang="es-MX" sz="1600" b="1" dirty="0" err="1">
                <a:solidFill>
                  <a:srgbClr val="00B050"/>
                </a:solidFill>
              </a:rPr>
              <a:t>NombreAlfabetico</a:t>
            </a:r>
            <a:r>
              <a:rPr lang="es-MX" sz="1600" b="1" dirty="0">
                <a:solidFill>
                  <a:srgbClr val="00B050"/>
                </a:solidFill>
              </a:rPr>
              <a:t> el valor “Tres”, </a:t>
            </a:r>
            <a:r>
              <a:rPr lang="es-MX" sz="1600" b="1" i="1" u="sng" dirty="0">
                <a:solidFill>
                  <a:srgbClr val="00B050"/>
                </a:solidFill>
              </a:rPr>
              <a:t>sí el valor del digito  es igual a 3.</a:t>
            </a:r>
            <a:endParaRPr lang="es-MX" sz="1600" b="1" dirty="0">
              <a:solidFill>
                <a:srgbClr val="00B050"/>
              </a:solidFill>
            </a:endParaRPr>
          </a:p>
          <a:p>
            <a:pPr lvl="1" algn="just"/>
            <a:r>
              <a:rPr lang="es-MX" sz="1800" b="1" dirty="0" err="1"/>
              <a:t>NombreAlfabetico=“Tres”</a:t>
            </a:r>
          </a:p>
          <a:p>
            <a:pPr algn="just"/>
            <a:endParaRPr lang="es-MX" sz="1600" b="1" dirty="0">
              <a:solidFill>
                <a:srgbClr val="00B050"/>
              </a:solidFill>
            </a:endParaRPr>
          </a:p>
          <a:p>
            <a:pPr algn="just"/>
            <a:r>
              <a:rPr lang="es-MX" sz="1600" b="1" dirty="0">
                <a:solidFill>
                  <a:srgbClr val="00B050"/>
                </a:solidFill>
              </a:rPr>
              <a:t>Paso #5: SI la condición  anterior es falsa, Asignar a </a:t>
            </a:r>
            <a:r>
              <a:rPr lang="es-MX" sz="1600" b="1" dirty="0" err="1">
                <a:solidFill>
                  <a:srgbClr val="00B050"/>
                </a:solidFill>
              </a:rPr>
              <a:t>NombreAlfabetico</a:t>
            </a:r>
            <a:r>
              <a:rPr lang="es-MX" sz="1600" b="1" dirty="0">
                <a:solidFill>
                  <a:srgbClr val="00B050"/>
                </a:solidFill>
              </a:rPr>
              <a:t> el valor “Cuatro”, </a:t>
            </a:r>
            <a:r>
              <a:rPr lang="es-MX" sz="1600" b="1" i="1" u="sng" dirty="0">
                <a:solidFill>
                  <a:srgbClr val="00B050"/>
                </a:solidFill>
              </a:rPr>
              <a:t>sí el valor del digito  es igual a 4.</a:t>
            </a:r>
            <a:endParaRPr lang="es-MX" sz="1600" b="1" dirty="0">
              <a:solidFill>
                <a:srgbClr val="00B050"/>
              </a:solidFill>
            </a:endParaRPr>
          </a:p>
          <a:p>
            <a:pPr lvl="1" algn="just"/>
            <a:r>
              <a:rPr lang="es-MX" sz="1800" b="1" dirty="0" err="1"/>
              <a:t>NombreAlfabetico</a:t>
            </a:r>
            <a:r>
              <a:rPr lang="es-MX" sz="1800" b="1" dirty="0"/>
              <a:t>=“Cuatro”</a:t>
            </a:r>
          </a:p>
          <a:p>
            <a:pPr lvl="1" algn="just"/>
            <a:endParaRPr lang="es-MX" sz="1600" b="1" dirty="0"/>
          </a:p>
        </p:txBody>
      </p:sp>
      <p:sp>
        <p:nvSpPr>
          <p:cNvPr id="4" name="3 Rectángulo"/>
          <p:cNvSpPr/>
          <p:nvPr/>
        </p:nvSpPr>
        <p:spPr>
          <a:xfrm>
            <a:off x="2971800" y="838200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457200" y="476672"/>
            <a:ext cx="8686800" cy="6152728"/>
          </a:xfrm>
        </p:spPr>
        <p:txBody>
          <a:bodyPr>
            <a:normAutofit lnSpcReduction="10000"/>
          </a:bodyPr>
          <a:lstStyle/>
          <a:p>
            <a:pPr algn="just"/>
            <a:r>
              <a:rPr lang="es-MX" sz="1600" b="1" dirty="0">
                <a:solidFill>
                  <a:srgbClr val="00B050"/>
                </a:solidFill>
              </a:rPr>
              <a:t>Paso#6:Si la condición anterior es falsa, Asignar a </a:t>
            </a:r>
            <a:r>
              <a:rPr lang="es-MX" sz="1600" b="1" dirty="0" err="1">
                <a:solidFill>
                  <a:srgbClr val="00B050"/>
                </a:solidFill>
              </a:rPr>
              <a:t>NombreAlfabetico</a:t>
            </a:r>
            <a:r>
              <a:rPr lang="es-MX" sz="1600" b="1" dirty="0">
                <a:solidFill>
                  <a:srgbClr val="00B050"/>
                </a:solidFill>
              </a:rPr>
              <a:t> el valor “Cinco”, </a:t>
            </a:r>
            <a:r>
              <a:rPr lang="es-MX" sz="1600" b="1" i="1" u="sng" dirty="0">
                <a:solidFill>
                  <a:srgbClr val="00B050"/>
                </a:solidFill>
              </a:rPr>
              <a:t>sí el valor del digito  es igual a 5.</a:t>
            </a:r>
            <a:endParaRPr lang="es-MX" sz="1200" b="1" dirty="0"/>
          </a:p>
          <a:p>
            <a:pPr lvl="1" algn="just"/>
            <a:r>
              <a:rPr lang="es-MX" sz="1800" b="1" dirty="0" err="1"/>
              <a:t>NombreAlfabetico</a:t>
            </a:r>
            <a:r>
              <a:rPr lang="es-MX" sz="1800" b="1" dirty="0"/>
              <a:t>=“Cinco”</a:t>
            </a:r>
            <a:endParaRPr lang="es-MX" sz="1400" b="1" dirty="0"/>
          </a:p>
          <a:p>
            <a:pPr lvl="1" algn="just"/>
            <a:endParaRPr lang="es-MX" sz="1200" b="1" dirty="0">
              <a:solidFill>
                <a:srgbClr val="00B050"/>
              </a:solidFill>
            </a:endParaRPr>
          </a:p>
          <a:p>
            <a:pPr algn="just"/>
            <a:r>
              <a:rPr lang="es-MX" sz="1600" b="1" dirty="0">
                <a:solidFill>
                  <a:srgbClr val="00B050"/>
                </a:solidFill>
              </a:rPr>
              <a:t>Paso #7: Si la condición  anterior es falsa, Asignar a </a:t>
            </a:r>
            <a:r>
              <a:rPr lang="es-MX" sz="1600" b="1" dirty="0" err="1">
                <a:solidFill>
                  <a:srgbClr val="00B050"/>
                </a:solidFill>
              </a:rPr>
              <a:t>NombreAlfabetico</a:t>
            </a:r>
            <a:r>
              <a:rPr lang="es-MX" sz="1600" b="1" dirty="0">
                <a:solidFill>
                  <a:srgbClr val="00B050"/>
                </a:solidFill>
              </a:rPr>
              <a:t> el valor “Seis”, </a:t>
            </a:r>
            <a:r>
              <a:rPr lang="es-MX" sz="1600" b="1" i="1" u="sng" dirty="0">
                <a:solidFill>
                  <a:srgbClr val="00B050"/>
                </a:solidFill>
              </a:rPr>
              <a:t>sí el valor del digito  es igual a 6.</a:t>
            </a:r>
            <a:endParaRPr lang="es-MX" sz="1600" b="1" dirty="0">
              <a:solidFill>
                <a:srgbClr val="00B050"/>
              </a:solidFill>
            </a:endParaRPr>
          </a:p>
          <a:p>
            <a:pPr lvl="1" algn="just"/>
            <a:r>
              <a:rPr lang="es-MX" sz="1800" b="1" dirty="0" err="1"/>
              <a:t>NombreAlfabetico</a:t>
            </a:r>
            <a:r>
              <a:rPr lang="es-MX" sz="1800" b="1" dirty="0"/>
              <a:t>=“Seis”</a:t>
            </a:r>
          </a:p>
          <a:p>
            <a:pPr marL="1239838" lvl="3" indent="-447675" algn="just"/>
            <a:endParaRPr lang="es-MX" sz="1050" b="1" dirty="0"/>
          </a:p>
          <a:p>
            <a:pPr algn="just"/>
            <a:r>
              <a:rPr lang="es-MX" sz="1600" b="1" dirty="0">
                <a:solidFill>
                  <a:srgbClr val="00B050"/>
                </a:solidFill>
              </a:rPr>
              <a:t>Paso #8: Si la condición  anterior es falsa, Asignar a </a:t>
            </a:r>
            <a:r>
              <a:rPr lang="es-MX" sz="1600" b="1" dirty="0" err="1">
                <a:solidFill>
                  <a:srgbClr val="00B050"/>
                </a:solidFill>
              </a:rPr>
              <a:t>NombreAlfabetico</a:t>
            </a:r>
            <a:r>
              <a:rPr lang="es-MX" sz="1600" b="1" dirty="0">
                <a:solidFill>
                  <a:srgbClr val="00B050"/>
                </a:solidFill>
              </a:rPr>
              <a:t> el valor “Siete”, </a:t>
            </a:r>
            <a:r>
              <a:rPr lang="es-MX" sz="1600" b="1" i="1" u="sng" dirty="0">
                <a:solidFill>
                  <a:srgbClr val="00B050"/>
                </a:solidFill>
              </a:rPr>
              <a:t>sí el valor del digito  es igual a 7.</a:t>
            </a:r>
            <a:endParaRPr lang="es-MX" sz="1600" b="1" dirty="0">
              <a:solidFill>
                <a:srgbClr val="00B050"/>
              </a:solidFill>
            </a:endParaRPr>
          </a:p>
          <a:p>
            <a:pPr lvl="1" algn="just"/>
            <a:r>
              <a:rPr lang="es-MX" sz="1800" b="1" dirty="0" err="1"/>
              <a:t>NombreAlfabetico</a:t>
            </a:r>
            <a:r>
              <a:rPr lang="es-MX" sz="1800" b="1" dirty="0"/>
              <a:t>=“Siete”</a:t>
            </a:r>
          </a:p>
          <a:p>
            <a:pPr marL="1239838" lvl="3" indent="-447675" algn="just"/>
            <a:endParaRPr lang="es-MX" sz="1050" b="1" dirty="0"/>
          </a:p>
          <a:p>
            <a:pPr algn="just"/>
            <a:r>
              <a:rPr lang="es-MX" sz="1600" b="1" dirty="0">
                <a:solidFill>
                  <a:srgbClr val="00B050"/>
                </a:solidFill>
              </a:rPr>
              <a:t>Paso #9: Si la condición  anterior es falsa, Asignar a </a:t>
            </a:r>
            <a:r>
              <a:rPr lang="es-MX" sz="1600" b="1" dirty="0" err="1">
                <a:solidFill>
                  <a:srgbClr val="00B050"/>
                </a:solidFill>
              </a:rPr>
              <a:t>NombreAlfabetico</a:t>
            </a:r>
            <a:r>
              <a:rPr lang="es-MX" sz="1600" b="1" dirty="0">
                <a:solidFill>
                  <a:srgbClr val="00B050"/>
                </a:solidFill>
              </a:rPr>
              <a:t> el valor “Ocho”, </a:t>
            </a:r>
            <a:r>
              <a:rPr lang="es-MX" sz="1600" b="1" i="1" u="sng" dirty="0">
                <a:solidFill>
                  <a:srgbClr val="00B050"/>
                </a:solidFill>
              </a:rPr>
              <a:t>sí el valor del digito  es igual a 8.</a:t>
            </a:r>
            <a:endParaRPr lang="es-MX" sz="1600" b="1" dirty="0">
              <a:solidFill>
                <a:srgbClr val="00B050"/>
              </a:solidFill>
            </a:endParaRPr>
          </a:p>
          <a:p>
            <a:pPr lvl="1" algn="just"/>
            <a:r>
              <a:rPr lang="es-MX" sz="1800" b="1" dirty="0" err="1"/>
              <a:t>NombreAlfabetico</a:t>
            </a:r>
            <a:r>
              <a:rPr lang="es-MX" sz="1800" b="1" dirty="0"/>
              <a:t>=“Ocho”</a:t>
            </a:r>
          </a:p>
          <a:p>
            <a:pPr algn="just"/>
            <a:endParaRPr lang="es-MX" sz="1600" b="1" dirty="0">
              <a:solidFill>
                <a:srgbClr val="00B050"/>
              </a:solidFill>
            </a:endParaRPr>
          </a:p>
          <a:p>
            <a:pPr algn="just"/>
            <a:r>
              <a:rPr lang="es-MX" sz="1600" b="1" dirty="0">
                <a:solidFill>
                  <a:srgbClr val="00B050"/>
                </a:solidFill>
              </a:rPr>
              <a:t>Paso #10: Si la condición  anterior es falsa, Asignar a </a:t>
            </a:r>
            <a:r>
              <a:rPr lang="es-MX" sz="1600" b="1" dirty="0" err="1">
                <a:solidFill>
                  <a:srgbClr val="00B050"/>
                </a:solidFill>
              </a:rPr>
              <a:t>NombreAlfabetico</a:t>
            </a:r>
            <a:r>
              <a:rPr lang="es-MX" sz="1600" b="1" dirty="0">
                <a:solidFill>
                  <a:srgbClr val="00B050"/>
                </a:solidFill>
              </a:rPr>
              <a:t> el valor “Nueve”, </a:t>
            </a:r>
            <a:r>
              <a:rPr lang="es-MX" sz="1600" b="1" i="1" u="sng" dirty="0">
                <a:solidFill>
                  <a:srgbClr val="00B050"/>
                </a:solidFill>
              </a:rPr>
              <a:t>sí el valor del digito  es igual a 9.</a:t>
            </a:r>
            <a:endParaRPr lang="es-MX" sz="1600" b="1" dirty="0">
              <a:solidFill>
                <a:srgbClr val="00B050"/>
              </a:solidFill>
            </a:endParaRPr>
          </a:p>
          <a:p>
            <a:pPr lvl="1" algn="just"/>
            <a:r>
              <a:rPr lang="es-MX" sz="1800" b="1" dirty="0" err="1"/>
              <a:t>NombreAlfabetico</a:t>
            </a:r>
            <a:r>
              <a:rPr lang="es-MX" sz="1800" b="1" dirty="0"/>
              <a:t>=“Nueve”</a:t>
            </a:r>
          </a:p>
          <a:p>
            <a:pPr algn="just"/>
            <a:endParaRPr lang="es-MX" sz="1600" b="1" dirty="0">
              <a:solidFill>
                <a:srgbClr val="00B050"/>
              </a:solidFill>
            </a:endParaRPr>
          </a:p>
          <a:p>
            <a:pPr algn="just"/>
            <a:r>
              <a:rPr lang="es-MX" sz="1600" b="1" dirty="0">
                <a:solidFill>
                  <a:srgbClr val="00B050"/>
                </a:solidFill>
              </a:rPr>
              <a:t>Paso #11: Si las condiciones anteriores son falsas, asignar  a </a:t>
            </a:r>
            <a:r>
              <a:rPr lang="es-MX" sz="1600" b="1" dirty="0" err="1">
                <a:solidFill>
                  <a:srgbClr val="00B050"/>
                </a:solidFill>
              </a:rPr>
              <a:t>NombreAlfabetico</a:t>
            </a:r>
            <a:r>
              <a:rPr lang="es-MX" sz="1600" b="1" dirty="0">
                <a:solidFill>
                  <a:srgbClr val="00B050"/>
                </a:solidFill>
              </a:rPr>
              <a:t> el valor “Error, el Número no es Dígito”.</a:t>
            </a:r>
            <a:endParaRPr lang="es-MX" sz="1600" b="1" i="1" u="sng" dirty="0">
              <a:solidFill>
                <a:srgbClr val="00B050"/>
              </a:solidFill>
            </a:endParaRPr>
          </a:p>
          <a:p>
            <a:pPr lvl="3" algn="just"/>
            <a:r>
              <a:rPr lang="es-MX" sz="1600" b="1" dirty="0" err="1"/>
              <a:t>NumeroMayor</a:t>
            </a:r>
            <a:r>
              <a:rPr lang="es-MX" sz="1600" b="1" dirty="0"/>
              <a:t>=“Error, el Número no es Dígito”</a:t>
            </a:r>
            <a:endParaRPr lang="es-MX" sz="800" b="1" dirty="0"/>
          </a:p>
          <a:p>
            <a:pPr lvl="1" algn="just"/>
            <a:endParaRPr lang="es-MX" sz="16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/>
              <a:t>Construcción del </a:t>
            </a:r>
            <a:r>
              <a:rPr lang="es-ES" sz="2800" b="1" i="1" u="sng" dirty="0"/>
              <a:t>Algoritmo (Pseudocódigo)</a:t>
            </a:r>
            <a:br>
              <a:rPr lang="es-ES" sz="2800" b="1" i="1" u="sng" dirty="0"/>
            </a:br>
            <a:endParaRPr lang="es-ES" sz="2800" b="1" i="1" u="sng" dirty="0"/>
          </a:p>
        </p:txBody>
      </p:sp>
      <p:sp>
        <p:nvSpPr>
          <p:cNvPr id="21506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304800" y="1447800"/>
            <a:ext cx="8305800" cy="5105400"/>
          </a:xfrm>
        </p:spPr>
        <p:txBody>
          <a:bodyPr>
            <a:normAutofit/>
          </a:bodyPr>
          <a:lstStyle/>
          <a:p>
            <a:pPr marL="609600" indent="-609600" algn="just" eaLnBrk="1" hangingPunct="1">
              <a:buFont typeface="Wingdings" pitchFamily="2" charset="2"/>
              <a:buNone/>
            </a:pPr>
            <a:endParaRPr lang="es-ES" sz="24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/>
              <a:t>Objetivo: Imprimir en pantalla, si dado los valores de dos números quien es mayor.</a:t>
            </a:r>
          </a:p>
          <a:p>
            <a:pPr marL="609600" indent="-609600" algn="just" eaLnBrk="1" hangingPunct="1">
              <a:buNone/>
            </a:pPr>
            <a:r>
              <a:rPr lang="es-ES" sz="2000" dirty="0"/>
              <a:t>Programador: X</a:t>
            </a:r>
          </a:p>
          <a:p>
            <a:pPr marL="609600" indent="-609600" algn="just" eaLnBrk="1" hangingPunct="1">
              <a:buNone/>
            </a:pPr>
            <a:r>
              <a:rPr lang="es-ES" sz="2000" dirty="0"/>
              <a:t>Fecha: __/</a:t>
            </a:r>
            <a:r>
              <a:rPr lang="es-ES" sz="2000" dirty="0" smtClean="0"/>
              <a:t>Octubre/202x</a:t>
            </a: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4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400" b="1" dirty="0"/>
              <a:t>INICIO</a:t>
            </a:r>
          </a:p>
          <a:p>
            <a:pPr marL="609600" indent="-609600" algn="just" eaLnBrk="1" hangingPunct="1">
              <a:buNone/>
            </a:pPr>
            <a:r>
              <a:rPr lang="es-ES" sz="2400" dirty="0">
                <a:solidFill>
                  <a:srgbClr val="00B050"/>
                </a:solidFill>
              </a:rPr>
              <a:t>      //Definición de Constantes y Variables</a:t>
            </a:r>
          </a:p>
          <a:p>
            <a:pPr lvl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</a:rPr>
              <a:t>CADENA</a:t>
            </a:r>
            <a:r>
              <a:rPr lang="es-MX" sz="1800" i="1" dirty="0"/>
              <a:t> </a:t>
            </a:r>
            <a:r>
              <a:rPr lang="es-MX" sz="1800" dirty="0" err="1"/>
              <a:t>NombreAlfabetico</a:t>
            </a:r>
            <a:endParaRPr lang="es-MX" sz="2000" i="1" dirty="0"/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</a:rPr>
              <a:t>ENTERO</a:t>
            </a:r>
            <a:r>
              <a:rPr lang="es-MX" sz="1800" dirty="0"/>
              <a:t>  Digito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dirty="0">
                <a:solidFill>
                  <a:srgbClr val="00B050"/>
                </a:solidFill>
                <a:ea typeface="+mn-ea"/>
                <a:cs typeface="+mn-cs"/>
              </a:rPr>
              <a:t>//Lectura de Datos no Conocidos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  <a:ea typeface="+mn-ea"/>
                <a:cs typeface="+mn-cs"/>
              </a:rPr>
              <a:t>IMPRIMIR</a:t>
            </a:r>
            <a:r>
              <a:rPr lang="es-MX" sz="1800" dirty="0">
                <a:solidFill>
                  <a:schemeClr val="tx2"/>
                </a:solidFill>
                <a:ea typeface="+mn-ea"/>
                <a:cs typeface="+mn-cs"/>
              </a:rPr>
              <a:t> “Proporcione el valor del dígito a evaluar:”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  <a:ea typeface="+mn-ea"/>
                <a:cs typeface="+mn-cs"/>
              </a:rPr>
              <a:t>LEER</a:t>
            </a:r>
            <a:r>
              <a:rPr lang="es-MX" sz="1800" dirty="0">
                <a:solidFill>
                  <a:schemeClr val="tx2"/>
                </a:solidFill>
                <a:ea typeface="+mn-ea"/>
                <a:cs typeface="+mn-cs"/>
              </a:rPr>
              <a:t> Numero1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31863" y="685800"/>
            <a:ext cx="7450137" cy="671513"/>
          </a:xfrm>
        </p:spPr>
        <p:txBody>
          <a:bodyPr/>
          <a:lstStyle/>
          <a:p>
            <a:r>
              <a:rPr lang="es-ES" sz="2400" b="1" dirty="0"/>
              <a:t>Continuación ….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81000" y="1340768"/>
            <a:ext cx="8534399" cy="528863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s-MX" sz="1200" b="1" dirty="0">
                <a:solidFill>
                  <a:srgbClr val="00B050"/>
                </a:solidFill>
              </a:rPr>
              <a:t>	//Determinar el tipo de número</a:t>
            </a:r>
          </a:p>
          <a:p>
            <a:pPr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	 SI</a:t>
            </a:r>
            <a:r>
              <a:rPr lang="es-MX" sz="1200" b="1" dirty="0"/>
              <a:t>  Digito == 0 </a:t>
            </a:r>
            <a:r>
              <a:rPr lang="es-MX" sz="1200" b="1" dirty="0">
                <a:solidFill>
                  <a:srgbClr val="002060"/>
                </a:solidFill>
              </a:rPr>
              <a:t>ENTONCES</a:t>
            </a:r>
          </a:p>
          <a:p>
            <a:pPr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</a:t>
            </a:r>
            <a:r>
              <a:rPr lang="es-MX" sz="1200" b="1" dirty="0"/>
              <a:t>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“Cero”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SI_NO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7030A0"/>
                </a:solidFill>
              </a:rPr>
              <a:t>         SI</a:t>
            </a:r>
            <a:r>
              <a:rPr lang="es-MX" sz="1200" b="1" dirty="0"/>
              <a:t>  Digito == 1 </a:t>
            </a:r>
            <a:r>
              <a:rPr lang="es-MX" sz="1200" b="1" dirty="0">
                <a:solidFill>
                  <a:srgbClr val="7030A0"/>
                </a:solidFill>
              </a:rPr>
              <a:t>ENTONCES </a:t>
            </a:r>
          </a:p>
          <a:p>
            <a:pPr algn="just">
              <a:buNone/>
            </a:pPr>
            <a:r>
              <a:rPr lang="es-MX" sz="1200" b="1" dirty="0"/>
              <a:t>	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“Uno”</a:t>
            </a:r>
          </a:p>
          <a:p>
            <a:pPr algn="just">
              <a:buNone/>
            </a:pPr>
            <a:r>
              <a:rPr lang="es-MX" sz="1200" b="1" dirty="0"/>
              <a:t>	           </a:t>
            </a:r>
            <a:r>
              <a:rPr lang="es-MX" sz="1200" b="1" dirty="0">
                <a:solidFill>
                  <a:srgbClr val="7030A0"/>
                </a:solidFill>
              </a:rPr>
              <a:t>SI_NO</a:t>
            </a:r>
          </a:p>
          <a:p>
            <a:pPr algn="just">
              <a:buNone/>
            </a:pPr>
            <a:r>
              <a:rPr lang="es-MX" sz="1200" b="1" dirty="0">
                <a:solidFill>
                  <a:srgbClr val="7030A0"/>
                </a:solidFill>
              </a:rPr>
              <a:t>	                  </a:t>
            </a:r>
            <a:r>
              <a:rPr lang="es-MX" sz="1200" b="1" dirty="0">
                <a:solidFill>
                  <a:srgbClr val="002060"/>
                </a:solidFill>
              </a:rPr>
              <a:t>SI</a:t>
            </a:r>
            <a:r>
              <a:rPr lang="es-MX" sz="1200" b="1" dirty="0"/>
              <a:t>  Digito == 2 </a:t>
            </a:r>
            <a:r>
              <a:rPr lang="es-MX" sz="1200" b="1" dirty="0">
                <a:solidFill>
                  <a:srgbClr val="002060"/>
                </a:solidFill>
              </a:rPr>
              <a:t>ENTONCES</a:t>
            </a:r>
          </a:p>
          <a:p>
            <a:pPr lvl="1" algn="just">
              <a:buNone/>
            </a:pPr>
            <a:r>
              <a:rPr lang="es-MX" sz="1200" b="1" dirty="0"/>
              <a:t>	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“Dos”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	           SI_NO</a:t>
            </a:r>
          </a:p>
          <a:p>
            <a:pPr algn="just">
              <a:buNone/>
            </a:pPr>
            <a:r>
              <a:rPr lang="es-MX" sz="1200" b="1" dirty="0"/>
              <a:t>	                      </a:t>
            </a:r>
            <a:r>
              <a:rPr lang="es-MX" sz="1200" b="1" dirty="0">
                <a:solidFill>
                  <a:srgbClr val="7030A0"/>
                </a:solidFill>
              </a:rPr>
              <a:t>SI</a:t>
            </a:r>
            <a:r>
              <a:rPr lang="es-MX" sz="1200" b="1" dirty="0"/>
              <a:t>  Digito == 3 </a:t>
            </a:r>
            <a:r>
              <a:rPr lang="es-MX" sz="1200" b="1" dirty="0">
                <a:solidFill>
                  <a:srgbClr val="7030A0"/>
                </a:solidFill>
              </a:rPr>
              <a:t>ENTONCES </a:t>
            </a:r>
          </a:p>
          <a:p>
            <a:pPr algn="just">
              <a:buNone/>
            </a:pPr>
            <a:r>
              <a:rPr lang="es-MX" sz="1200" b="1" dirty="0"/>
              <a:t>	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“Tres”</a:t>
            </a:r>
          </a:p>
          <a:p>
            <a:pPr algn="just">
              <a:buNone/>
            </a:pPr>
            <a:r>
              <a:rPr lang="es-MX" sz="1200" b="1" dirty="0"/>
              <a:t>	                      </a:t>
            </a:r>
            <a:r>
              <a:rPr lang="es-MX" sz="1200" b="1" dirty="0">
                <a:solidFill>
                  <a:srgbClr val="7030A0"/>
                </a:solidFill>
              </a:rPr>
              <a:t>SI_NO</a:t>
            </a:r>
          </a:p>
          <a:p>
            <a:pPr algn="just">
              <a:buNone/>
            </a:pPr>
            <a:r>
              <a:rPr lang="es-MX" sz="1200" b="1" dirty="0">
                <a:solidFill>
                  <a:srgbClr val="7030A0"/>
                </a:solidFill>
              </a:rPr>
              <a:t>                                     </a:t>
            </a:r>
            <a:r>
              <a:rPr lang="es-MX" sz="1200" b="1" dirty="0">
                <a:solidFill>
                  <a:srgbClr val="002060"/>
                </a:solidFill>
              </a:rPr>
              <a:t>SI</a:t>
            </a:r>
            <a:r>
              <a:rPr lang="es-MX" sz="1200" b="1" dirty="0"/>
              <a:t>  Digito == 4 </a:t>
            </a:r>
            <a:r>
              <a:rPr lang="es-MX" sz="1200" b="1" dirty="0">
                <a:solidFill>
                  <a:srgbClr val="002060"/>
                </a:solidFill>
              </a:rPr>
              <a:t>ENTONCES</a:t>
            </a:r>
          </a:p>
          <a:p>
            <a:pPr lvl="1" algn="just">
              <a:buNone/>
            </a:pPr>
            <a:r>
              <a:rPr lang="es-MX" sz="1200" b="1" dirty="0"/>
              <a:t>	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“Cuatro”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SI_NO</a:t>
            </a:r>
          </a:p>
          <a:p>
            <a:pPr algn="just">
              <a:buNone/>
            </a:pPr>
            <a:r>
              <a:rPr lang="es-MX" sz="1200" b="1" dirty="0"/>
              <a:t>		                        </a:t>
            </a:r>
            <a:r>
              <a:rPr lang="es-MX" sz="1200" b="1" dirty="0">
                <a:solidFill>
                  <a:srgbClr val="7030A0"/>
                </a:solidFill>
              </a:rPr>
              <a:t>SI</a:t>
            </a:r>
            <a:r>
              <a:rPr lang="es-MX" sz="1200" b="1" dirty="0"/>
              <a:t>  Digito == 5 </a:t>
            </a:r>
            <a:r>
              <a:rPr lang="es-MX" sz="1200" b="1" dirty="0">
                <a:solidFill>
                  <a:srgbClr val="7030A0"/>
                </a:solidFill>
              </a:rPr>
              <a:t>ENTONCES </a:t>
            </a:r>
          </a:p>
          <a:p>
            <a:pPr algn="just">
              <a:buNone/>
            </a:pPr>
            <a:r>
              <a:rPr lang="es-MX" sz="1200" b="1" dirty="0"/>
              <a:t>		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“Cinco”</a:t>
            </a:r>
          </a:p>
          <a:p>
            <a:pPr algn="just">
              <a:buNone/>
            </a:pPr>
            <a:r>
              <a:rPr lang="es-MX" sz="1200" b="1" dirty="0"/>
              <a:t>		                        </a:t>
            </a:r>
            <a:r>
              <a:rPr lang="es-MX" sz="1200" b="1" dirty="0">
                <a:solidFill>
                  <a:srgbClr val="7030A0"/>
                </a:solidFill>
              </a:rPr>
              <a:t>SI_NO</a:t>
            </a:r>
          </a:p>
          <a:p>
            <a:pPr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                SI</a:t>
            </a:r>
            <a:r>
              <a:rPr lang="es-MX" sz="1200" b="1" dirty="0"/>
              <a:t>  Digito == 6 </a:t>
            </a:r>
            <a:r>
              <a:rPr lang="es-MX" sz="1200" b="1" dirty="0">
                <a:solidFill>
                  <a:srgbClr val="002060"/>
                </a:solidFill>
              </a:rPr>
              <a:t>ENTONCES</a:t>
            </a:r>
          </a:p>
          <a:p>
            <a:pPr lvl="1" algn="just">
              <a:buNone/>
            </a:pPr>
            <a:r>
              <a:rPr lang="es-MX" sz="1200" b="1" dirty="0"/>
              <a:t>	              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“Seis”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          SI_NO</a:t>
            </a:r>
          </a:p>
          <a:p>
            <a:pPr algn="just">
              <a:buNone/>
            </a:pPr>
            <a:endParaRPr lang="es-MX" sz="12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800" dirty="0"/>
              <a:t>Continuación del pseudocódigo ….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None/>
            </a:pPr>
            <a:r>
              <a:rPr lang="es-MX" sz="1200" b="1" dirty="0"/>
              <a:t>		                              </a:t>
            </a:r>
            <a:r>
              <a:rPr lang="es-MX" sz="1200" b="1" dirty="0">
                <a:solidFill>
                  <a:srgbClr val="7030A0"/>
                </a:solidFill>
              </a:rPr>
              <a:t>SI</a:t>
            </a:r>
            <a:r>
              <a:rPr lang="es-MX" sz="1200" b="1" dirty="0"/>
              <a:t>  Digito == 7 </a:t>
            </a:r>
            <a:r>
              <a:rPr lang="es-MX" sz="1200" b="1" dirty="0">
                <a:solidFill>
                  <a:srgbClr val="7030A0"/>
                </a:solidFill>
              </a:rPr>
              <a:t>ENTONCES </a:t>
            </a:r>
          </a:p>
          <a:p>
            <a:pPr algn="just">
              <a:buNone/>
            </a:pPr>
            <a:r>
              <a:rPr lang="es-MX" sz="1200" b="1" dirty="0"/>
              <a:t>		       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“Siete”</a:t>
            </a:r>
          </a:p>
          <a:p>
            <a:pPr algn="just">
              <a:buNone/>
            </a:pPr>
            <a:r>
              <a:rPr lang="es-MX" sz="1200" b="1" dirty="0"/>
              <a:t>		                               </a:t>
            </a:r>
            <a:r>
              <a:rPr lang="es-MX" sz="1200" b="1" dirty="0">
                <a:solidFill>
                  <a:srgbClr val="7030A0"/>
                </a:solidFill>
              </a:rPr>
              <a:t>SI_NO</a:t>
            </a:r>
          </a:p>
          <a:p>
            <a:pPr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                       SI</a:t>
            </a:r>
            <a:r>
              <a:rPr lang="es-MX" sz="1200" b="1" dirty="0"/>
              <a:t>  Digito == 8 </a:t>
            </a:r>
            <a:r>
              <a:rPr lang="es-MX" sz="1200" b="1" dirty="0">
                <a:solidFill>
                  <a:srgbClr val="002060"/>
                </a:solidFill>
              </a:rPr>
              <a:t>ENTONCES</a:t>
            </a:r>
          </a:p>
          <a:p>
            <a:pPr lvl="1" algn="just">
              <a:buNone/>
            </a:pPr>
            <a:r>
              <a:rPr lang="es-MX" sz="1200" b="1" dirty="0"/>
              <a:t>	                          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“Ocho”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                 SI_NO</a:t>
            </a:r>
          </a:p>
          <a:p>
            <a:pPr algn="just">
              <a:buNone/>
            </a:pPr>
            <a:r>
              <a:rPr lang="es-MX" sz="1200" b="1" dirty="0"/>
              <a:t>		                                             </a:t>
            </a:r>
            <a:r>
              <a:rPr lang="es-MX" sz="1200" b="1" dirty="0">
                <a:solidFill>
                  <a:srgbClr val="7030A0"/>
                </a:solidFill>
              </a:rPr>
              <a:t>SI</a:t>
            </a:r>
            <a:r>
              <a:rPr lang="es-MX" sz="1200" b="1" dirty="0"/>
              <a:t>  Digito == 9 </a:t>
            </a:r>
            <a:r>
              <a:rPr lang="es-MX" sz="1200" b="1" dirty="0">
                <a:solidFill>
                  <a:srgbClr val="7030A0"/>
                </a:solidFill>
              </a:rPr>
              <a:t>ENTONCES </a:t>
            </a:r>
          </a:p>
          <a:p>
            <a:pPr algn="just">
              <a:buNone/>
            </a:pPr>
            <a:r>
              <a:rPr lang="es-MX" sz="1200" b="1" dirty="0"/>
              <a:t>		                       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“Nueve”</a:t>
            </a:r>
          </a:p>
          <a:p>
            <a:pPr algn="just">
              <a:buNone/>
            </a:pPr>
            <a:r>
              <a:rPr lang="es-MX" sz="1200" b="1" dirty="0"/>
              <a:t>		                                             </a:t>
            </a:r>
            <a:r>
              <a:rPr lang="es-MX" sz="1200" b="1" dirty="0">
                <a:solidFill>
                  <a:srgbClr val="7030A0"/>
                </a:solidFill>
              </a:rPr>
              <a:t>SI_NO</a:t>
            </a:r>
            <a:r>
              <a:rPr lang="es-MX" sz="1600" b="1" dirty="0"/>
              <a:t>                               </a:t>
            </a:r>
          </a:p>
          <a:p>
            <a:pPr lvl="3" algn="just">
              <a:buNone/>
            </a:pPr>
            <a:r>
              <a:rPr lang="es-MX" sz="1200" b="1" dirty="0"/>
              <a:t>                                                        </a:t>
            </a:r>
            <a:r>
              <a:rPr lang="es-MX" sz="1200" b="1" dirty="0" err="1"/>
              <a:t>NumeroMayor</a:t>
            </a:r>
            <a:r>
              <a:rPr lang="es-MX" sz="1200" b="1" dirty="0"/>
              <a:t> = “Error, el Número no es Dígito”</a:t>
            </a:r>
          </a:p>
          <a:p>
            <a:pPr lvl="1" algn="just">
              <a:buNone/>
            </a:pPr>
            <a:r>
              <a:rPr lang="es-MX" sz="1200" b="1" dirty="0"/>
              <a:t>                                                      </a:t>
            </a:r>
            <a:r>
              <a:rPr lang="es-MX" sz="1200" b="1" dirty="0">
                <a:solidFill>
                  <a:srgbClr val="7030A0"/>
                </a:solidFill>
              </a:rPr>
              <a:t>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             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7030A0"/>
                </a:solidFill>
              </a:rPr>
              <a:t>                                     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     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7030A0"/>
                </a:solidFill>
              </a:rPr>
              <a:t>                            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7030A0"/>
                </a:solidFill>
              </a:rPr>
              <a:t>               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7030A0"/>
                </a:solidFill>
              </a:rPr>
              <a:t>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FIN_SI     </a:t>
            </a:r>
          </a:p>
          <a:p>
            <a:pPr algn="just">
              <a:buNone/>
            </a:pPr>
            <a:r>
              <a:rPr lang="es-MX" sz="1200" b="1" dirty="0">
                <a:solidFill>
                  <a:srgbClr val="00B050"/>
                </a:solidFill>
              </a:rPr>
              <a:t>         //Imprimir el  resultado </a:t>
            </a:r>
          </a:p>
          <a:p>
            <a:pPr lvl="1" algn="just">
              <a:buNone/>
            </a:pPr>
            <a:r>
              <a:rPr lang="es-MX" sz="1200" b="1" dirty="0"/>
              <a:t>IMPRIMIR  </a:t>
            </a:r>
            <a:r>
              <a:rPr lang="es-MX" sz="1200" b="1" dirty="0" err="1"/>
              <a:t>NombreAlfabetico</a:t>
            </a:r>
            <a:endParaRPr lang="es-MX" sz="1200" b="1" dirty="0"/>
          </a:p>
          <a:p>
            <a:pPr algn="just">
              <a:buNone/>
            </a:pPr>
            <a:r>
              <a:rPr lang="es-MX" sz="1200" b="1" dirty="0"/>
              <a:t>FIN</a:t>
            </a:r>
            <a:endParaRPr lang="es-E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931863" y="776287"/>
            <a:ext cx="7158037" cy="1052513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s-ES" sz="2800" b="1" i="1" u="sng" dirty="0"/>
              <a:t/>
            </a:r>
            <a:br>
              <a:rPr lang="es-ES" sz="2800" b="1" i="1" u="sng" dirty="0"/>
            </a:br>
            <a:r>
              <a:rPr lang="es-ES" sz="2800" b="1" i="1" u="sng" dirty="0"/>
              <a:t/>
            </a:r>
            <a:br>
              <a:rPr lang="es-ES" sz="2800" b="1" i="1" u="sng" dirty="0"/>
            </a:br>
            <a:r>
              <a:rPr lang="es-ES" sz="2800" b="1" i="1" u="sng" dirty="0"/>
              <a:t>Actividad: </a:t>
            </a:r>
            <a:br>
              <a:rPr lang="es-ES" sz="2800" b="1" i="1" u="sng" dirty="0"/>
            </a:br>
            <a:r>
              <a:rPr lang="es-ES" sz="2800" b="1" i="1" u="sng" dirty="0"/>
              <a:t>Verificación  (Plan de Prueba)</a:t>
            </a:r>
            <a:r>
              <a:rPr lang="es-ES" sz="2800" b="1" dirty="0"/>
              <a:t/>
            </a:r>
            <a:br>
              <a:rPr lang="es-ES" sz="2800" b="1" dirty="0"/>
            </a:br>
            <a:endParaRPr lang="es-ES" sz="2800" b="1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228600"/>
            <a:ext cx="1219200" cy="111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12" name="11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762000" y="1828800"/>
          <a:ext cx="7772400" cy="4799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26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Número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Resultado</a:t>
                      </a:r>
                      <a:r>
                        <a:rPr lang="es-MX" baseline="0" dirty="0"/>
                        <a:t> Esperado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Verificación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“Cero”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“Uno”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“Dos”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3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“Tres”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/>
                        <a:t>√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“Cuatro”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“Cinco”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/>
                        <a:t>√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6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“Seis”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/>
                        <a:t>√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7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“Siete”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/>
                        <a:t>√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8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“Ocho”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/>
                        <a:t>√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“Nueve”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/>
                        <a:t>√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14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MX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“Error, el Número no es Dígito”</a:t>
                      </a:r>
                      <a:endParaRPr kumimoji="0" lang="es-ES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Q&amp;A-slid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/>
              <a:t>Preguntas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990600" y="3276600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b="1" i="1" dirty="0"/>
              <a:t>F I N</a:t>
            </a:r>
            <a:endParaRPr lang="es-ES" sz="4800" b="1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Curso-FIUAS</Template>
  <TotalTime>6103</TotalTime>
  <Words>2102</Words>
  <Application>Microsoft Office PowerPoint</Application>
  <PresentationFormat>Presentación en pantalla (4:3)</PresentationFormat>
  <Paragraphs>557</Paragraphs>
  <Slides>44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56" baseType="lpstr">
      <vt:lpstr>Arial</vt:lpstr>
      <vt:lpstr>Calibri</vt:lpstr>
      <vt:lpstr>Comic Sans MS</vt:lpstr>
      <vt:lpstr>Garamond</vt:lpstr>
      <vt:lpstr>Georgia</vt:lpstr>
      <vt:lpstr>Lucida Sans Typewriter</vt:lpstr>
      <vt:lpstr>Times New Roman</vt:lpstr>
      <vt:lpstr>Trebuchet MS</vt:lpstr>
      <vt:lpstr>Verdana</vt:lpstr>
      <vt:lpstr>Wingdings</vt:lpstr>
      <vt:lpstr>Wingdings 2</vt:lpstr>
      <vt:lpstr>Urbano</vt:lpstr>
      <vt:lpstr>Estructuras de Selección (Anidadas)</vt:lpstr>
      <vt:lpstr>Acerca de este material</vt:lpstr>
      <vt:lpstr>Competencia del Tema</vt:lpstr>
      <vt:lpstr>Contenido</vt:lpstr>
      <vt:lpstr>Presentación de PowerPoint</vt:lpstr>
      <vt:lpstr>Presentación de PowerPoint</vt:lpstr>
      <vt:lpstr>Actividad #1</vt:lpstr>
      <vt:lpstr>Problema 1</vt:lpstr>
      <vt:lpstr>Procedimientos para solucionar problemas matemáticos</vt:lpstr>
      <vt:lpstr>Alto, pregúntate?</vt:lpstr>
      <vt:lpstr>Investigar Herramientas </vt:lpstr>
      <vt:lpstr>Contenido del Tema</vt:lpstr>
      <vt:lpstr>Análisis del problema</vt:lpstr>
      <vt:lpstr>Proceso</vt:lpstr>
      <vt:lpstr>Contenido del Tema</vt:lpstr>
      <vt:lpstr>Construcción del Algoritmo (Pseudocódigo) </vt:lpstr>
      <vt:lpstr>Construcción del Algoritmo (Pseudocódigo)</vt:lpstr>
      <vt:lpstr>  Actividad:  (Plan de Prueba) </vt:lpstr>
      <vt:lpstr>  Actividad:  Verificación  </vt:lpstr>
      <vt:lpstr>Actividad #2 Extra clase</vt:lpstr>
      <vt:lpstr>Problema 2</vt:lpstr>
      <vt:lpstr>Estructura Selectiva Anidada Compleja</vt:lpstr>
      <vt:lpstr>Presentación de PowerPoint</vt:lpstr>
      <vt:lpstr>Procesos propuestos</vt:lpstr>
      <vt:lpstr>Verificar  el Proceso</vt:lpstr>
      <vt:lpstr>Actividad  Clase</vt:lpstr>
      <vt:lpstr>Verificar  el Proceso:</vt:lpstr>
      <vt:lpstr>Presentación de PowerPoint</vt:lpstr>
      <vt:lpstr>Actividad #3:</vt:lpstr>
      <vt:lpstr>Problema 2</vt:lpstr>
      <vt:lpstr>Análisis del problema</vt:lpstr>
      <vt:lpstr>Proceso</vt:lpstr>
      <vt:lpstr>Construcción del Algoritmo (Pseudocódigo) </vt:lpstr>
      <vt:lpstr>Construcción del Algoritmo (Pseudocódigo)</vt:lpstr>
      <vt:lpstr>  Actividad:  Verificación  (Plan de Prueba) </vt:lpstr>
      <vt:lpstr>Problema 3</vt:lpstr>
      <vt:lpstr>Análisis del problema</vt:lpstr>
      <vt:lpstr>Proceso</vt:lpstr>
      <vt:lpstr>Presentación de PowerPoint</vt:lpstr>
      <vt:lpstr>Construcción del Algoritmo (Pseudocódigo) </vt:lpstr>
      <vt:lpstr>Continuación ….</vt:lpstr>
      <vt:lpstr>Continuación del pseudocódigo ….</vt:lpstr>
      <vt:lpstr>  Actividad:  Verificación  (Plan de Prueba) </vt:lpstr>
      <vt:lpstr>Preguntas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Autónoma de Sinaloa  Facultad de Informática Culiacán  2011 Agosto-Diciembre</dc:title>
  <dc:creator>Rogelio</dc:creator>
  <cp:lastModifiedBy>RBG-DIRECTOR</cp:lastModifiedBy>
  <cp:revision>141</cp:revision>
  <dcterms:created xsi:type="dcterms:W3CDTF">2011-08-22T04:00:43Z</dcterms:created>
  <dcterms:modified xsi:type="dcterms:W3CDTF">2024-10-19T02:29:35Z</dcterms:modified>
</cp:coreProperties>
</file>