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85" r:id="rId2"/>
    <p:sldId id="386" r:id="rId3"/>
    <p:sldId id="447" r:id="rId4"/>
    <p:sldId id="448" r:id="rId5"/>
    <p:sldId id="449" r:id="rId6"/>
    <p:sldId id="461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63" r:id="rId15"/>
    <p:sldId id="470" r:id="rId16"/>
    <p:sldId id="457" r:id="rId17"/>
    <p:sldId id="458" r:id="rId18"/>
    <p:sldId id="459" r:id="rId19"/>
    <p:sldId id="460" r:id="rId20"/>
    <p:sldId id="464" r:id="rId21"/>
    <p:sldId id="465" r:id="rId22"/>
    <p:sldId id="466" r:id="rId23"/>
    <p:sldId id="467" r:id="rId24"/>
    <p:sldId id="468" r:id="rId25"/>
    <p:sldId id="469" r:id="rId26"/>
    <p:sldId id="311" r:id="rId2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100" d="100"/>
          <a:sy n="100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5/8/layout/targe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/>
      <dgm:spPr/>
      <dgm:t>
        <a:bodyPr/>
        <a:lstStyle/>
        <a:p>
          <a:r>
            <a:rPr lang="es-ES" b="1" i="1" dirty="0" smtClean="0"/>
            <a:t>COMPRENDER EL PROBLEMA.</a:t>
          </a:r>
          <a:endParaRPr lang="es-ES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/>
      <dgm:spPr/>
      <dgm:t>
        <a:bodyPr/>
        <a:lstStyle/>
        <a:p>
          <a:r>
            <a:rPr lang="es-ES" dirty="0" smtClean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/>
      <dgm:spPr/>
      <dgm:t>
        <a:bodyPr/>
        <a:lstStyle/>
        <a:p>
          <a:r>
            <a:rPr lang="es-ES" dirty="0" smtClean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/>
      <dgm:spPr/>
      <dgm:t>
        <a:bodyPr/>
        <a:lstStyle/>
        <a:p>
          <a:r>
            <a:rPr lang="es-ES" dirty="0" smtClean="0"/>
            <a:t>¿Cuál es la pregunta que me da el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/>
      <dgm:spPr/>
      <dgm:t>
        <a:bodyPr/>
        <a:lstStyle/>
        <a:p>
          <a:r>
            <a:rPr lang="es-ES" dirty="0" smtClean="0"/>
            <a:t>¿Qué debo lograr?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/>
      <dgm:spPr/>
      <dgm:t>
        <a:bodyPr/>
        <a:lstStyle/>
        <a:p>
          <a:r>
            <a:rPr lang="es-ES" dirty="0" smtClean="0"/>
            <a:t>¿Cuál es la incógnita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/>
      <dgm:spPr/>
      <dgm:t>
        <a:bodyPr/>
        <a:lstStyle/>
        <a:p>
          <a:r>
            <a:rPr lang="es-ES" dirty="0" smtClean="0"/>
            <a:t>Organizar la información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D9BB73CE-843C-4C53-8BC3-F05F7B484A0F}">
      <dgm:prSet/>
      <dgm:spPr/>
      <dgm:t>
        <a:bodyPr/>
        <a:lstStyle/>
        <a:p>
          <a:endParaRPr lang="es-ES" dirty="0"/>
        </a:p>
      </dgm:t>
    </dgm:pt>
    <dgm:pt modelId="{7F05D613-F74C-4744-B673-CB505505B864}" type="parTrans" cxnId="{DAAD7D48-0804-4466-83AC-AEFE53851D5D}">
      <dgm:prSet/>
      <dgm:spPr/>
      <dgm:t>
        <a:bodyPr/>
        <a:lstStyle/>
        <a:p>
          <a:endParaRPr lang="es-ES"/>
        </a:p>
      </dgm:t>
    </dgm:pt>
    <dgm:pt modelId="{8B6520E0-0111-4F0F-945A-F6435B74532A}" type="sibTrans" cxnId="{DAAD7D48-0804-4466-83AC-AEFE53851D5D}">
      <dgm:prSet/>
      <dgm:spPr/>
      <dgm:t>
        <a:bodyPr/>
        <a:lstStyle/>
        <a:p>
          <a:endParaRPr lang="es-ES"/>
        </a:p>
      </dgm:t>
    </dgm:pt>
    <dgm:pt modelId="{93598469-A78F-41E0-ADBA-2C9221056C63}">
      <dgm:prSet/>
      <dgm:spPr/>
      <dgm:t>
        <a:bodyPr/>
        <a:lstStyle/>
        <a:p>
          <a:endParaRPr lang="es-ES" dirty="0"/>
        </a:p>
      </dgm:t>
    </dgm:pt>
    <dgm:pt modelId="{EEAC79DE-3DEF-4643-8FBF-9767933A467E}" type="parTrans" cxnId="{F908D658-0E94-4870-AD21-F730EDFB3DBB}">
      <dgm:prSet/>
      <dgm:spPr/>
      <dgm:t>
        <a:bodyPr/>
        <a:lstStyle/>
        <a:p>
          <a:endParaRPr lang="es-ES"/>
        </a:p>
      </dgm:t>
    </dgm:pt>
    <dgm:pt modelId="{1FB0F928-8E21-4880-9F78-693A5A48E55C}" type="sibTrans" cxnId="{F908D658-0E94-4870-AD21-F730EDFB3DBB}">
      <dgm:prSet/>
      <dgm:spPr/>
      <dgm:t>
        <a:bodyPr/>
        <a:lstStyle/>
        <a:p>
          <a:endParaRPr lang="es-ES"/>
        </a:p>
      </dgm:t>
    </dgm:pt>
    <dgm:pt modelId="{1C774052-304F-4EBC-A9E4-729F702B943C}" type="pres">
      <dgm:prSet presAssocID="{E5EAA01F-C383-48CA-AFA1-8B293EBEB18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E97BEB4-037C-47D9-A78A-89658F20D452}" type="pres">
      <dgm:prSet presAssocID="{739493AB-2FE1-4437-A2BE-C8F0CE69ACD0}" presName="circle1" presStyleLbl="node1" presStyleIdx="0" presStyleCnt="7"/>
      <dgm:spPr/>
    </dgm:pt>
    <dgm:pt modelId="{BBC2194D-2FC6-49C5-8FD8-63E19410E8B3}" type="pres">
      <dgm:prSet presAssocID="{739493AB-2FE1-4437-A2BE-C8F0CE69ACD0}" presName="space" presStyleCnt="0"/>
      <dgm:spPr/>
    </dgm:pt>
    <dgm:pt modelId="{07BEAA34-783C-453E-A84B-108148ACE0B1}" type="pres">
      <dgm:prSet presAssocID="{739493AB-2FE1-4437-A2BE-C8F0CE69ACD0}" presName="rect1" presStyleLbl="alignAcc1" presStyleIdx="0" presStyleCnt="7"/>
      <dgm:spPr/>
      <dgm:t>
        <a:bodyPr/>
        <a:lstStyle/>
        <a:p>
          <a:endParaRPr lang="es-ES"/>
        </a:p>
      </dgm:t>
    </dgm:pt>
    <dgm:pt modelId="{3470958D-A163-4C29-B1E8-1FCBBE18ED6A}" type="pres">
      <dgm:prSet presAssocID="{AFBA1EE3-FD9D-4471-B170-C088A9C12263}" presName="vertSpace2" presStyleLbl="node1" presStyleIdx="0" presStyleCnt="7"/>
      <dgm:spPr/>
    </dgm:pt>
    <dgm:pt modelId="{93D8B33A-688D-4C56-854F-5649481061C6}" type="pres">
      <dgm:prSet presAssocID="{AFBA1EE3-FD9D-4471-B170-C088A9C12263}" presName="circle2" presStyleLbl="node1" presStyleIdx="1" presStyleCnt="7"/>
      <dgm:spPr/>
    </dgm:pt>
    <dgm:pt modelId="{3F50B761-FD72-48F5-AC78-79ABE814DB32}" type="pres">
      <dgm:prSet presAssocID="{AFBA1EE3-FD9D-4471-B170-C088A9C12263}" presName="rect2" presStyleLbl="alignAcc1" presStyleIdx="1" presStyleCnt="7"/>
      <dgm:spPr/>
      <dgm:t>
        <a:bodyPr/>
        <a:lstStyle/>
        <a:p>
          <a:endParaRPr lang="es-ES"/>
        </a:p>
      </dgm:t>
    </dgm:pt>
    <dgm:pt modelId="{FB62AE76-D2C8-4BB7-BF26-14D172EAA40F}" type="pres">
      <dgm:prSet presAssocID="{76BCB619-993A-4966-92AA-EFB579E02C6B}" presName="vertSpace3" presStyleLbl="node1" presStyleIdx="1" presStyleCnt="7"/>
      <dgm:spPr/>
    </dgm:pt>
    <dgm:pt modelId="{07D25A74-C9DA-4542-AB8E-6825CFC43D79}" type="pres">
      <dgm:prSet presAssocID="{76BCB619-993A-4966-92AA-EFB579E02C6B}" presName="circle3" presStyleLbl="node1" presStyleIdx="2" presStyleCnt="7"/>
      <dgm:spPr/>
    </dgm:pt>
    <dgm:pt modelId="{EED9C054-D101-4139-83B7-2DF0ED3F119D}" type="pres">
      <dgm:prSet presAssocID="{76BCB619-993A-4966-92AA-EFB579E02C6B}" presName="rect3" presStyleLbl="alignAcc1" presStyleIdx="2" presStyleCnt="7"/>
      <dgm:spPr/>
      <dgm:t>
        <a:bodyPr/>
        <a:lstStyle/>
        <a:p>
          <a:endParaRPr lang="es-ES"/>
        </a:p>
      </dgm:t>
    </dgm:pt>
    <dgm:pt modelId="{9914C81B-62DA-4574-8DA2-DB60620B19E9}" type="pres">
      <dgm:prSet presAssocID="{8D599A9D-72F8-461A-957E-2A3444312770}" presName="vertSpace4" presStyleLbl="node1" presStyleIdx="2" presStyleCnt="7"/>
      <dgm:spPr/>
    </dgm:pt>
    <dgm:pt modelId="{DA484822-5A49-4CA2-9B09-A5CC1FEDE9FC}" type="pres">
      <dgm:prSet presAssocID="{8D599A9D-72F8-461A-957E-2A3444312770}" presName="circle4" presStyleLbl="node1" presStyleIdx="3" presStyleCnt="7"/>
      <dgm:spPr/>
    </dgm:pt>
    <dgm:pt modelId="{135D0B33-6638-4FD5-BA55-1AF8863E9902}" type="pres">
      <dgm:prSet presAssocID="{8D599A9D-72F8-461A-957E-2A3444312770}" presName="rect4" presStyleLbl="alignAcc1" presStyleIdx="3" presStyleCnt="7"/>
      <dgm:spPr/>
      <dgm:t>
        <a:bodyPr/>
        <a:lstStyle/>
        <a:p>
          <a:endParaRPr lang="es-ES"/>
        </a:p>
      </dgm:t>
    </dgm:pt>
    <dgm:pt modelId="{2B0E07EB-2DBD-489D-A3A2-771C7792CD6B}" type="pres">
      <dgm:prSet presAssocID="{7D19FC3B-2BC9-4D19-ABF6-6E8C61CE1666}" presName="vertSpace5" presStyleLbl="node1" presStyleIdx="3" presStyleCnt="7"/>
      <dgm:spPr/>
    </dgm:pt>
    <dgm:pt modelId="{CBE4D52D-A325-4234-9877-C7B59109BC6F}" type="pres">
      <dgm:prSet presAssocID="{7D19FC3B-2BC9-4D19-ABF6-6E8C61CE1666}" presName="circle5" presStyleLbl="node1" presStyleIdx="4" presStyleCnt="7"/>
      <dgm:spPr/>
    </dgm:pt>
    <dgm:pt modelId="{E3B7F07E-9378-47B8-874B-0B5FD9A9F7A4}" type="pres">
      <dgm:prSet presAssocID="{7D19FC3B-2BC9-4D19-ABF6-6E8C61CE1666}" presName="rect5" presStyleLbl="alignAcc1" presStyleIdx="4" presStyleCnt="7"/>
      <dgm:spPr/>
      <dgm:t>
        <a:bodyPr/>
        <a:lstStyle/>
        <a:p>
          <a:endParaRPr lang="es-ES"/>
        </a:p>
      </dgm:t>
    </dgm:pt>
    <dgm:pt modelId="{71BCAA57-E1C2-4CB8-9125-25B341915A60}" type="pres">
      <dgm:prSet presAssocID="{18E096A1-1DF6-40DA-9E6B-E19B22CAFC86}" presName="vertSpace6" presStyleLbl="node1" presStyleIdx="4" presStyleCnt="7"/>
      <dgm:spPr/>
    </dgm:pt>
    <dgm:pt modelId="{BAB7A19A-2583-4532-B507-CF0686B79E25}" type="pres">
      <dgm:prSet presAssocID="{18E096A1-1DF6-40DA-9E6B-E19B22CAFC86}" presName="circle6" presStyleLbl="node1" presStyleIdx="5" presStyleCnt="7"/>
      <dgm:spPr/>
    </dgm:pt>
    <dgm:pt modelId="{B3C41839-93B9-4C64-BBB5-D9591B6E4F78}" type="pres">
      <dgm:prSet presAssocID="{18E096A1-1DF6-40DA-9E6B-E19B22CAFC86}" presName="rect6" presStyleLbl="alignAcc1" presStyleIdx="5" presStyleCnt="7"/>
      <dgm:spPr/>
      <dgm:t>
        <a:bodyPr/>
        <a:lstStyle/>
        <a:p>
          <a:endParaRPr lang="es-ES"/>
        </a:p>
      </dgm:t>
    </dgm:pt>
    <dgm:pt modelId="{CDDB35DE-6742-484E-B457-3A28CDF94E0E}" type="pres">
      <dgm:prSet presAssocID="{9E0C4522-0A8F-4CF1-B336-7750FCB869EA}" presName="vertSpace7" presStyleLbl="node1" presStyleIdx="5" presStyleCnt="7"/>
      <dgm:spPr/>
    </dgm:pt>
    <dgm:pt modelId="{5ADD0C9B-D112-4E39-968E-560D113E7760}" type="pres">
      <dgm:prSet presAssocID="{9E0C4522-0A8F-4CF1-B336-7750FCB869EA}" presName="circle7" presStyleLbl="node1" presStyleIdx="6" presStyleCnt="7"/>
      <dgm:spPr/>
    </dgm:pt>
    <dgm:pt modelId="{335B3F0F-EC76-42A0-AA0F-26F12D4AF076}" type="pres">
      <dgm:prSet presAssocID="{9E0C4522-0A8F-4CF1-B336-7750FCB869EA}" presName="rect7" presStyleLbl="alignAcc1" presStyleIdx="6" presStyleCnt="7"/>
      <dgm:spPr/>
      <dgm:t>
        <a:bodyPr/>
        <a:lstStyle/>
        <a:p>
          <a:endParaRPr lang="es-ES"/>
        </a:p>
      </dgm:t>
    </dgm:pt>
    <dgm:pt modelId="{7D0C5B1A-ED08-4223-8EF2-2DB56FCF6214}" type="pres">
      <dgm:prSet presAssocID="{739493AB-2FE1-4437-A2BE-C8F0CE69ACD0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0976EA-9377-4C19-94AC-8069267FDAB5}" type="pres">
      <dgm:prSet presAssocID="{AFBA1EE3-FD9D-4471-B170-C088A9C12263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A13465-39BD-4E4B-A735-ADFD2B7A69AD}" type="pres">
      <dgm:prSet presAssocID="{76BCB619-993A-4966-92AA-EFB579E02C6B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6BFA25-5D2E-4FC5-8381-5791542CC08C}" type="pres">
      <dgm:prSet presAssocID="{8D599A9D-72F8-461A-957E-2A3444312770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E1D2FD-4A13-4903-A8A9-77884DDBDAFE}" type="pres">
      <dgm:prSet presAssocID="{7D19FC3B-2BC9-4D19-ABF6-6E8C61CE1666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BB0CD2-E3C4-4810-8D90-B55941116FF4}" type="pres">
      <dgm:prSet presAssocID="{18E096A1-1DF6-40DA-9E6B-E19B22CAFC86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84C97C-5FF5-4D90-A0F9-B85046E5C3A7}" type="pres">
      <dgm:prSet presAssocID="{9E0C4522-0A8F-4CF1-B336-7750FCB869EA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FBAE79-9927-479D-AED3-D61B270EEF79}" type="presOf" srcId="{739493AB-2FE1-4437-A2BE-C8F0CE69ACD0}" destId="{07BEAA34-783C-453E-A84B-108148ACE0B1}" srcOrd="0" destOrd="0" presId="urn:microsoft.com/office/officeart/2005/8/layout/target3"/>
    <dgm:cxn modelId="{DAAD7D48-0804-4466-83AC-AEFE53851D5D}" srcId="{E5EAA01F-C383-48CA-AFA1-8B293EBEB188}" destId="{D9BB73CE-843C-4C53-8BC3-F05F7B484A0F}" srcOrd="7" destOrd="0" parTransId="{7F05D613-F74C-4744-B673-CB505505B864}" sibTransId="{8B6520E0-0111-4F0F-945A-F6435B74532A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2D78B2C6-B6EF-4BAD-8B17-A0FABAEDB7E0}" type="presOf" srcId="{18E096A1-1DF6-40DA-9E6B-E19B22CAFC86}" destId="{8FBB0CD2-E3C4-4810-8D90-B55941116FF4}" srcOrd="1" destOrd="0" presId="urn:microsoft.com/office/officeart/2005/8/layout/target3"/>
    <dgm:cxn modelId="{3F86E0BC-EA50-487D-AB66-6E9501C4398E}" type="presOf" srcId="{76BCB619-993A-4966-92AA-EFB579E02C6B}" destId="{EED9C054-D101-4139-83B7-2DF0ED3F119D}" srcOrd="0" destOrd="0" presId="urn:microsoft.com/office/officeart/2005/8/layout/target3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AEA4A75C-14FB-4820-B19E-E5D83E40E05E}" type="presOf" srcId="{7D19FC3B-2BC9-4D19-ABF6-6E8C61CE1666}" destId="{E3B7F07E-9378-47B8-874B-0B5FD9A9F7A4}" srcOrd="0" destOrd="0" presId="urn:microsoft.com/office/officeart/2005/8/layout/target3"/>
    <dgm:cxn modelId="{43628A05-EF5D-4900-81E8-0930BB612917}" type="presOf" srcId="{18E096A1-1DF6-40DA-9E6B-E19B22CAFC86}" destId="{B3C41839-93B9-4C64-BBB5-D9591B6E4F78}" srcOrd="0" destOrd="0" presId="urn:microsoft.com/office/officeart/2005/8/layout/target3"/>
    <dgm:cxn modelId="{F908D658-0E94-4870-AD21-F730EDFB3DBB}" srcId="{E5EAA01F-C383-48CA-AFA1-8B293EBEB188}" destId="{93598469-A78F-41E0-ADBA-2C9221056C63}" srcOrd="8" destOrd="0" parTransId="{EEAC79DE-3DEF-4643-8FBF-9767933A467E}" sibTransId="{1FB0F928-8E21-4880-9F78-693A5A48E55C}"/>
    <dgm:cxn modelId="{FCC2C24A-24DF-476A-8A30-CA3185C30A3F}" type="presOf" srcId="{8D599A9D-72F8-461A-957E-2A3444312770}" destId="{135D0B33-6638-4FD5-BA55-1AF8863E9902}" srcOrd="0" destOrd="0" presId="urn:microsoft.com/office/officeart/2005/8/layout/target3"/>
    <dgm:cxn modelId="{F13955CA-7F33-46A7-97EF-7F1096585F64}" type="presOf" srcId="{E5EAA01F-C383-48CA-AFA1-8B293EBEB188}" destId="{1C774052-304F-4EBC-A9E4-729F702B943C}" srcOrd="0" destOrd="0" presId="urn:microsoft.com/office/officeart/2005/8/layout/target3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7693EDB2-1C0F-4435-A22A-78F2B3BC165C}" type="presOf" srcId="{7D19FC3B-2BC9-4D19-ABF6-6E8C61CE1666}" destId="{F8E1D2FD-4A13-4903-A8A9-77884DDBDAFE}" srcOrd="1" destOrd="0" presId="urn:microsoft.com/office/officeart/2005/8/layout/target3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86A91DB2-1F2F-47DD-908B-4CC36FA270D9}" type="presOf" srcId="{9E0C4522-0A8F-4CF1-B336-7750FCB869EA}" destId="{335B3F0F-EC76-42A0-AA0F-26F12D4AF076}" srcOrd="0" destOrd="0" presId="urn:microsoft.com/office/officeart/2005/8/layout/target3"/>
    <dgm:cxn modelId="{E62EB62D-E06B-40C7-8EE1-26B54FD75034}" type="presOf" srcId="{AFBA1EE3-FD9D-4471-B170-C088A9C12263}" destId="{B90976EA-9377-4C19-94AC-8069267FDAB5}" srcOrd="1" destOrd="0" presId="urn:microsoft.com/office/officeart/2005/8/layout/target3"/>
    <dgm:cxn modelId="{D38B8427-455C-425A-BC7C-D1A529795BCE}" type="presOf" srcId="{AFBA1EE3-FD9D-4471-B170-C088A9C12263}" destId="{3F50B761-FD72-48F5-AC78-79ABE814DB32}" srcOrd="0" destOrd="0" presId="urn:microsoft.com/office/officeart/2005/8/layout/target3"/>
    <dgm:cxn modelId="{5DF6580B-44D6-4C0C-95B5-F505007C04C8}" type="presOf" srcId="{9E0C4522-0A8F-4CF1-B336-7750FCB869EA}" destId="{B784C97C-5FF5-4D90-A0F9-B85046E5C3A7}" srcOrd="1" destOrd="0" presId="urn:microsoft.com/office/officeart/2005/8/layout/target3"/>
    <dgm:cxn modelId="{CC8E1F1E-A302-4543-8E5C-AE9873B44771}" type="presOf" srcId="{739493AB-2FE1-4437-A2BE-C8F0CE69ACD0}" destId="{7D0C5B1A-ED08-4223-8EF2-2DB56FCF6214}" srcOrd="1" destOrd="0" presId="urn:microsoft.com/office/officeart/2005/8/layout/target3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BF7D3683-12BC-410B-B0DE-E24502826FA6}" type="presOf" srcId="{8D599A9D-72F8-461A-957E-2A3444312770}" destId="{316BFA25-5D2E-4FC5-8381-5791542CC08C}" srcOrd="1" destOrd="0" presId="urn:microsoft.com/office/officeart/2005/8/layout/target3"/>
    <dgm:cxn modelId="{F4DE8109-3601-4156-8385-B8BF00286BFA}" type="presOf" srcId="{76BCB619-993A-4966-92AA-EFB579E02C6B}" destId="{3BA13465-39BD-4E4B-A735-ADFD2B7A69AD}" srcOrd="1" destOrd="0" presId="urn:microsoft.com/office/officeart/2005/8/layout/target3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C5071C4A-101E-4DD9-9C71-52089E98B96D}" type="presParOf" srcId="{1C774052-304F-4EBC-A9E4-729F702B943C}" destId="{2E97BEB4-037C-47D9-A78A-89658F20D452}" srcOrd="0" destOrd="0" presId="urn:microsoft.com/office/officeart/2005/8/layout/target3"/>
    <dgm:cxn modelId="{72ACECFB-A94C-4671-8E4C-77735E818CD3}" type="presParOf" srcId="{1C774052-304F-4EBC-A9E4-729F702B943C}" destId="{BBC2194D-2FC6-49C5-8FD8-63E19410E8B3}" srcOrd="1" destOrd="0" presId="urn:microsoft.com/office/officeart/2005/8/layout/target3"/>
    <dgm:cxn modelId="{975ABDA0-55D0-45F8-BB04-440FD633B057}" type="presParOf" srcId="{1C774052-304F-4EBC-A9E4-729F702B943C}" destId="{07BEAA34-783C-453E-A84B-108148ACE0B1}" srcOrd="2" destOrd="0" presId="urn:microsoft.com/office/officeart/2005/8/layout/target3"/>
    <dgm:cxn modelId="{5EF83DB5-EC67-4080-B509-CD7EABB1B7CF}" type="presParOf" srcId="{1C774052-304F-4EBC-A9E4-729F702B943C}" destId="{3470958D-A163-4C29-B1E8-1FCBBE18ED6A}" srcOrd="3" destOrd="0" presId="urn:microsoft.com/office/officeart/2005/8/layout/target3"/>
    <dgm:cxn modelId="{7CACD13A-F773-4BFC-A0E3-01BDB2D86B8F}" type="presParOf" srcId="{1C774052-304F-4EBC-A9E4-729F702B943C}" destId="{93D8B33A-688D-4C56-854F-5649481061C6}" srcOrd="4" destOrd="0" presId="urn:microsoft.com/office/officeart/2005/8/layout/target3"/>
    <dgm:cxn modelId="{7EF0A630-109D-402C-9199-4FB3ABCE8EE7}" type="presParOf" srcId="{1C774052-304F-4EBC-A9E4-729F702B943C}" destId="{3F50B761-FD72-48F5-AC78-79ABE814DB32}" srcOrd="5" destOrd="0" presId="urn:microsoft.com/office/officeart/2005/8/layout/target3"/>
    <dgm:cxn modelId="{5D619118-A198-40D6-9078-78138C175727}" type="presParOf" srcId="{1C774052-304F-4EBC-A9E4-729F702B943C}" destId="{FB62AE76-D2C8-4BB7-BF26-14D172EAA40F}" srcOrd="6" destOrd="0" presId="urn:microsoft.com/office/officeart/2005/8/layout/target3"/>
    <dgm:cxn modelId="{7702CD7C-F901-4FCA-A153-9D783E0FA0F5}" type="presParOf" srcId="{1C774052-304F-4EBC-A9E4-729F702B943C}" destId="{07D25A74-C9DA-4542-AB8E-6825CFC43D79}" srcOrd="7" destOrd="0" presId="urn:microsoft.com/office/officeart/2005/8/layout/target3"/>
    <dgm:cxn modelId="{D59C2F9A-E440-438F-B927-D95E9C51652E}" type="presParOf" srcId="{1C774052-304F-4EBC-A9E4-729F702B943C}" destId="{EED9C054-D101-4139-83B7-2DF0ED3F119D}" srcOrd="8" destOrd="0" presId="urn:microsoft.com/office/officeart/2005/8/layout/target3"/>
    <dgm:cxn modelId="{A1808529-A7CC-43A2-9771-98E2C89ED6A6}" type="presParOf" srcId="{1C774052-304F-4EBC-A9E4-729F702B943C}" destId="{9914C81B-62DA-4574-8DA2-DB60620B19E9}" srcOrd="9" destOrd="0" presId="urn:microsoft.com/office/officeart/2005/8/layout/target3"/>
    <dgm:cxn modelId="{91192C06-82E1-41AF-A44E-B0664585808F}" type="presParOf" srcId="{1C774052-304F-4EBC-A9E4-729F702B943C}" destId="{DA484822-5A49-4CA2-9B09-A5CC1FEDE9FC}" srcOrd="10" destOrd="0" presId="urn:microsoft.com/office/officeart/2005/8/layout/target3"/>
    <dgm:cxn modelId="{05D59FAD-2558-4957-8D5C-81A780A7E675}" type="presParOf" srcId="{1C774052-304F-4EBC-A9E4-729F702B943C}" destId="{135D0B33-6638-4FD5-BA55-1AF8863E9902}" srcOrd="11" destOrd="0" presId="urn:microsoft.com/office/officeart/2005/8/layout/target3"/>
    <dgm:cxn modelId="{F4C0A593-534A-4623-B712-15CBCEE27038}" type="presParOf" srcId="{1C774052-304F-4EBC-A9E4-729F702B943C}" destId="{2B0E07EB-2DBD-489D-A3A2-771C7792CD6B}" srcOrd="12" destOrd="0" presId="urn:microsoft.com/office/officeart/2005/8/layout/target3"/>
    <dgm:cxn modelId="{0917A1A4-CF5F-46BC-B920-88333A2B08DE}" type="presParOf" srcId="{1C774052-304F-4EBC-A9E4-729F702B943C}" destId="{CBE4D52D-A325-4234-9877-C7B59109BC6F}" srcOrd="13" destOrd="0" presId="urn:microsoft.com/office/officeart/2005/8/layout/target3"/>
    <dgm:cxn modelId="{984089D7-1E9F-4FE4-AE76-9B528EF3157C}" type="presParOf" srcId="{1C774052-304F-4EBC-A9E4-729F702B943C}" destId="{E3B7F07E-9378-47B8-874B-0B5FD9A9F7A4}" srcOrd="14" destOrd="0" presId="urn:microsoft.com/office/officeart/2005/8/layout/target3"/>
    <dgm:cxn modelId="{8F9015ED-8BC1-4B13-A2AF-931593D18516}" type="presParOf" srcId="{1C774052-304F-4EBC-A9E4-729F702B943C}" destId="{71BCAA57-E1C2-4CB8-9125-25B341915A60}" srcOrd="15" destOrd="0" presId="urn:microsoft.com/office/officeart/2005/8/layout/target3"/>
    <dgm:cxn modelId="{DBFE9B25-2E5A-4B48-9F25-AF66611D2FBA}" type="presParOf" srcId="{1C774052-304F-4EBC-A9E4-729F702B943C}" destId="{BAB7A19A-2583-4532-B507-CF0686B79E25}" srcOrd="16" destOrd="0" presId="urn:microsoft.com/office/officeart/2005/8/layout/target3"/>
    <dgm:cxn modelId="{3CB1A8B0-22D6-4F1B-80EB-693AC72BD45E}" type="presParOf" srcId="{1C774052-304F-4EBC-A9E4-729F702B943C}" destId="{B3C41839-93B9-4C64-BBB5-D9591B6E4F78}" srcOrd="17" destOrd="0" presId="urn:microsoft.com/office/officeart/2005/8/layout/target3"/>
    <dgm:cxn modelId="{A2BA8D09-B32C-4494-86E4-467FB1CCEA22}" type="presParOf" srcId="{1C774052-304F-4EBC-A9E4-729F702B943C}" destId="{CDDB35DE-6742-484E-B457-3A28CDF94E0E}" srcOrd="18" destOrd="0" presId="urn:microsoft.com/office/officeart/2005/8/layout/target3"/>
    <dgm:cxn modelId="{0F7B1FB2-E041-453A-9100-A2E5593C3B51}" type="presParOf" srcId="{1C774052-304F-4EBC-A9E4-729F702B943C}" destId="{5ADD0C9B-D112-4E39-968E-560D113E7760}" srcOrd="19" destOrd="0" presId="urn:microsoft.com/office/officeart/2005/8/layout/target3"/>
    <dgm:cxn modelId="{BA30412B-A1AA-4516-9FD0-CE599C7231A0}" type="presParOf" srcId="{1C774052-304F-4EBC-A9E4-729F702B943C}" destId="{335B3F0F-EC76-42A0-AA0F-26F12D4AF076}" srcOrd="20" destOrd="0" presId="urn:microsoft.com/office/officeart/2005/8/layout/target3"/>
    <dgm:cxn modelId="{5BB4C0E4-9EA2-445A-A672-6DC7AED223DB}" type="presParOf" srcId="{1C774052-304F-4EBC-A9E4-729F702B943C}" destId="{7D0C5B1A-ED08-4223-8EF2-2DB56FCF6214}" srcOrd="21" destOrd="0" presId="urn:microsoft.com/office/officeart/2005/8/layout/target3"/>
    <dgm:cxn modelId="{9A4DC62D-445E-408E-B511-0BA9DEDC7B78}" type="presParOf" srcId="{1C774052-304F-4EBC-A9E4-729F702B943C}" destId="{B90976EA-9377-4C19-94AC-8069267FDAB5}" srcOrd="22" destOrd="0" presId="urn:microsoft.com/office/officeart/2005/8/layout/target3"/>
    <dgm:cxn modelId="{98FF87CF-C5AB-4261-B0B6-0995A370DAAD}" type="presParOf" srcId="{1C774052-304F-4EBC-A9E4-729F702B943C}" destId="{3BA13465-39BD-4E4B-A735-ADFD2B7A69AD}" srcOrd="23" destOrd="0" presId="urn:microsoft.com/office/officeart/2005/8/layout/target3"/>
    <dgm:cxn modelId="{8D133803-B4DB-4CB1-B2E9-182C62445609}" type="presParOf" srcId="{1C774052-304F-4EBC-A9E4-729F702B943C}" destId="{316BFA25-5D2E-4FC5-8381-5791542CC08C}" srcOrd="24" destOrd="0" presId="urn:microsoft.com/office/officeart/2005/8/layout/target3"/>
    <dgm:cxn modelId="{67253A5A-1802-4ACA-96AF-1AC6DA39D661}" type="presParOf" srcId="{1C774052-304F-4EBC-A9E4-729F702B943C}" destId="{F8E1D2FD-4A13-4903-A8A9-77884DDBDAFE}" srcOrd="25" destOrd="0" presId="urn:microsoft.com/office/officeart/2005/8/layout/target3"/>
    <dgm:cxn modelId="{56A505F9-ADA3-46C2-8484-455DE1E4096B}" type="presParOf" srcId="{1C774052-304F-4EBC-A9E4-729F702B943C}" destId="{8FBB0CD2-E3C4-4810-8D90-B55941116FF4}" srcOrd="26" destOrd="0" presId="urn:microsoft.com/office/officeart/2005/8/layout/target3"/>
    <dgm:cxn modelId="{6008823D-19A9-4BE1-8C1B-1ED0D23B648E}" type="presParOf" srcId="{1C774052-304F-4EBC-A9E4-729F702B943C}" destId="{B784C97C-5FF5-4D90-A0F9-B85046E5C3A7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7BEB4-037C-47D9-A78A-89658F20D452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BEAA34-783C-453E-A84B-108148ACE0B1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/>
            <a:t>COMPRENDER EL PROBLEMA.</a:t>
          </a:r>
          <a:endParaRPr lang="es-ES" sz="1400" kern="1200" dirty="0"/>
        </a:p>
      </dsp:txBody>
      <dsp:txXfrm>
        <a:off x="1828800" y="203199"/>
        <a:ext cx="4267200" cy="365759"/>
      </dsp:txXfrm>
    </dsp:sp>
    <dsp:sp modelId="{93D8B33A-688D-4C56-854F-5649481061C6}">
      <dsp:nvSpPr>
        <dsp:cNvPr id="0" name=""/>
        <dsp:cNvSpPr/>
      </dsp:nvSpPr>
      <dsp:spPr>
        <a:xfrm>
          <a:off x="274319" y="568959"/>
          <a:ext cx="3108960" cy="31089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50B761-FD72-48F5-AC78-79ABE814DB32}">
      <dsp:nvSpPr>
        <dsp:cNvPr id="0" name=""/>
        <dsp:cNvSpPr/>
      </dsp:nvSpPr>
      <dsp:spPr>
        <a:xfrm>
          <a:off x="1828800" y="568959"/>
          <a:ext cx="4267200" cy="31089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 Leer el problema varias veces</a:t>
          </a:r>
        </a:p>
      </dsp:txBody>
      <dsp:txXfrm>
        <a:off x="1828800" y="568959"/>
        <a:ext cx="4267200" cy="365759"/>
      </dsp:txXfrm>
    </dsp:sp>
    <dsp:sp modelId="{07D25A74-C9DA-4542-AB8E-6825CFC43D79}">
      <dsp:nvSpPr>
        <dsp:cNvPr id="0" name=""/>
        <dsp:cNvSpPr/>
      </dsp:nvSpPr>
      <dsp:spPr>
        <a:xfrm>
          <a:off x="548639" y="934718"/>
          <a:ext cx="2560321" cy="256032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D9C054-D101-4139-83B7-2DF0ED3F119D}">
      <dsp:nvSpPr>
        <dsp:cNvPr id="0" name=""/>
        <dsp:cNvSpPr/>
      </dsp:nvSpPr>
      <dsp:spPr>
        <a:xfrm>
          <a:off x="1828800" y="934718"/>
          <a:ext cx="4267200" cy="256032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¿Qué datos me dan en el enunciado del problema?</a:t>
          </a:r>
        </a:p>
      </dsp:txBody>
      <dsp:txXfrm>
        <a:off x="1828800" y="934718"/>
        <a:ext cx="4267200" cy="365759"/>
      </dsp:txXfrm>
    </dsp:sp>
    <dsp:sp modelId="{DA484822-5A49-4CA2-9B09-A5CC1FEDE9FC}">
      <dsp:nvSpPr>
        <dsp:cNvPr id="0" name=""/>
        <dsp:cNvSpPr/>
      </dsp:nvSpPr>
      <dsp:spPr>
        <a:xfrm>
          <a:off x="822959" y="1300478"/>
          <a:ext cx="2011681" cy="20116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35D0B33-6638-4FD5-BA55-1AF8863E9902}">
      <dsp:nvSpPr>
        <dsp:cNvPr id="0" name=""/>
        <dsp:cNvSpPr/>
      </dsp:nvSpPr>
      <dsp:spPr>
        <a:xfrm>
          <a:off x="1828800" y="1300478"/>
          <a:ext cx="4267200" cy="20116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es la pregunta que me da el problema?</a:t>
          </a:r>
        </a:p>
      </dsp:txBody>
      <dsp:txXfrm>
        <a:off x="1828800" y="1300478"/>
        <a:ext cx="4267200" cy="365763"/>
      </dsp:txXfrm>
    </dsp:sp>
    <dsp:sp modelId="{CBE4D52D-A325-4234-9877-C7B59109BC6F}">
      <dsp:nvSpPr>
        <dsp:cNvPr id="0" name=""/>
        <dsp:cNvSpPr/>
      </dsp:nvSpPr>
      <dsp:spPr>
        <a:xfrm>
          <a:off x="1097280" y="1666241"/>
          <a:ext cx="1463038" cy="14630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B7F07E-9378-47B8-874B-0B5FD9A9F7A4}">
      <dsp:nvSpPr>
        <dsp:cNvPr id="0" name=""/>
        <dsp:cNvSpPr/>
      </dsp:nvSpPr>
      <dsp:spPr>
        <a:xfrm>
          <a:off x="1828800" y="1666241"/>
          <a:ext cx="4267200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¿Qué debo lograr?</a:t>
          </a:r>
        </a:p>
      </dsp:txBody>
      <dsp:txXfrm>
        <a:off x="1828800" y="1666241"/>
        <a:ext cx="4267200" cy="365759"/>
      </dsp:txXfrm>
    </dsp:sp>
    <dsp:sp modelId="{BAB7A19A-2583-4532-B507-CF0686B79E25}">
      <dsp:nvSpPr>
        <dsp:cNvPr id="0" name=""/>
        <dsp:cNvSpPr/>
      </dsp:nvSpPr>
      <dsp:spPr>
        <a:xfrm>
          <a:off x="1371600" y="2032001"/>
          <a:ext cx="914398" cy="91439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C41839-93B9-4C64-BBB5-D9591B6E4F78}">
      <dsp:nvSpPr>
        <dsp:cNvPr id="0" name=""/>
        <dsp:cNvSpPr/>
      </dsp:nvSpPr>
      <dsp:spPr>
        <a:xfrm>
          <a:off x="1828800" y="2032001"/>
          <a:ext cx="4267200" cy="914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es la incógnita del problema?</a:t>
          </a:r>
        </a:p>
      </dsp:txBody>
      <dsp:txXfrm>
        <a:off x="1828800" y="2032001"/>
        <a:ext cx="4267200" cy="365759"/>
      </dsp:txXfrm>
    </dsp:sp>
    <dsp:sp modelId="{5ADD0C9B-D112-4E39-968E-560D113E7760}">
      <dsp:nvSpPr>
        <dsp:cNvPr id="0" name=""/>
        <dsp:cNvSpPr/>
      </dsp:nvSpPr>
      <dsp:spPr>
        <a:xfrm>
          <a:off x="1645920" y="2397760"/>
          <a:ext cx="365759" cy="36575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5B3F0F-EC76-42A0-AA0F-26F12D4AF076}">
      <dsp:nvSpPr>
        <dsp:cNvPr id="0" name=""/>
        <dsp:cNvSpPr/>
      </dsp:nvSpPr>
      <dsp:spPr>
        <a:xfrm>
          <a:off x="1828800" y="2397760"/>
          <a:ext cx="4267200" cy="3657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Organizar la información</a:t>
          </a:r>
        </a:p>
      </dsp:txBody>
      <dsp:txXfrm>
        <a:off x="1828800" y="2397760"/>
        <a:ext cx="4267200" cy="365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16/10/2024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 smtClean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MX" sz="1100" dirty="0" smtClean="0">
                <a:solidFill>
                  <a:schemeClr val="bg1"/>
                </a:solidFill>
              </a:rPr>
              <a:t>•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ES_tradnl" sz="1100" dirty="0" smtClean="0">
                <a:solidFill>
                  <a:schemeClr val="bg1"/>
                </a:solidFill>
              </a:rPr>
              <a:t>Algoritmia </a:t>
            </a:r>
            <a:r>
              <a:rPr lang="es-MX" sz="1100" dirty="0" smtClean="0">
                <a:solidFill>
                  <a:schemeClr val="bg1"/>
                </a:solidFill>
              </a:rPr>
              <a:t>• FIUAS</a:t>
            </a:r>
            <a:endParaRPr lang="es-MX" sz="1100" dirty="0">
              <a:solidFill>
                <a:schemeClr val="bg1"/>
              </a:solidFill>
            </a:endParaRP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899592" y="1268760"/>
            <a:ext cx="6335688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348880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/>
              <a:t>Estructuras de Selección (doble)</a:t>
            </a:r>
            <a:endParaRPr lang="es-MX" sz="2000" dirty="0" smtClean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907704" y="476672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  <a:endParaRPr lang="es-MX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267744" y="3933056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Algoritmia: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 smtClean="0"/>
              <a:t>Competencia del Tema</a:t>
            </a:r>
            <a:endParaRPr lang="es-ES" sz="3200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 smtClean="0"/>
              <a:t>El alumno:</a:t>
            </a:r>
          </a:p>
          <a:p>
            <a:pPr algn="just" eaLnBrk="1" hangingPunct="1"/>
            <a:endParaRPr lang="es-ES_tradnl" dirty="0" smtClean="0"/>
          </a:p>
          <a:p>
            <a:pPr algn="just" eaLnBrk="1" hangingPunct="1"/>
            <a:r>
              <a:rPr lang="es-ES_tradnl" sz="2400" dirty="0" smtClean="0"/>
              <a:t>Conocerá la semántica de la estructura algorítmica de selección doble como componentes en soluciones algorítmicas.</a:t>
            </a:r>
          </a:p>
          <a:p>
            <a:pPr algn="just" eaLnBrk="1" hangingPunct="1"/>
            <a:endParaRPr lang="es-ES_tradnl" sz="2400" dirty="0" smtClean="0"/>
          </a:p>
          <a:p>
            <a:pPr algn="just" eaLnBrk="1" hangingPunct="1"/>
            <a:r>
              <a:rPr lang="es-ES_tradnl" sz="2400" dirty="0" smtClean="0"/>
              <a:t>Aplicará la estructura en el desarrollo de algoritmos más complejos.</a:t>
            </a:r>
            <a:endParaRPr lang="es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mtClean="0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b="1" dirty="0" smtClean="0"/>
              <a:t>Estructuras de Selección (condicionales)</a:t>
            </a:r>
          </a:p>
          <a:p>
            <a:pPr lvl="1" eaLnBrk="1" hangingPunct="1"/>
            <a:endParaRPr lang="es-ES" sz="2000" b="1" dirty="0" smtClean="0"/>
          </a:p>
          <a:p>
            <a:pPr lvl="1" eaLnBrk="1" hangingPunct="1"/>
            <a:r>
              <a:rPr lang="es-ES" sz="2000" b="1" dirty="0" smtClean="0"/>
              <a:t>Dobles</a:t>
            </a:r>
          </a:p>
          <a:p>
            <a:pPr lvl="1" eaLnBrk="1" hangingPunct="1"/>
            <a:endParaRPr lang="es-ES" sz="2000" b="1" dirty="0" smtClean="0"/>
          </a:p>
          <a:p>
            <a:pPr lvl="1" eaLnBrk="1" hangingPunct="1"/>
            <a:r>
              <a:rPr lang="es-ES" sz="2000" b="1" dirty="0" smtClean="0"/>
              <a:t>Ejemplos </a:t>
            </a:r>
          </a:p>
          <a:p>
            <a:pPr lvl="1" eaLnBrk="1" hangingPunct="1"/>
            <a:endParaRPr lang="es-ES" sz="2000" b="1" dirty="0" smtClean="0"/>
          </a:p>
          <a:p>
            <a:pPr lvl="1" eaLnBrk="1" hangingPunct="1"/>
            <a:r>
              <a:rPr lang="es-ES" sz="2000" b="1" dirty="0" smtClean="0"/>
              <a:t>Ejercicios extra clase</a:t>
            </a:r>
          </a:p>
          <a:p>
            <a:pPr eaLnBrk="1" hangingPunct="1">
              <a:buNone/>
            </a:pPr>
            <a:endParaRPr lang="es-E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219200" y="685800"/>
            <a:ext cx="632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>
                <a:solidFill>
                  <a:schemeClr val="hlink"/>
                </a:solidFill>
              </a:rPr>
              <a:t>Estructura de Selección</a:t>
            </a:r>
            <a:r>
              <a:rPr lang="es-ES" sz="2000" b="1" dirty="0">
                <a:solidFill>
                  <a:schemeClr val="hlink"/>
                </a:solidFill>
              </a:rPr>
              <a:t> </a:t>
            </a:r>
            <a:r>
              <a:rPr lang="es-MX" sz="3200" b="1" dirty="0">
                <a:solidFill>
                  <a:schemeClr val="tx2"/>
                </a:solidFill>
              </a:rPr>
              <a:t>Doble</a:t>
            </a:r>
            <a:endParaRPr lang="es-ES" sz="3200" b="1" dirty="0">
              <a:solidFill>
                <a:schemeClr val="tx2"/>
              </a:solidFill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52400" y="1676400"/>
            <a:ext cx="3581400" cy="4648200"/>
            <a:chOff x="480" y="1056"/>
            <a:chExt cx="2256" cy="3264"/>
          </a:xfrm>
        </p:grpSpPr>
        <p:sp>
          <p:nvSpPr>
            <p:cNvPr id="10247" name="AutoShape 3"/>
            <p:cNvSpPr>
              <a:spLocks noChangeArrowheads="1"/>
            </p:cNvSpPr>
            <p:nvPr/>
          </p:nvSpPr>
          <p:spPr bwMode="auto">
            <a:xfrm>
              <a:off x="1824" y="2160"/>
              <a:ext cx="912" cy="384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248" name="Line 4"/>
            <p:cNvSpPr>
              <a:spLocks noChangeShapeType="1"/>
            </p:cNvSpPr>
            <p:nvPr/>
          </p:nvSpPr>
          <p:spPr bwMode="auto">
            <a:xfrm>
              <a:off x="1056" y="3936"/>
              <a:ext cx="0" cy="384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249" name="Text Box 5"/>
            <p:cNvSpPr txBox="1">
              <a:spLocks noChangeArrowheads="1"/>
            </p:cNvSpPr>
            <p:nvPr/>
          </p:nvSpPr>
          <p:spPr bwMode="auto">
            <a:xfrm>
              <a:off x="1920" y="2257"/>
              <a:ext cx="768" cy="236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Enunciado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80" y="1056"/>
              <a:ext cx="1824" cy="2880"/>
              <a:chOff x="480" y="1056"/>
              <a:chExt cx="1824" cy="2880"/>
            </a:xfrm>
          </p:grpSpPr>
          <p:sp>
            <p:nvSpPr>
              <p:cNvPr id="10251" name="AutoShape 7"/>
              <p:cNvSpPr>
                <a:spLocks noChangeArrowheads="1"/>
              </p:cNvSpPr>
              <p:nvPr/>
            </p:nvSpPr>
            <p:spPr bwMode="auto">
              <a:xfrm>
                <a:off x="480" y="1440"/>
                <a:ext cx="1056" cy="1056"/>
              </a:xfrm>
              <a:prstGeom prst="flowChartDecision">
                <a:avLst/>
              </a:prstGeom>
              <a:solidFill>
                <a:srgbClr val="FFFF8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0252" name="AutoShape 8"/>
              <p:cNvSpPr>
                <a:spLocks noChangeArrowheads="1"/>
              </p:cNvSpPr>
              <p:nvPr/>
            </p:nvSpPr>
            <p:spPr bwMode="auto">
              <a:xfrm>
                <a:off x="576" y="2784"/>
                <a:ext cx="912" cy="384"/>
              </a:xfrm>
              <a:prstGeom prst="flowChartProcess">
                <a:avLst/>
              </a:prstGeom>
              <a:solidFill>
                <a:srgbClr val="FFFF8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0253" name="AutoShape 9"/>
              <p:cNvSpPr>
                <a:spLocks noChangeArrowheads="1"/>
              </p:cNvSpPr>
              <p:nvPr/>
            </p:nvSpPr>
            <p:spPr bwMode="auto">
              <a:xfrm>
                <a:off x="624" y="3552"/>
                <a:ext cx="912" cy="384"/>
              </a:xfrm>
              <a:prstGeom prst="flowChartProcess">
                <a:avLst/>
              </a:prstGeom>
              <a:solidFill>
                <a:srgbClr val="FFFF8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0254" name="Line 10"/>
              <p:cNvSpPr>
                <a:spLocks noChangeShapeType="1"/>
              </p:cNvSpPr>
              <p:nvPr/>
            </p:nvSpPr>
            <p:spPr bwMode="auto">
              <a:xfrm>
                <a:off x="1008" y="1056"/>
                <a:ext cx="0" cy="384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5" name="Line 11"/>
              <p:cNvSpPr>
                <a:spLocks noChangeShapeType="1"/>
              </p:cNvSpPr>
              <p:nvPr/>
            </p:nvSpPr>
            <p:spPr bwMode="auto">
              <a:xfrm>
                <a:off x="1536" y="1968"/>
                <a:ext cx="768" cy="0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6" name="Line 12"/>
              <p:cNvSpPr>
                <a:spLocks noChangeShapeType="1"/>
              </p:cNvSpPr>
              <p:nvPr/>
            </p:nvSpPr>
            <p:spPr bwMode="auto">
              <a:xfrm>
                <a:off x="2304" y="1968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7" name="Line 13"/>
              <p:cNvSpPr>
                <a:spLocks noChangeShapeType="1"/>
              </p:cNvSpPr>
              <p:nvPr/>
            </p:nvSpPr>
            <p:spPr bwMode="auto">
              <a:xfrm>
                <a:off x="1056" y="3168"/>
                <a:ext cx="0" cy="384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8" name="Line 14"/>
              <p:cNvSpPr>
                <a:spLocks noChangeShapeType="1"/>
              </p:cNvSpPr>
              <p:nvPr/>
            </p:nvSpPr>
            <p:spPr bwMode="auto">
              <a:xfrm>
                <a:off x="2304" y="2544"/>
                <a:ext cx="0" cy="816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9" name="Text Box 15"/>
              <p:cNvSpPr txBox="1">
                <a:spLocks noChangeArrowheads="1"/>
              </p:cNvSpPr>
              <p:nvPr/>
            </p:nvSpPr>
            <p:spPr bwMode="auto">
              <a:xfrm>
                <a:off x="624" y="1872"/>
                <a:ext cx="769" cy="236"/>
              </a:xfrm>
              <a:prstGeom prst="rect">
                <a:avLst/>
              </a:prstGeom>
              <a:solidFill>
                <a:srgbClr val="FFFF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s-MX" sz="1600" b="1">
                    <a:solidFill>
                      <a:srgbClr val="006BD6"/>
                    </a:solidFill>
                    <a:latin typeface="Comic Sans MS" pitchFamily="66" charset="0"/>
                  </a:rPr>
                  <a:t>Condición</a:t>
                </a:r>
                <a:endParaRPr lang="es-ES" sz="1600" b="1">
                  <a:solidFill>
                    <a:srgbClr val="006BD6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0260" name="Text Box 16"/>
              <p:cNvSpPr txBox="1">
                <a:spLocks noChangeArrowheads="1"/>
              </p:cNvSpPr>
              <p:nvPr/>
            </p:nvSpPr>
            <p:spPr bwMode="auto">
              <a:xfrm>
                <a:off x="672" y="2880"/>
                <a:ext cx="768" cy="236"/>
              </a:xfrm>
              <a:prstGeom prst="rect">
                <a:avLst/>
              </a:prstGeom>
              <a:solidFill>
                <a:srgbClr val="FFFF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MX" sz="1600" b="1">
                    <a:solidFill>
                      <a:srgbClr val="006BD6"/>
                    </a:solidFill>
                    <a:latin typeface="Comic Sans MS" pitchFamily="66" charset="0"/>
                  </a:rPr>
                  <a:t>Enunciado</a:t>
                </a:r>
                <a:endParaRPr lang="es-ES" sz="1600" b="1">
                  <a:solidFill>
                    <a:srgbClr val="006BD6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0261" name="Text Box 17"/>
              <p:cNvSpPr txBox="1">
                <a:spLocks noChangeArrowheads="1"/>
              </p:cNvSpPr>
              <p:nvPr/>
            </p:nvSpPr>
            <p:spPr bwMode="auto">
              <a:xfrm>
                <a:off x="720" y="3648"/>
                <a:ext cx="720" cy="236"/>
              </a:xfrm>
              <a:prstGeom prst="rect">
                <a:avLst/>
              </a:prstGeom>
              <a:solidFill>
                <a:srgbClr val="FFFF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MX" sz="1600" b="1">
                    <a:solidFill>
                      <a:srgbClr val="006BD6"/>
                    </a:solidFill>
                    <a:latin typeface="Comic Sans MS" pitchFamily="66" charset="0"/>
                  </a:rPr>
                  <a:t>Enunciado</a:t>
                </a:r>
                <a:endParaRPr lang="es-ES" sz="1600" b="1">
                  <a:solidFill>
                    <a:srgbClr val="006BD6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0262" name="Text Box 18"/>
              <p:cNvSpPr txBox="1">
                <a:spLocks noChangeArrowheads="1"/>
              </p:cNvSpPr>
              <p:nvPr/>
            </p:nvSpPr>
            <p:spPr bwMode="auto">
              <a:xfrm>
                <a:off x="1008" y="2448"/>
                <a:ext cx="385" cy="3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MX" sz="2400">
                    <a:solidFill>
                      <a:srgbClr val="006BD6"/>
                    </a:solidFill>
                    <a:latin typeface="Comic Sans MS" pitchFamily="66" charset="0"/>
                  </a:rPr>
                  <a:t>No</a:t>
                </a:r>
                <a:endParaRPr lang="es-ES" sz="2400">
                  <a:solidFill>
                    <a:srgbClr val="006BD6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0263" name="Text Box 19"/>
              <p:cNvSpPr txBox="1">
                <a:spLocks noChangeArrowheads="1"/>
              </p:cNvSpPr>
              <p:nvPr/>
            </p:nvSpPr>
            <p:spPr bwMode="auto">
              <a:xfrm>
                <a:off x="1632" y="1632"/>
                <a:ext cx="383" cy="3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MX" sz="2400">
                    <a:solidFill>
                      <a:srgbClr val="006BD6"/>
                    </a:solidFill>
                    <a:latin typeface="Comic Sans MS" pitchFamily="66" charset="0"/>
                  </a:rPr>
                  <a:t>Si</a:t>
                </a:r>
                <a:endParaRPr lang="es-ES" sz="2400">
                  <a:solidFill>
                    <a:srgbClr val="006BD6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0264" name="Line 20"/>
              <p:cNvSpPr>
                <a:spLocks noChangeShapeType="1"/>
              </p:cNvSpPr>
              <p:nvPr/>
            </p:nvSpPr>
            <p:spPr bwMode="auto">
              <a:xfrm flipH="1">
                <a:off x="1056" y="3360"/>
                <a:ext cx="1248" cy="0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miter lim="800000"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s-ES"/>
              </a:p>
            </p:txBody>
          </p:sp>
          <p:sp>
            <p:nvSpPr>
              <p:cNvPr id="10265" name="Line 21"/>
              <p:cNvSpPr>
                <a:spLocks noChangeShapeType="1"/>
              </p:cNvSpPr>
              <p:nvPr/>
            </p:nvSpPr>
            <p:spPr bwMode="auto">
              <a:xfrm>
                <a:off x="1008" y="2496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ED2139"/>
                </a:solidFill>
                <a:miter lim="800000"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s-ES"/>
              </a:p>
            </p:txBody>
          </p:sp>
        </p:grpSp>
      </p:grpSp>
      <p:sp>
        <p:nvSpPr>
          <p:cNvPr id="71702" name="Rectangle 22"/>
          <p:cNvSpPr>
            <a:spLocks noChangeArrowheads="1"/>
          </p:cNvSpPr>
          <p:nvPr/>
        </p:nvSpPr>
        <p:spPr bwMode="auto">
          <a:xfrm>
            <a:off x="3810000" y="3886200"/>
            <a:ext cx="5113338" cy="2514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n-US" dirty="0">
                <a:latin typeface="Lucida Sans Typewriter" pitchFamily="49" charset="0"/>
                <a:cs typeface="Times New Roman" pitchFamily="18" charset="0"/>
              </a:rPr>
              <a:t>SI </a:t>
            </a:r>
            <a:r>
              <a:rPr lang="en-US" i="1" dirty="0" err="1">
                <a:latin typeface="Lucida Sans Typewriter" pitchFamily="49" charset="0"/>
                <a:cs typeface="Times New Roman" pitchFamily="18" charset="0"/>
              </a:rPr>
              <a:t>expresión-booleana</a:t>
            </a:r>
            <a:r>
              <a:rPr lang="en-US" i="1" dirty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n-US" dirty="0">
                <a:latin typeface="Lucida Sans Typewriter" pitchFamily="49" charset="0"/>
                <a:cs typeface="Times New Roman" pitchFamily="18" charset="0"/>
              </a:rPr>
              <a:t>ENTONCES</a:t>
            </a:r>
          </a:p>
          <a:p>
            <a:pPr eaLnBrk="0" hangingPunct="0">
              <a:defRPr/>
            </a:pPr>
            <a:r>
              <a:rPr lang="en-US" dirty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sz="1600" i="1" dirty="0" smtClean="0"/>
              <a:t>Instrucciones </a:t>
            </a:r>
            <a:r>
              <a:rPr lang="es-MX" sz="1600" i="1" dirty="0"/>
              <a:t>(acciones a realizar) caso </a:t>
            </a:r>
            <a:r>
              <a:rPr lang="es-MX" sz="1600" i="1" dirty="0" smtClean="0"/>
              <a:t>true</a:t>
            </a:r>
            <a:endParaRPr lang="en-US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dirty="0" smtClean="0">
                <a:latin typeface="Lucida Sans Typewriter" pitchFamily="49" charset="0"/>
                <a:cs typeface="Times New Roman" pitchFamily="18" charset="0"/>
              </a:rPr>
              <a:t>SI_NO</a:t>
            </a:r>
            <a:endParaRPr lang="en-US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dirty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sz="1600" i="1" dirty="0" smtClean="0"/>
              <a:t>Instrucciones </a:t>
            </a:r>
            <a:r>
              <a:rPr lang="es-MX" sz="1600" i="1" dirty="0"/>
              <a:t>(acciones a realizar) caso </a:t>
            </a:r>
            <a:r>
              <a:rPr lang="es-MX" sz="1600" i="1" dirty="0" smtClean="0"/>
              <a:t>False</a:t>
            </a:r>
            <a:endParaRPr lang="en-US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dirty="0" smtClean="0">
                <a:latin typeface="Lucida Sans Typewriter" pitchFamily="49" charset="0"/>
                <a:cs typeface="Times New Roman" pitchFamily="18" charset="0"/>
              </a:rPr>
              <a:t>FIN_SI</a:t>
            </a:r>
            <a:endParaRPr lang="en-US" dirty="0">
              <a:latin typeface="Lucida Sans Typewriter" pitchFamily="49" charset="0"/>
              <a:cs typeface="Times New Roman" pitchFamily="18" charset="0"/>
            </a:endParaRPr>
          </a:p>
        </p:txBody>
      </p:sp>
      <p:sp>
        <p:nvSpPr>
          <p:cNvPr id="10245" name="Rectangle 23"/>
          <p:cNvSpPr>
            <a:spLocks noChangeArrowheads="1"/>
          </p:cNvSpPr>
          <p:nvPr/>
        </p:nvSpPr>
        <p:spPr bwMode="auto">
          <a:xfrm>
            <a:off x="4114800" y="3276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>
                <a:solidFill>
                  <a:srgbClr val="0033CC"/>
                </a:solidFill>
                <a:latin typeface="Times New Roman" pitchFamily="18" charset="0"/>
              </a:rPr>
              <a:t>Sintaxis:</a:t>
            </a:r>
            <a:r>
              <a:rPr lang="es-MX" sz="2400">
                <a:solidFill>
                  <a:srgbClr val="0033CC"/>
                </a:solidFill>
                <a:latin typeface="Times New Roman" pitchFamily="18" charset="0"/>
              </a:rPr>
              <a:t>   </a:t>
            </a:r>
            <a:endParaRPr lang="es-ES" sz="28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0246" name="Rectangle 25"/>
          <p:cNvSpPr>
            <a:spLocks noChangeArrowheads="1"/>
          </p:cNvSpPr>
          <p:nvPr/>
        </p:nvSpPr>
        <p:spPr bwMode="auto">
          <a:xfrm>
            <a:off x="3505200" y="1676400"/>
            <a:ext cx="5213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_tradnl"/>
              <a:t>Permiten elegir entre dos opciones o alternativas posibles en función del cumplimiento o no de una determinada condición.</a:t>
            </a:r>
            <a:r>
              <a:rPr lang="es-E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 smtClean="0"/>
              <a:t>Ejemplo de la aplicación de la estructura de selección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Definición del Problema.</a:t>
            </a:r>
          </a:p>
          <a:p>
            <a:pPr lvl="1" eaLnBrk="1" hangingPunct="1"/>
            <a:r>
              <a:rPr lang="es-ES" sz="2400" dirty="0" smtClean="0"/>
              <a:t>Análisis del problema.</a:t>
            </a:r>
          </a:p>
          <a:p>
            <a:pPr lvl="1" eaLnBrk="1" hangingPunct="1"/>
            <a:r>
              <a:rPr lang="es-ES" sz="2400" dirty="0" smtClean="0"/>
              <a:t>Construcción del Algoritmo.</a:t>
            </a:r>
          </a:p>
          <a:p>
            <a:pPr lvl="1" eaLnBrk="1" hangingPunct="1"/>
            <a:r>
              <a:rPr lang="es-ES" sz="2400" dirty="0" smtClean="0"/>
              <a:t>Plan y 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1779538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 #1</a:t>
            </a:r>
            <a:endParaRPr lang="es-MX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 alumno realizará el análisis para la definición del siguiente problema: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1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905000"/>
            <a:ext cx="6567264" cy="4495800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 smtClean="0"/>
              <a:t>Elabore un pseudocódigo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que:</a:t>
            </a:r>
          </a:p>
          <a:p>
            <a:pPr lvl="1" algn="just"/>
            <a:endParaRPr lang="es-ES" sz="2000" dirty="0" smtClean="0"/>
          </a:p>
          <a:p>
            <a:pPr lvl="2" algn="just"/>
            <a:r>
              <a:rPr lang="es-ES" sz="1600" dirty="0" smtClean="0"/>
              <a:t>Si el precio de venta es menor a $7,000.00, </a:t>
            </a:r>
            <a:r>
              <a:rPr lang="es-ES" sz="1600" b="1" i="1" u="sng" dirty="0" smtClean="0"/>
              <a:t>Ana debe pagar   un porcentaje adicional del 5.3%.</a:t>
            </a:r>
          </a:p>
          <a:p>
            <a:pPr lvl="2" algn="just"/>
            <a:endParaRPr lang="es-ES" sz="1600" dirty="0" smtClean="0"/>
          </a:p>
          <a:p>
            <a:pPr lvl="2" algn="just"/>
            <a:r>
              <a:rPr lang="es-ES" sz="1600" dirty="0" smtClean="0"/>
              <a:t>Si el precio de venta es $7,000.00 o mas, </a:t>
            </a:r>
            <a:r>
              <a:rPr lang="es-ES" sz="1600" b="1" i="1" u="sng" dirty="0" smtClean="0"/>
              <a:t>Ana debe pagar   un porcentaje adicional del 15.3%.  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Procedimientos para</a:t>
            </a:r>
            <a:br>
              <a:rPr lang="es-ES" sz="3200" dirty="0" smtClean="0"/>
            </a:br>
            <a:r>
              <a:rPr lang="es-ES" sz="3200" dirty="0" smtClean="0"/>
              <a:t>solucionar problemas matemáticos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 smtClean="0"/>
              <a:t> 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15240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</a:rPr>
              <a:t>Alto</a:t>
            </a:r>
            <a:r>
              <a:rPr lang="es-MX" dirty="0" smtClean="0"/>
              <a:t>, </a:t>
            </a:r>
            <a:r>
              <a:rPr lang="es-ES" dirty="0" smtClean="0"/>
              <a:t>pregúntate?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7" y="1905000"/>
            <a:ext cx="4824536" cy="44763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Mis conocimientos actuales de matemáticas, me permiten resolver este problema?</a:t>
            </a:r>
          </a:p>
          <a:p>
            <a:pPr algn="just"/>
            <a:endParaRPr lang="es-MX" dirty="0" smtClean="0"/>
          </a:p>
          <a:p>
            <a:pPr algn="just"/>
            <a:r>
              <a:rPr lang="es-MX" i="1" u="sng" dirty="0" smtClean="0"/>
              <a:t>Respuesta:</a:t>
            </a:r>
            <a:endParaRPr lang="es-ES" i="1" u="sng" dirty="0" smtClean="0"/>
          </a:p>
          <a:p>
            <a:pPr lvl="1" algn="just"/>
            <a:r>
              <a:rPr lang="es-ES" sz="2400" b="1" dirty="0" smtClean="0">
                <a:solidFill>
                  <a:srgbClr val="FF0000"/>
                </a:solidFill>
              </a:rPr>
              <a:t>No:</a:t>
            </a:r>
            <a:r>
              <a:rPr lang="es-ES" sz="2400" dirty="0" smtClean="0"/>
              <a:t>  Plantear una estrategia para obtener los conocimientos requeridos.</a:t>
            </a:r>
          </a:p>
          <a:p>
            <a:pPr lvl="1" algn="just"/>
            <a:endParaRPr lang="es-ES" sz="2400" dirty="0" smtClean="0"/>
          </a:p>
          <a:p>
            <a:pPr lvl="1" algn="just"/>
            <a:r>
              <a:rPr lang="es-MX" sz="2400" b="1" dirty="0" smtClean="0">
                <a:solidFill>
                  <a:srgbClr val="002060"/>
                </a:solidFill>
              </a:rPr>
              <a:t>SI: </a:t>
            </a:r>
            <a:r>
              <a:rPr lang="es-MX" sz="2400" dirty="0" smtClean="0"/>
              <a:t>Continuar con la siguiente etapa de la solución del problema</a:t>
            </a: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7" y="476672"/>
            <a:ext cx="504056" cy="113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t1.gstatic.com/images?q=tbn:ANd9GcQ4QPJanOcOxtL-UMLubNR0tznw6e7lfXttokGX7Cvsg1o9foTZ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8117" y="2492896"/>
            <a:ext cx="3264363" cy="2448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5457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3200" dirty="0" smtClean="0"/>
              <a:t>Cálculos de:</a:t>
            </a:r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 lvl="1">
              <a:buFont typeface="Arial" pitchFamily="34" charset="0"/>
              <a:buChar char="•"/>
            </a:pPr>
            <a:r>
              <a:rPr lang="es-MX" sz="3200" dirty="0" smtClean="0"/>
              <a:t>Descuentos</a:t>
            </a:r>
          </a:p>
          <a:p>
            <a:pPr lvl="1">
              <a:buFont typeface="Arial" pitchFamily="34" charset="0"/>
              <a:buChar char="•"/>
            </a:pPr>
            <a:endParaRPr lang="es-MX" sz="3200" dirty="0" smtClean="0"/>
          </a:p>
          <a:p>
            <a:pPr lvl="1">
              <a:buFont typeface="Arial" pitchFamily="34" charset="0"/>
              <a:buChar char="•"/>
            </a:pPr>
            <a:r>
              <a:rPr lang="es-MX" sz="3200" dirty="0" smtClean="0"/>
              <a:t>Operaciones aritméticas básicas</a:t>
            </a:r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4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420888"/>
            <a:ext cx="2343150" cy="1952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 smtClean="0"/>
              <a:t>Construcción del Algoritmo.</a:t>
            </a:r>
          </a:p>
          <a:p>
            <a:pPr lvl="1" eaLnBrk="1" hangingPunct="1"/>
            <a:r>
              <a:rPr lang="es-ES" sz="2400" dirty="0" smtClean="0"/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11586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6787480" cy="4844752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PrecioAplicarImpuesto</a:t>
            </a:r>
            <a:r>
              <a:rPr lang="es-MX" sz="1800" dirty="0" smtClean="0"/>
              <a:t>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PorcentajeImpuesto1 = 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PorcentajeImpuesto2=15.3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El cliente tiene que pagar uno de los dos impuestos.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Paso#1: 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/>
            <a:endParaRPr lang="es-MX" sz="1200" b="1" dirty="0" smtClean="0"/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PorcentajeImpuesto1 / 100)</a:t>
            </a:r>
          </a:p>
          <a:p>
            <a:pPr lvl="1" algn="just"/>
            <a:endParaRPr lang="es-MX" sz="12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#2:Calcular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la condición del paso 1 es falsa, es decir, el precio de venta es  $7,000.00 o más.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PorcentajeImpuesto2 / 100)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#3: 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187624" y="134076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 (alternativo Opción 2)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Paso#1: Determinar que se pagara el impuesto menor haciendo:</a:t>
            </a:r>
          </a:p>
          <a:p>
            <a:pPr algn="just"/>
            <a:endParaRPr lang="es-MX" sz="1200" b="1" dirty="0" smtClean="0"/>
          </a:p>
          <a:p>
            <a:pPr lvl="1" algn="just"/>
            <a:r>
              <a:rPr lang="es-MX" sz="1800" b="1" dirty="0" err="1" smtClean="0"/>
              <a:t>PorcentajeAplicar</a:t>
            </a:r>
            <a:r>
              <a:rPr lang="es-MX" sz="1400" b="1" dirty="0" smtClean="0"/>
              <a:t> =  PorcentajeImpuesto1</a:t>
            </a:r>
          </a:p>
          <a:p>
            <a:pPr lvl="1" algn="just"/>
            <a:endParaRPr lang="es-MX" sz="12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#2:Corregir el impuesto a aplicar, 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la condición el precio de venta es  $7,000.00 o más.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 smtClean="0"/>
              <a:t>PorcentajeAplicar</a:t>
            </a:r>
            <a:r>
              <a:rPr lang="es-MX" sz="1400" b="1" dirty="0" smtClean="0"/>
              <a:t> =PorcentajeImpuesto2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#3:Calcular el impuesto</a:t>
            </a:r>
            <a:endParaRPr lang="es-MX" sz="1600" b="1" i="1" u="sng" dirty="0" smtClean="0">
              <a:solidFill>
                <a:srgbClr val="00B050"/>
              </a:solidFill>
            </a:endParaRP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</a:t>
            </a:r>
            <a:r>
              <a:rPr lang="es-MX" sz="1400" b="1" dirty="0" err="1" smtClean="0"/>
              <a:t>PorcentajeAplicar</a:t>
            </a:r>
            <a:r>
              <a:rPr lang="es-MX" sz="1400" b="1" dirty="0" smtClean="0"/>
              <a:t> / 100)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#4: 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187624" y="134076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 alternativo Opción 3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Paso#1: Determinar el Porcentaje de impuesto aplicar,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/>
            <a:endParaRPr lang="es-MX" sz="1200" b="1" dirty="0" smtClean="0"/>
          </a:p>
          <a:p>
            <a:pPr lvl="1" algn="just"/>
            <a:r>
              <a:rPr lang="es-MX" sz="1800" b="1" dirty="0" err="1" smtClean="0"/>
              <a:t>PorcentajeAplicar</a:t>
            </a:r>
            <a:r>
              <a:rPr lang="es-MX" sz="1400" b="1" dirty="0" smtClean="0"/>
              <a:t> =  PorcentajeImpuesto1</a:t>
            </a:r>
          </a:p>
          <a:p>
            <a:pPr lvl="1" algn="just"/>
            <a:endParaRPr lang="es-MX" sz="12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#2:Determinar el porcentaje de impuesto aplicar,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la condición del paso 1 es falsa, es decir, el precio de venta es  $7,000.00 o más.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err="1" smtClean="0"/>
              <a:t>PorcentajeAplicar</a:t>
            </a:r>
            <a:r>
              <a:rPr lang="es-MX" sz="1200" b="1" dirty="0" smtClean="0"/>
              <a:t> =  PorcentajeImpuesto2</a:t>
            </a:r>
          </a:p>
          <a:p>
            <a:pPr algn="just"/>
            <a:endParaRPr lang="es-MX" sz="20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700" b="1" dirty="0" smtClean="0">
                <a:solidFill>
                  <a:srgbClr val="00B050"/>
                </a:solidFill>
              </a:rPr>
              <a:t>Paso #3: Calcular el impuesto a aplicar</a:t>
            </a:r>
          </a:p>
          <a:p>
            <a:pPr algn="just"/>
            <a:endParaRPr lang="es-MX" sz="1800" b="1" dirty="0" smtClean="0"/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</a:t>
            </a:r>
            <a:r>
              <a:rPr lang="es-MX" sz="1400" b="1" dirty="0" err="1" smtClean="0"/>
              <a:t>PorcentajeAplicar</a:t>
            </a:r>
            <a:r>
              <a:rPr lang="es-MX" sz="1400" b="1" dirty="0" smtClean="0"/>
              <a:t> / 100)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#4: 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187624" y="134076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/>
              <a:t>Análisis del problema.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 smtClean="0"/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15000" y="271564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18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1800" dirty="0" smtClean="0"/>
              <a:t>Fecha: __/</a:t>
            </a:r>
            <a:r>
              <a:rPr lang="es-ES" sz="1800" dirty="0" smtClean="0"/>
              <a:t>Octubre/202x</a:t>
            </a:r>
            <a:endParaRPr lang="es-ES" sz="18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CONST REAL </a:t>
            </a:r>
            <a:r>
              <a:rPr lang="es-MX" sz="1600" dirty="0" err="1" smtClean="0"/>
              <a:t>PrecioAplicarImpuesto</a:t>
            </a:r>
            <a:r>
              <a:rPr lang="es-MX" sz="1600" dirty="0" smtClean="0"/>
              <a:t> = 7000.0, PorcentajeImpuesto1=5.3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CONST REAL </a:t>
            </a:r>
            <a:r>
              <a:rPr lang="es-MX" sz="1600" dirty="0" smtClean="0"/>
              <a:t>PorcentajeImpuesto2=15.3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REAL</a:t>
            </a:r>
            <a:r>
              <a:rPr lang="es-MX" sz="1600" dirty="0" smtClean="0"/>
              <a:t> </a:t>
            </a:r>
            <a:r>
              <a:rPr lang="es-MX" sz="1600" dirty="0" err="1" smtClean="0"/>
              <a:t>TotalPagar</a:t>
            </a:r>
            <a:r>
              <a:rPr lang="es-MX" sz="1600" dirty="0" smtClean="0"/>
              <a:t>, </a:t>
            </a:r>
            <a:r>
              <a:rPr lang="es-MX" sz="1600" dirty="0" err="1" smtClean="0"/>
              <a:t>PrecioComputadora</a:t>
            </a:r>
            <a:r>
              <a:rPr lang="es-MX" sz="1600" dirty="0" smtClean="0"/>
              <a:t>, </a:t>
            </a:r>
            <a:r>
              <a:rPr lang="es-MX" sz="1600" dirty="0" smtClean="0">
                <a:solidFill>
                  <a:srgbClr val="7030A0"/>
                </a:solidFill>
              </a:rPr>
              <a:t>Impuesto</a:t>
            </a:r>
            <a:endParaRPr lang="es-MX" sz="18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0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6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6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6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6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 smtClean="0"/>
              <a:t>Construcción del </a:t>
            </a:r>
            <a:r>
              <a:rPr lang="es-ES" sz="2400" b="1" i="1" u="sng" dirty="0" smtClean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676400"/>
            <a:ext cx="8534399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>
              <a:buNone/>
            </a:pPr>
            <a:r>
              <a:rPr lang="es-MX" sz="1600" b="1" dirty="0" smtClean="0"/>
              <a:t>SI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C00000"/>
                </a:solidFill>
              </a:rPr>
              <a:t> &lt;  </a:t>
            </a:r>
            <a:r>
              <a:rPr lang="es-MX" sz="1600" b="1" dirty="0" err="1" smtClean="0"/>
              <a:t>PrecioAplicarImpuesto</a:t>
            </a:r>
            <a:r>
              <a:rPr lang="es-MX" sz="1600" b="1" dirty="0" smtClean="0"/>
              <a:t>  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PorcentajeImpuesto1 / 100)</a:t>
            </a:r>
          </a:p>
          <a:p>
            <a:pPr lvl="1" algn="just">
              <a:buNone/>
            </a:pPr>
            <a:r>
              <a:rPr lang="es-MX" sz="1600" b="1" dirty="0" smtClean="0"/>
              <a:t>SI_NO</a:t>
            </a:r>
          </a:p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	//Calcular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la condición del paso 1 es falsa,</a:t>
            </a:r>
          </a:p>
          <a:p>
            <a:pPr algn="just">
              <a:buNone/>
            </a:pPr>
            <a:r>
              <a:rPr lang="es-MX" sz="1400" b="1" i="1" dirty="0" smtClean="0">
                <a:solidFill>
                  <a:srgbClr val="00B050"/>
                </a:solidFill>
              </a:rPr>
              <a:t>		//</a:t>
            </a:r>
            <a:r>
              <a:rPr lang="es-MX" sz="1400" b="1" i="1" u="sng" dirty="0" smtClean="0">
                <a:solidFill>
                  <a:srgbClr val="00B050"/>
                </a:solidFill>
              </a:rPr>
              <a:t> es decir, el precio de venta es  $7,000.00 o más.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PorcentajeImpuesto2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//Calcular el total a pagar,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>
              <a:buNone/>
            </a:pPr>
            <a:r>
              <a:rPr lang="es-MX" sz="1400" b="1" dirty="0" err="1" smtClean="0"/>
              <a:t>TotalPagar</a:t>
            </a:r>
            <a:r>
              <a:rPr lang="es-MX" sz="1400" b="1" dirty="0" smtClean="0"/>
              <a:t>  = 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 +  Impuesto 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//Salida</a:t>
            </a:r>
          </a:p>
          <a:p>
            <a:pPr lvl="1" algn="just">
              <a:buNone/>
            </a:pPr>
            <a:r>
              <a:rPr lang="es-MX" sz="1400" b="1" dirty="0" smtClean="0"/>
              <a:t>IMPRIMIR “EL total que Ana debe pagar es:$”, </a:t>
            </a:r>
            <a:r>
              <a:rPr lang="es-MX" sz="1400" b="1" dirty="0" err="1" smtClean="0"/>
              <a:t>TotalPagar</a:t>
            </a:r>
            <a:endParaRPr lang="es-MX" sz="1400" b="1" dirty="0" smtClean="0"/>
          </a:p>
          <a:p>
            <a:pPr algn="just">
              <a:buNone/>
            </a:pPr>
            <a:r>
              <a:rPr lang="es-MX" sz="1600" b="1" dirty="0" smtClean="0"/>
              <a:t>FIN</a:t>
            </a:r>
          </a:p>
          <a:p>
            <a:pPr>
              <a:buNone/>
            </a:pPr>
            <a:endParaRPr lang="es-ES" sz="2000" dirty="0"/>
          </a:p>
        </p:txBody>
      </p:sp>
      <p:pic>
        <p:nvPicPr>
          <p:cNvPr id="4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9920" y="5229200"/>
            <a:ext cx="1320552" cy="1377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 #2 Extra clase</a:t>
            </a:r>
            <a:endParaRPr lang="es-MX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 alumno realizará el análisis para la definición del siguiente problema: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2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905000"/>
            <a:ext cx="6567264" cy="4495800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 smtClean="0"/>
              <a:t>Elabore un pseudocódigo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1600" dirty="0" smtClean="0"/>
              <a:t>Solicite al usuario el valor para dos números enteros y determine  e imprima en pantalla quien es mayor. Suponga que los valores de los números son diferentes.</a:t>
            </a:r>
          </a:p>
          <a:p>
            <a:pPr lvl="1" algn="just"/>
            <a:endParaRPr lang="es-ES" sz="1600" dirty="0" smtClean="0"/>
          </a:p>
          <a:p>
            <a:pPr lvl="1" algn="just"/>
            <a:r>
              <a:rPr lang="es-ES" sz="2000" b="1" dirty="0" smtClean="0"/>
              <a:t>Ejemplo:</a:t>
            </a:r>
          </a:p>
          <a:p>
            <a:pPr lvl="1" algn="just"/>
            <a:endParaRPr lang="es-ES" sz="1600" dirty="0" smtClean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971600" y="4730328"/>
          <a:ext cx="5904656" cy="1651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Entrada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Numero1=10</a:t>
                      </a:r>
                    </a:p>
                    <a:p>
                      <a:r>
                        <a:rPr lang="es-MX" dirty="0" smtClean="0"/>
                        <a:t>Numero2=15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El mayor es 15</a:t>
                      </a:r>
                      <a:endParaRPr lang="es-MX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Numero1=25</a:t>
                      </a:r>
                    </a:p>
                    <a:p>
                      <a:r>
                        <a:rPr lang="es-MX" dirty="0" smtClean="0"/>
                        <a:t>Numero2=16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El mayor es 25</a:t>
                      </a:r>
                      <a:endParaRPr lang="es-MX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 #3 clase</a:t>
            </a:r>
            <a:endParaRPr lang="es-MX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 alumno realizará el análisis para la definición del siguiente problema: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503" y="299217"/>
            <a:ext cx="8229600" cy="642942"/>
          </a:xfrm>
        </p:spPr>
        <p:txBody>
          <a:bodyPr/>
          <a:lstStyle/>
          <a:p>
            <a:pPr eaLnBrk="1" hangingPunct="1"/>
            <a:r>
              <a:rPr lang="es-ES_tradnl" sz="2800" b="1" i="1" dirty="0" smtClean="0"/>
              <a:t>Problema 3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7202" y="922293"/>
            <a:ext cx="7126435" cy="3782985"/>
          </a:xfrm>
        </p:spPr>
        <p:txBody>
          <a:bodyPr>
            <a:normAutofit fontScale="85000" lnSpcReduction="20000"/>
          </a:bodyPr>
          <a:lstStyle/>
          <a:p>
            <a:pPr lvl="0" algn="just">
              <a:buNone/>
            </a:pPr>
            <a:r>
              <a:rPr lang="es-ES" sz="2800" dirty="0" smtClean="0"/>
              <a:t>Elabore un pseudocódigo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1600" dirty="0" smtClean="0"/>
              <a:t>Solicite al usuario los siguientes datos: Sexo (Masculino o Femenino), Edad, Peso, Estatura, Color Ojos (Castaño, Verde o Azul) y Color de cabello (Castaño, Rubio o Rojo).</a:t>
            </a:r>
          </a:p>
          <a:p>
            <a:pPr lvl="1" algn="just"/>
            <a:endParaRPr lang="es-ES" sz="1600" dirty="0" smtClean="0"/>
          </a:p>
          <a:p>
            <a:pPr lvl="1" algn="just"/>
            <a:r>
              <a:rPr lang="es-ES" sz="1600" dirty="0" smtClean="0"/>
              <a:t>El algoritmo debe enviar el mensaje </a:t>
            </a:r>
            <a:r>
              <a:rPr lang="es-ES" sz="1600" b="1" dirty="0" smtClean="0"/>
              <a:t>Me Gusta</a:t>
            </a:r>
            <a:r>
              <a:rPr lang="es-ES" sz="1600" dirty="0" smtClean="0"/>
              <a:t>, si el usuario cuestionado:</a:t>
            </a:r>
          </a:p>
          <a:p>
            <a:pPr lvl="2" algn="just"/>
            <a:r>
              <a:rPr lang="es-ES" sz="1400" dirty="0" smtClean="0"/>
              <a:t>es mujer, </a:t>
            </a:r>
          </a:p>
          <a:p>
            <a:pPr lvl="2" algn="just"/>
            <a:r>
              <a:rPr lang="es-ES" sz="1400" dirty="0" smtClean="0"/>
              <a:t>de ojos azules,</a:t>
            </a:r>
          </a:p>
          <a:p>
            <a:pPr lvl="2" algn="just"/>
            <a:r>
              <a:rPr lang="es-ES" sz="1400" dirty="0" smtClean="0"/>
              <a:t>cabello rubio o Rojo,</a:t>
            </a:r>
          </a:p>
          <a:p>
            <a:pPr lvl="2" algn="just"/>
            <a:r>
              <a:rPr lang="es-ES" sz="1400" dirty="0" smtClean="0"/>
              <a:t>con una edad de 18 - 22 años,</a:t>
            </a:r>
          </a:p>
          <a:p>
            <a:pPr lvl="2" algn="just"/>
            <a:r>
              <a:rPr lang="es-ES" sz="1400" dirty="0" smtClean="0"/>
              <a:t>un peso de 57kg,</a:t>
            </a:r>
          </a:p>
          <a:p>
            <a:pPr lvl="2" algn="just"/>
            <a:r>
              <a:rPr lang="es-ES" sz="1400" dirty="0" smtClean="0"/>
              <a:t>y una estatura de 1.74 cm  </a:t>
            </a:r>
          </a:p>
          <a:p>
            <a:pPr lvl="2" algn="just"/>
            <a:endParaRPr lang="es-ES" sz="1400" dirty="0" smtClean="0"/>
          </a:p>
          <a:p>
            <a:pPr lvl="1" algn="just"/>
            <a:r>
              <a:rPr lang="es-ES" sz="1600" dirty="0" smtClean="0"/>
              <a:t>De no cumplir con alguno de los puntos anteriores el mensaje debe ser </a:t>
            </a:r>
            <a:r>
              <a:rPr lang="es-ES" sz="1600" b="1" dirty="0" smtClean="0"/>
              <a:t>No Me gusta.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9512" y="4374603"/>
            <a:ext cx="7906594" cy="37771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b="1" i="1" dirty="0" smtClean="0"/>
              <a:t>Problema 4</a:t>
            </a:r>
            <a:endParaRPr lang="es-ES" sz="2800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497" y="4752313"/>
            <a:ext cx="7401941" cy="191704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rgbClr val="0070C0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rgbClr val="002060"/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Georgia"/>
              <a:buNone/>
            </a:pPr>
            <a:r>
              <a:rPr lang="es-ES" dirty="0" smtClean="0"/>
              <a:t>Elabore un pseudocódigo que:</a:t>
            </a:r>
          </a:p>
          <a:p>
            <a:pPr lvl="1" algn="just">
              <a:buFont typeface="Georgia"/>
              <a:buNone/>
            </a:pPr>
            <a:endParaRPr lang="es-ES" sz="2000" dirty="0" smtClean="0"/>
          </a:p>
          <a:p>
            <a:pPr lvl="1" algn="just"/>
            <a:r>
              <a:rPr lang="es-ES" sz="2000" dirty="0" smtClean="0"/>
              <a:t>Solicite al usuario un número entero, e imprima un mensaje en pantalla indicado si el número es par o impar</a:t>
            </a:r>
            <a:r>
              <a:rPr lang="es-ES" sz="2000" dirty="0" smtClean="0"/>
              <a:t>. </a:t>
            </a:r>
            <a:endParaRPr lang="es-ES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 #4 clase</a:t>
            </a:r>
            <a:endParaRPr lang="es-MX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 alumno realizará el análisis para la definición del siguiente problema: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4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12776"/>
            <a:ext cx="6624737" cy="4988024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es-ES" sz="2800" dirty="0" smtClean="0"/>
              <a:t>Elabore un pseudocódigo que:</a:t>
            </a:r>
          </a:p>
          <a:p>
            <a:pPr lvl="1" algn="just">
              <a:buNone/>
            </a:pPr>
            <a:endParaRPr lang="es-ES" sz="2000" dirty="0" smtClean="0"/>
          </a:p>
          <a:p>
            <a:pPr lvl="1" algn="just"/>
            <a:r>
              <a:rPr lang="es-ES" sz="2000" dirty="0" smtClean="0"/>
              <a:t>Solicite al usuario un número entero, e imprima un mensaje en pantalla indicado si el número es par o impar.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 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 smtClean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4023</TotalTime>
  <Words>1165</Words>
  <Application>Microsoft Office PowerPoint</Application>
  <PresentationFormat>Presentación en pantalla (4:3)</PresentationFormat>
  <Paragraphs>234</Paragraphs>
  <Slides>26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8" baseType="lpstr">
      <vt:lpstr>Arial</vt:lpstr>
      <vt:lpstr>Calibri</vt:lpstr>
      <vt:lpstr>Comic Sans MS</vt:lpstr>
      <vt:lpstr>Garamond</vt:lpstr>
      <vt:lpstr>Georgia</vt:lpstr>
      <vt:lpstr>Lucida Sans Typewriter</vt:lpstr>
      <vt:lpstr>Times New Roman</vt:lpstr>
      <vt:lpstr>Trebuchet MS</vt:lpstr>
      <vt:lpstr>Verdana</vt:lpstr>
      <vt:lpstr>Wingdings</vt:lpstr>
      <vt:lpstr>Wingdings 2</vt:lpstr>
      <vt:lpstr>Urbano</vt:lpstr>
      <vt:lpstr>Estructuras de Selección (doble)</vt:lpstr>
      <vt:lpstr>Competencia del Tema</vt:lpstr>
      <vt:lpstr>Contenido</vt:lpstr>
      <vt:lpstr>Presentación de PowerPoint</vt:lpstr>
      <vt:lpstr>Ejemplo de la aplicación de la estructura de selección</vt:lpstr>
      <vt:lpstr>Actividad #1</vt:lpstr>
      <vt:lpstr>Problema 1</vt:lpstr>
      <vt:lpstr>Procedimientos para solucionar problemas matemáticos</vt:lpstr>
      <vt:lpstr>Alto, pregúntate?</vt:lpstr>
      <vt:lpstr>Investigar Herramientas </vt:lpstr>
      <vt:lpstr>Contenido del Tema</vt:lpstr>
      <vt:lpstr>Análisis del problema</vt:lpstr>
      <vt:lpstr>Proceso</vt:lpstr>
      <vt:lpstr>Proceso (alternativo Opción 2)</vt:lpstr>
      <vt:lpstr>Proceso alternativo Opción 3</vt:lpstr>
      <vt:lpstr>Contenido del Tema</vt:lpstr>
      <vt:lpstr>Construcción del Algoritmo (Pseudocódigo) </vt:lpstr>
      <vt:lpstr>Construcción del Algoritmo (Pseudocódigo)</vt:lpstr>
      <vt:lpstr>  Actividad:  Verificación (prueba y depuración) </vt:lpstr>
      <vt:lpstr>Actividad #2 Extra clase</vt:lpstr>
      <vt:lpstr>Problema 2</vt:lpstr>
      <vt:lpstr>Actividad #3 clase</vt:lpstr>
      <vt:lpstr>Problema 3</vt:lpstr>
      <vt:lpstr>Actividad #4 clase</vt:lpstr>
      <vt:lpstr>Problema 4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RBG-DIRECTOR</cp:lastModifiedBy>
  <cp:revision>125</cp:revision>
  <dcterms:created xsi:type="dcterms:W3CDTF">2011-08-22T04:00:43Z</dcterms:created>
  <dcterms:modified xsi:type="dcterms:W3CDTF">2024-10-17T00:42:01Z</dcterms:modified>
</cp:coreProperties>
</file>