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sldIdLst>
    <p:sldId id="385" r:id="rId2"/>
    <p:sldId id="386" r:id="rId3"/>
    <p:sldId id="387" r:id="rId4"/>
    <p:sldId id="388" r:id="rId5"/>
    <p:sldId id="389" r:id="rId6"/>
    <p:sldId id="390" r:id="rId7"/>
    <p:sldId id="431" r:id="rId8"/>
    <p:sldId id="432" r:id="rId9"/>
    <p:sldId id="433" r:id="rId10"/>
    <p:sldId id="434" r:id="rId11"/>
    <p:sldId id="435" r:id="rId12"/>
    <p:sldId id="436" r:id="rId13"/>
    <p:sldId id="437" r:id="rId14"/>
    <p:sldId id="438" r:id="rId15"/>
    <p:sldId id="391" r:id="rId16"/>
    <p:sldId id="392" r:id="rId17"/>
    <p:sldId id="439" r:id="rId18"/>
    <p:sldId id="400" r:id="rId19"/>
    <p:sldId id="401" r:id="rId20"/>
    <p:sldId id="402" r:id="rId21"/>
    <p:sldId id="403" r:id="rId22"/>
    <p:sldId id="404" r:id="rId23"/>
    <p:sldId id="405" r:id="rId24"/>
    <p:sldId id="440" r:id="rId25"/>
    <p:sldId id="406" r:id="rId26"/>
    <p:sldId id="441" r:id="rId27"/>
    <p:sldId id="442" r:id="rId28"/>
    <p:sldId id="443" r:id="rId29"/>
    <p:sldId id="407" r:id="rId30"/>
    <p:sldId id="408" r:id="rId31"/>
    <p:sldId id="409" r:id="rId32"/>
    <p:sldId id="410" r:id="rId33"/>
    <p:sldId id="411" r:id="rId34"/>
    <p:sldId id="412" r:id="rId35"/>
    <p:sldId id="413" r:id="rId36"/>
    <p:sldId id="414" r:id="rId37"/>
    <p:sldId id="415" r:id="rId38"/>
    <p:sldId id="416" r:id="rId39"/>
    <p:sldId id="417" r:id="rId40"/>
    <p:sldId id="444" r:id="rId41"/>
    <p:sldId id="418" r:id="rId42"/>
    <p:sldId id="419" r:id="rId43"/>
    <p:sldId id="420" r:id="rId44"/>
    <p:sldId id="421" r:id="rId45"/>
    <p:sldId id="422" r:id="rId46"/>
    <p:sldId id="423" r:id="rId47"/>
    <p:sldId id="445" r:id="rId48"/>
    <p:sldId id="424" r:id="rId49"/>
    <p:sldId id="425" r:id="rId50"/>
    <p:sldId id="426" r:id="rId51"/>
    <p:sldId id="427" r:id="rId52"/>
    <p:sldId id="428" r:id="rId53"/>
    <p:sldId id="429" r:id="rId54"/>
    <p:sldId id="446" r:id="rId55"/>
    <p:sldId id="430" r:id="rId56"/>
    <p:sldId id="311" r:id="rId5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127" d="100"/>
          <a:sy n="127" d="100"/>
        </p:scale>
        <p:origin x="1164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EAA01F-C383-48CA-AFA1-8B293EBEB188}" type="doc">
      <dgm:prSet loTypeId="urn:microsoft.com/office/officeart/2005/8/layout/targe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39493AB-2FE1-4437-A2BE-C8F0CE69ACD0}">
      <dgm:prSet phldrT="[Texto]"/>
      <dgm:spPr/>
      <dgm:t>
        <a:bodyPr/>
        <a:lstStyle/>
        <a:p>
          <a:r>
            <a:rPr lang="es-ES" b="1" i="1" dirty="0" smtClean="0"/>
            <a:t>COMPRENDER EL PROBLEMA.</a:t>
          </a:r>
          <a:endParaRPr lang="es-ES" dirty="0"/>
        </a:p>
      </dgm:t>
    </dgm:pt>
    <dgm:pt modelId="{2BCF1C58-9CDD-4862-81A0-4A3CAC0EE788}" type="parTrans" cxnId="{E0523D10-0069-44B0-B687-07E5818C1A35}">
      <dgm:prSet/>
      <dgm:spPr/>
      <dgm:t>
        <a:bodyPr/>
        <a:lstStyle/>
        <a:p>
          <a:endParaRPr lang="es-ES"/>
        </a:p>
      </dgm:t>
    </dgm:pt>
    <dgm:pt modelId="{AA3FE910-DA70-4D53-8B22-E1B88B5C5341}" type="sibTrans" cxnId="{E0523D10-0069-44B0-B687-07E5818C1A35}">
      <dgm:prSet/>
      <dgm:spPr/>
      <dgm:t>
        <a:bodyPr/>
        <a:lstStyle/>
        <a:p>
          <a:endParaRPr lang="es-ES"/>
        </a:p>
      </dgm:t>
    </dgm:pt>
    <dgm:pt modelId="{AFBA1EE3-FD9D-4471-B170-C088A9C12263}">
      <dgm:prSet/>
      <dgm:spPr/>
      <dgm:t>
        <a:bodyPr/>
        <a:lstStyle/>
        <a:p>
          <a:r>
            <a:rPr lang="es-ES" dirty="0" smtClean="0"/>
            <a:t> Leer el problema varias veces</a:t>
          </a:r>
        </a:p>
      </dgm:t>
    </dgm:pt>
    <dgm:pt modelId="{1900A220-9BD5-4E0A-84E2-8A2570A55CAD}" type="parTrans" cxnId="{267C7F76-B9C1-4D26-A689-35B085E226A2}">
      <dgm:prSet/>
      <dgm:spPr/>
      <dgm:t>
        <a:bodyPr/>
        <a:lstStyle/>
        <a:p>
          <a:endParaRPr lang="es-ES"/>
        </a:p>
      </dgm:t>
    </dgm:pt>
    <dgm:pt modelId="{0287ABBE-7BAA-4F57-A2AF-4C4666420231}" type="sibTrans" cxnId="{267C7F76-B9C1-4D26-A689-35B085E226A2}">
      <dgm:prSet/>
      <dgm:spPr/>
      <dgm:t>
        <a:bodyPr/>
        <a:lstStyle/>
        <a:p>
          <a:endParaRPr lang="es-ES"/>
        </a:p>
      </dgm:t>
    </dgm:pt>
    <dgm:pt modelId="{76BCB619-993A-4966-92AA-EFB579E02C6B}">
      <dgm:prSet/>
      <dgm:spPr/>
      <dgm:t>
        <a:bodyPr/>
        <a:lstStyle/>
        <a:p>
          <a:r>
            <a:rPr lang="es-ES" dirty="0" smtClean="0"/>
            <a:t>¿Qué datos me dan en el enunciado del problema?</a:t>
          </a:r>
        </a:p>
      </dgm:t>
    </dgm:pt>
    <dgm:pt modelId="{FCD6B91B-1EF8-4BD3-92AB-9A93D333BA30}" type="parTrans" cxnId="{7C14A1EC-FC1E-4D66-948F-D713BDAA5558}">
      <dgm:prSet/>
      <dgm:spPr/>
      <dgm:t>
        <a:bodyPr/>
        <a:lstStyle/>
        <a:p>
          <a:endParaRPr lang="es-ES"/>
        </a:p>
      </dgm:t>
    </dgm:pt>
    <dgm:pt modelId="{9E730164-0BB6-40A8-AF41-12717A9FC09D}" type="sibTrans" cxnId="{7C14A1EC-FC1E-4D66-948F-D713BDAA5558}">
      <dgm:prSet/>
      <dgm:spPr/>
      <dgm:t>
        <a:bodyPr/>
        <a:lstStyle/>
        <a:p>
          <a:endParaRPr lang="es-ES"/>
        </a:p>
      </dgm:t>
    </dgm:pt>
    <dgm:pt modelId="{8D599A9D-72F8-461A-957E-2A3444312770}">
      <dgm:prSet/>
      <dgm:spPr/>
      <dgm:t>
        <a:bodyPr/>
        <a:lstStyle/>
        <a:p>
          <a:r>
            <a:rPr lang="es-ES" dirty="0" smtClean="0"/>
            <a:t>¿Cuál es la pregunta que me da el problema?</a:t>
          </a:r>
        </a:p>
      </dgm:t>
    </dgm:pt>
    <dgm:pt modelId="{745071C1-2F39-4B70-94C0-2DFB29398351}" type="parTrans" cxnId="{11CA0737-5A32-4D75-8DEB-E484599CD75C}">
      <dgm:prSet/>
      <dgm:spPr/>
      <dgm:t>
        <a:bodyPr/>
        <a:lstStyle/>
        <a:p>
          <a:endParaRPr lang="es-ES"/>
        </a:p>
      </dgm:t>
    </dgm:pt>
    <dgm:pt modelId="{AC26CE43-EE40-4EE5-B701-14736D639231}" type="sibTrans" cxnId="{11CA0737-5A32-4D75-8DEB-E484599CD75C}">
      <dgm:prSet/>
      <dgm:spPr/>
      <dgm:t>
        <a:bodyPr/>
        <a:lstStyle/>
        <a:p>
          <a:endParaRPr lang="es-ES"/>
        </a:p>
      </dgm:t>
    </dgm:pt>
    <dgm:pt modelId="{7D19FC3B-2BC9-4D19-ABF6-6E8C61CE1666}">
      <dgm:prSet/>
      <dgm:spPr/>
      <dgm:t>
        <a:bodyPr/>
        <a:lstStyle/>
        <a:p>
          <a:r>
            <a:rPr lang="es-ES" dirty="0" smtClean="0"/>
            <a:t>¿Qué debo lograr?</a:t>
          </a:r>
        </a:p>
      </dgm:t>
    </dgm:pt>
    <dgm:pt modelId="{A433CAD9-C562-42C0-BDE5-7D5B1392737D}" type="parTrans" cxnId="{E5319652-B093-49FC-BBD3-B2F42BC269F8}">
      <dgm:prSet/>
      <dgm:spPr/>
      <dgm:t>
        <a:bodyPr/>
        <a:lstStyle/>
        <a:p>
          <a:endParaRPr lang="es-ES"/>
        </a:p>
      </dgm:t>
    </dgm:pt>
    <dgm:pt modelId="{AF43007C-8AAC-4076-BC39-AEEDB080FF19}" type="sibTrans" cxnId="{E5319652-B093-49FC-BBD3-B2F42BC269F8}">
      <dgm:prSet/>
      <dgm:spPr/>
      <dgm:t>
        <a:bodyPr/>
        <a:lstStyle/>
        <a:p>
          <a:endParaRPr lang="es-ES"/>
        </a:p>
      </dgm:t>
    </dgm:pt>
    <dgm:pt modelId="{18E096A1-1DF6-40DA-9E6B-E19B22CAFC86}">
      <dgm:prSet/>
      <dgm:spPr/>
      <dgm:t>
        <a:bodyPr/>
        <a:lstStyle/>
        <a:p>
          <a:r>
            <a:rPr lang="es-ES" dirty="0" smtClean="0"/>
            <a:t>¿Cuál es la incógnita del problema?</a:t>
          </a:r>
        </a:p>
      </dgm:t>
    </dgm:pt>
    <dgm:pt modelId="{FCFE0E21-F010-4655-8550-24683B5D6490}" type="parTrans" cxnId="{F591CDA0-9E12-43AA-8484-2120543C3E71}">
      <dgm:prSet/>
      <dgm:spPr/>
      <dgm:t>
        <a:bodyPr/>
        <a:lstStyle/>
        <a:p>
          <a:endParaRPr lang="es-ES"/>
        </a:p>
      </dgm:t>
    </dgm:pt>
    <dgm:pt modelId="{971D783C-4D2E-4906-8728-88E04A87F6AF}" type="sibTrans" cxnId="{F591CDA0-9E12-43AA-8484-2120543C3E71}">
      <dgm:prSet/>
      <dgm:spPr/>
      <dgm:t>
        <a:bodyPr/>
        <a:lstStyle/>
        <a:p>
          <a:endParaRPr lang="es-ES"/>
        </a:p>
      </dgm:t>
    </dgm:pt>
    <dgm:pt modelId="{9E0C4522-0A8F-4CF1-B336-7750FCB869EA}">
      <dgm:prSet/>
      <dgm:spPr/>
      <dgm:t>
        <a:bodyPr/>
        <a:lstStyle/>
        <a:p>
          <a:r>
            <a:rPr lang="es-ES" dirty="0" smtClean="0"/>
            <a:t>Organizar la información</a:t>
          </a:r>
        </a:p>
      </dgm:t>
    </dgm:pt>
    <dgm:pt modelId="{4C8838F4-697E-4B93-B080-7A77D16484A4}" type="parTrans" cxnId="{9F8F61A4-3766-48E6-98F1-8B30AC5CA8BA}">
      <dgm:prSet/>
      <dgm:spPr/>
      <dgm:t>
        <a:bodyPr/>
        <a:lstStyle/>
        <a:p>
          <a:endParaRPr lang="es-ES"/>
        </a:p>
      </dgm:t>
    </dgm:pt>
    <dgm:pt modelId="{8C9C1EC7-FDBD-48C5-B2A5-47785B068ECF}" type="sibTrans" cxnId="{9F8F61A4-3766-48E6-98F1-8B30AC5CA8BA}">
      <dgm:prSet/>
      <dgm:spPr/>
      <dgm:t>
        <a:bodyPr/>
        <a:lstStyle/>
        <a:p>
          <a:endParaRPr lang="es-ES"/>
        </a:p>
      </dgm:t>
    </dgm:pt>
    <dgm:pt modelId="{D9BB73CE-843C-4C53-8BC3-F05F7B484A0F}">
      <dgm:prSet/>
      <dgm:spPr/>
      <dgm:t>
        <a:bodyPr/>
        <a:lstStyle/>
        <a:p>
          <a:endParaRPr lang="es-ES" dirty="0"/>
        </a:p>
      </dgm:t>
    </dgm:pt>
    <dgm:pt modelId="{7F05D613-F74C-4744-B673-CB505505B864}" type="parTrans" cxnId="{DAAD7D48-0804-4466-83AC-AEFE53851D5D}">
      <dgm:prSet/>
      <dgm:spPr/>
      <dgm:t>
        <a:bodyPr/>
        <a:lstStyle/>
        <a:p>
          <a:endParaRPr lang="es-ES"/>
        </a:p>
      </dgm:t>
    </dgm:pt>
    <dgm:pt modelId="{8B6520E0-0111-4F0F-945A-F6435B74532A}" type="sibTrans" cxnId="{DAAD7D48-0804-4466-83AC-AEFE53851D5D}">
      <dgm:prSet/>
      <dgm:spPr/>
      <dgm:t>
        <a:bodyPr/>
        <a:lstStyle/>
        <a:p>
          <a:endParaRPr lang="es-ES"/>
        </a:p>
      </dgm:t>
    </dgm:pt>
    <dgm:pt modelId="{93598469-A78F-41E0-ADBA-2C9221056C63}">
      <dgm:prSet/>
      <dgm:spPr/>
      <dgm:t>
        <a:bodyPr/>
        <a:lstStyle/>
        <a:p>
          <a:endParaRPr lang="es-ES" dirty="0"/>
        </a:p>
      </dgm:t>
    </dgm:pt>
    <dgm:pt modelId="{EEAC79DE-3DEF-4643-8FBF-9767933A467E}" type="parTrans" cxnId="{F908D658-0E94-4870-AD21-F730EDFB3DBB}">
      <dgm:prSet/>
      <dgm:spPr/>
      <dgm:t>
        <a:bodyPr/>
        <a:lstStyle/>
        <a:p>
          <a:endParaRPr lang="es-ES"/>
        </a:p>
      </dgm:t>
    </dgm:pt>
    <dgm:pt modelId="{1FB0F928-8E21-4880-9F78-693A5A48E55C}" type="sibTrans" cxnId="{F908D658-0E94-4870-AD21-F730EDFB3DBB}">
      <dgm:prSet/>
      <dgm:spPr/>
      <dgm:t>
        <a:bodyPr/>
        <a:lstStyle/>
        <a:p>
          <a:endParaRPr lang="es-ES"/>
        </a:p>
      </dgm:t>
    </dgm:pt>
    <dgm:pt modelId="{1C774052-304F-4EBC-A9E4-729F702B943C}" type="pres">
      <dgm:prSet presAssocID="{E5EAA01F-C383-48CA-AFA1-8B293EBEB18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E97BEB4-037C-47D9-A78A-89658F20D452}" type="pres">
      <dgm:prSet presAssocID="{739493AB-2FE1-4437-A2BE-C8F0CE69ACD0}" presName="circle1" presStyleLbl="node1" presStyleIdx="0" presStyleCnt="7"/>
      <dgm:spPr/>
    </dgm:pt>
    <dgm:pt modelId="{BBC2194D-2FC6-49C5-8FD8-63E19410E8B3}" type="pres">
      <dgm:prSet presAssocID="{739493AB-2FE1-4437-A2BE-C8F0CE69ACD0}" presName="space" presStyleCnt="0"/>
      <dgm:spPr/>
    </dgm:pt>
    <dgm:pt modelId="{07BEAA34-783C-453E-A84B-108148ACE0B1}" type="pres">
      <dgm:prSet presAssocID="{739493AB-2FE1-4437-A2BE-C8F0CE69ACD0}" presName="rect1" presStyleLbl="alignAcc1" presStyleIdx="0" presStyleCnt="7"/>
      <dgm:spPr/>
      <dgm:t>
        <a:bodyPr/>
        <a:lstStyle/>
        <a:p>
          <a:endParaRPr lang="es-ES"/>
        </a:p>
      </dgm:t>
    </dgm:pt>
    <dgm:pt modelId="{3470958D-A163-4C29-B1E8-1FCBBE18ED6A}" type="pres">
      <dgm:prSet presAssocID="{AFBA1EE3-FD9D-4471-B170-C088A9C12263}" presName="vertSpace2" presStyleLbl="node1" presStyleIdx="0" presStyleCnt="7"/>
      <dgm:spPr/>
    </dgm:pt>
    <dgm:pt modelId="{93D8B33A-688D-4C56-854F-5649481061C6}" type="pres">
      <dgm:prSet presAssocID="{AFBA1EE3-FD9D-4471-B170-C088A9C12263}" presName="circle2" presStyleLbl="node1" presStyleIdx="1" presStyleCnt="7"/>
      <dgm:spPr/>
    </dgm:pt>
    <dgm:pt modelId="{3F50B761-FD72-48F5-AC78-79ABE814DB32}" type="pres">
      <dgm:prSet presAssocID="{AFBA1EE3-FD9D-4471-B170-C088A9C12263}" presName="rect2" presStyleLbl="alignAcc1" presStyleIdx="1" presStyleCnt="7"/>
      <dgm:spPr/>
      <dgm:t>
        <a:bodyPr/>
        <a:lstStyle/>
        <a:p>
          <a:endParaRPr lang="es-ES"/>
        </a:p>
      </dgm:t>
    </dgm:pt>
    <dgm:pt modelId="{FB62AE76-D2C8-4BB7-BF26-14D172EAA40F}" type="pres">
      <dgm:prSet presAssocID="{76BCB619-993A-4966-92AA-EFB579E02C6B}" presName="vertSpace3" presStyleLbl="node1" presStyleIdx="1" presStyleCnt="7"/>
      <dgm:spPr/>
    </dgm:pt>
    <dgm:pt modelId="{07D25A74-C9DA-4542-AB8E-6825CFC43D79}" type="pres">
      <dgm:prSet presAssocID="{76BCB619-993A-4966-92AA-EFB579E02C6B}" presName="circle3" presStyleLbl="node1" presStyleIdx="2" presStyleCnt="7"/>
      <dgm:spPr/>
    </dgm:pt>
    <dgm:pt modelId="{EED9C054-D101-4139-83B7-2DF0ED3F119D}" type="pres">
      <dgm:prSet presAssocID="{76BCB619-993A-4966-92AA-EFB579E02C6B}" presName="rect3" presStyleLbl="alignAcc1" presStyleIdx="2" presStyleCnt="7"/>
      <dgm:spPr/>
      <dgm:t>
        <a:bodyPr/>
        <a:lstStyle/>
        <a:p>
          <a:endParaRPr lang="es-ES"/>
        </a:p>
      </dgm:t>
    </dgm:pt>
    <dgm:pt modelId="{9914C81B-62DA-4574-8DA2-DB60620B19E9}" type="pres">
      <dgm:prSet presAssocID="{8D599A9D-72F8-461A-957E-2A3444312770}" presName="vertSpace4" presStyleLbl="node1" presStyleIdx="2" presStyleCnt="7"/>
      <dgm:spPr/>
    </dgm:pt>
    <dgm:pt modelId="{DA484822-5A49-4CA2-9B09-A5CC1FEDE9FC}" type="pres">
      <dgm:prSet presAssocID="{8D599A9D-72F8-461A-957E-2A3444312770}" presName="circle4" presStyleLbl="node1" presStyleIdx="3" presStyleCnt="7"/>
      <dgm:spPr/>
    </dgm:pt>
    <dgm:pt modelId="{135D0B33-6638-4FD5-BA55-1AF8863E9902}" type="pres">
      <dgm:prSet presAssocID="{8D599A9D-72F8-461A-957E-2A3444312770}" presName="rect4" presStyleLbl="alignAcc1" presStyleIdx="3" presStyleCnt="7"/>
      <dgm:spPr/>
      <dgm:t>
        <a:bodyPr/>
        <a:lstStyle/>
        <a:p>
          <a:endParaRPr lang="es-ES"/>
        </a:p>
      </dgm:t>
    </dgm:pt>
    <dgm:pt modelId="{2B0E07EB-2DBD-489D-A3A2-771C7792CD6B}" type="pres">
      <dgm:prSet presAssocID="{7D19FC3B-2BC9-4D19-ABF6-6E8C61CE1666}" presName="vertSpace5" presStyleLbl="node1" presStyleIdx="3" presStyleCnt="7"/>
      <dgm:spPr/>
    </dgm:pt>
    <dgm:pt modelId="{CBE4D52D-A325-4234-9877-C7B59109BC6F}" type="pres">
      <dgm:prSet presAssocID="{7D19FC3B-2BC9-4D19-ABF6-6E8C61CE1666}" presName="circle5" presStyleLbl="node1" presStyleIdx="4" presStyleCnt="7"/>
      <dgm:spPr/>
    </dgm:pt>
    <dgm:pt modelId="{E3B7F07E-9378-47B8-874B-0B5FD9A9F7A4}" type="pres">
      <dgm:prSet presAssocID="{7D19FC3B-2BC9-4D19-ABF6-6E8C61CE1666}" presName="rect5" presStyleLbl="alignAcc1" presStyleIdx="4" presStyleCnt="7"/>
      <dgm:spPr/>
      <dgm:t>
        <a:bodyPr/>
        <a:lstStyle/>
        <a:p>
          <a:endParaRPr lang="es-ES"/>
        </a:p>
      </dgm:t>
    </dgm:pt>
    <dgm:pt modelId="{71BCAA57-E1C2-4CB8-9125-25B341915A60}" type="pres">
      <dgm:prSet presAssocID="{18E096A1-1DF6-40DA-9E6B-E19B22CAFC86}" presName="vertSpace6" presStyleLbl="node1" presStyleIdx="4" presStyleCnt="7"/>
      <dgm:spPr/>
    </dgm:pt>
    <dgm:pt modelId="{BAB7A19A-2583-4532-B507-CF0686B79E25}" type="pres">
      <dgm:prSet presAssocID="{18E096A1-1DF6-40DA-9E6B-E19B22CAFC86}" presName="circle6" presStyleLbl="node1" presStyleIdx="5" presStyleCnt="7"/>
      <dgm:spPr/>
    </dgm:pt>
    <dgm:pt modelId="{B3C41839-93B9-4C64-BBB5-D9591B6E4F78}" type="pres">
      <dgm:prSet presAssocID="{18E096A1-1DF6-40DA-9E6B-E19B22CAFC86}" presName="rect6" presStyleLbl="alignAcc1" presStyleIdx="5" presStyleCnt="7"/>
      <dgm:spPr/>
      <dgm:t>
        <a:bodyPr/>
        <a:lstStyle/>
        <a:p>
          <a:endParaRPr lang="es-ES"/>
        </a:p>
      </dgm:t>
    </dgm:pt>
    <dgm:pt modelId="{CDDB35DE-6742-484E-B457-3A28CDF94E0E}" type="pres">
      <dgm:prSet presAssocID="{9E0C4522-0A8F-4CF1-B336-7750FCB869EA}" presName="vertSpace7" presStyleLbl="node1" presStyleIdx="5" presStyleCnt="7"/>
      <dgm:spPr/>
    </dgm:pt>
    <dgm:pt modelId="{5ADD0C9B-D112-4E39-968E-560D113E7760}" type="pres">
      <dgm:prSet presAssocID="{9E0C4522-0A8F-4CF1-B336-7750FCB869EA}" presName="circle7" presStyleLbl="node1" presStyleIdx="6" presStyleCnt="7"/>
      <dgm:spPr/>
    </dgm:pt>
    <dgm:pt modelId="{335B3F0F-EC76-42A0-AA0F-26F12D4AF076}" type="pres">
      <dgm:prSet presAssocID="{9E0C4522-0A8F-4CF1-B336-7750FCB869EA}" presName="rect7" presStyleLbl="alignAcc1" presStyleIdx="6" presStyleCnt="7"/>
      <dgm:spPr/>
      <dgm:t>
        <a:bodyPr/>
        <a:lstStyle/>
        <a:p>
          <a:endParaRPr lang="es-ES"/>
        </a:p>
      </dgm:t>
    </dgm:pt>
    <dgm:pt modelId="{7D0C5B1A-ED08-4223-8EF2-2DB56FCF6214}" type="pres">
      <dgm:prSet presAssocID="{739493AB-2FE1-4437-A2BE-C8F0CE69ACD0}" presName="rect1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0976EA-9377-4C19-94AC-8069267FDAB5}" type="pres">
      <dgm:prSet presAssocID="{AFBA1EE3-FD9D-4471-B170-C088A9C12263}" presName="rect2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BA13465-39BD-4E4B-A735-ADFD2B7A69AD}" type="pres">
      <dgm:prSet presAssocID="{76BCB619-993A-4966-92AA-EFB579E02C6B}" presName="rect3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16BFA25-5D2E-4FC5-8381-5791542CC08C}" type="pres">
      <dgm:prSet presAssocID="{8D599A9D-72F8-461A-957E-2A3444312770}" presName="rect4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E1D2FD-4A13-4903-A8A9-77884DDBDAFE}" type="pres">
      <dgm:prSet presAssocID="{7D19FC3B-2BC9-4D19-ABF6-6E8C61CE1666}" presName="rect5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BB0CD2-E3C4-4810-8D90-B55941116FF4}" type="pres">
      <dgm:prSet presAssocID="{18E096A1-1DF6-40DA-9E6B-E19B22CAFC86}" presName="rect6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784C97C-5FF5-4D90-A0F9-B85046E5C3A7}" type="pres">
      <dgm:prSet presAssocID="{9E0C4522-0A8F-4CF1-B336-7750FCB869EA}" presName="rect7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2B8B0C7-81EA-4A78-8A91-9A07DC465D35}" type="presOf" srcId="{18E096A1-1DF6-40DA-9E6B-E19B22CAFC86}" destId="{B3C41839-93B9-4C64-BBB5-D9591B6E4F78}" srcOrd="0" destOrd="0" presId="urn:microsoft.com/office/officeart/2005/8/layout/target3"/>
    <dgm:cxn modelId="{01DC1F50-CA8C-4023-A759-BE3949CF4D7E}" type="presOf" srcId="{76BCB619-993A-4966-92AA-EFB579E02C6B}" destId="{3BA13465-39BD-4E4B-A735-ADFD2B7A69AD}" srcOrd="1" destOrd="0" presId="urn:microsoft.com/office/officeart/2005/8/layout/target3"/>
    <dgm:cxn modelId="{38667E30-F4C4-4627-9F2F-C58219111752}" type="presOf" srcId="{8D599A9D-72F8-461A-957E-2A3444312770}" destId="{316BFA25-5D2E-4FC5-8381-5791542CC08C}" srcOrd="1" destOrd="0" presId="urn:microsoft.com/office/officeart/2005/8/layout/target3"/>
    <dgm:cxn modelId="{8DA85DB2-38C0-4771-8A52-CCB6F6FC68CF}" type="presOf" srcId="{9E0C4522-0A8F-4CF1-B336-7750FCB869EA}" destId="{335B3F0F-EC76-42A0-AA0F-26F12D4AF076}" srcOrd="0" destOrd="0" presId="urn:microsoft.com/office/officeart/2005/8/layout/target3"/>
    <dgm:cxn modelId="{DAAD7D48-0804-4466-83AC-AEFE53851D5D}" srcId="{E5EAA01F-C383-48CA-AFA1-8B293EBEB188}" destId="{D9BB73CE-843C-4C53-8BC3-F05F7B484A0F}" srcOrd="7" destOrd="0" parTransId="{7F05D613-F74C-4744-B673-CB505505B864}" sibTransId="{8B6520E0-0111-4F0F-945A-F6435B74532A}"/>
    <dgm:cxn modelId="{EAE71FAE-EDD8-4CF4-98D2-72796E753439}" type="presOf" srcId="{AFBA1EE3-FD9D-4471-B170-C088A9C12263}" destId="{B90976EA-9377-4C19-94AC-8069267FDAB5}" srcOrd="1" destOrd="0" presId="urn:microsoft.com/office/officeart/2005/8/layout/target3"/>
    <dgm:cxn modelId="{E5319652-B093-49FC-BBD3-B2F42BC269F8}" srcId="{E5EAA01F-C383-48CA-AFA1-8B293EBEB188}" destId="{7D19FC3B-2BC9-4D19-ABF6-6E8C61CE1666}" srcOrd="4" destOrd="0" parTransId="{A433CAD9-C562-42C0-BDE5-7D5B1392737D}" sibTransId="{AF43007C-8AAC-4076-BC39-AEEDB080FF19}"/>
    <dgm:cxn modelId="{CFA4BBD9-117A-4FD2-B217-A19FC57020C7}" type="presOf" srcId="{9E0C4522-0A8F-4CF1-B336-7750FCB869EA}" destId="{B784C97C-5FF5-4D90-A0F9-B85046E5C3A7}" srcOrd="1" destOrd="0" presId="urn:microsoft.com/office/officeart/2005/8/layout/target3"/>
    <dgm:cxn modelId="{82ABEEC8-8AB4-4771-9A7E-D16C2754410F}" type="presOf" srcId="{E5EAA01F-C383-48CA-AFA1-8B293EBEB188}" destId="{1C774052-304F-4EBC-A9E4-729F702B943C}" srcOrd="0" destOrd="0" presId="urn:microsoft.com/office/officeart/2005/8/layout/target3"/>
    <dgm:cxn modelId="{46DBD928-28A2-4DF9-A6CC-28DD1F378180}" type="presOf" srcId="{739493AB-2FE1-4437-A2BE-C8F0CE69ACD0}" destId="{07BEAA34-783C-453E-A84B-108148ACE0B1}" srcOrd="0" destOrd="0" presId="urn:microsoft.com/office/officeart/2005/8/layout/target3"/>
    <dgm:cxn modelId="{11CA0737-5A32-4D75-8DEB-E484599CD75C}" srcId="{E5EAA01F-C383-48CA-AFA1-8B293EBEB188}" destId="{8D599A9D-72F8-461A-957E-2A3444312770}" srcOrd="3" destOrd="0" parTransId="{745071C1-2F39-4B70-94C0-2DFB29398351}" sibTransId="{AC26CE43-EE40-4EE5-B701-14736D639231}"/>
    <dgm:cxn modelId="{333EE140-20F2-4F67-98D0-37D70E9F5E18}" type="presOf" srcId="{AFBA1EE3-FD9D-4471-B170-C088A9C12263}" destId="{3F50B761-FD72-48F5-AC78-79ABE814DB32}" srcOrd="0" destOrd="0" presId="urn:microsoft.com/office/officeart/2005/8/layout/target3"/>
    <dgm:cxn modelId="{7921A3B2-D24F-4AF4-A34E-FA5060D26596}" type="presOf" srcId="{76BCB619-993A-4966-92AA-EFB579E02C6B}" destId="{EED9C054-D101-4139-83B7-2DF0ED3F119D}" srcOrd="0" destOrd="0" presId="urn:microsoft.com/office/officeart/2005/8/layout/target3"/>
    <dgm:cxn modelId="{A9177999-6633-42DF-BA98-8C9FF2E73FBA}" type="presOf" srcId="{18E096A1-1DF6-40DA-9E6B-E19B22CAFC86}" destId="{8FBB0CD2-E3C4-4810-8D90-B55941116FF4}" srcOrd="1" destOrd="0" presId="urn:microsoft.com/office/officeart/2005/8/layout/target3"/>
    <dgm:cxn modelId="{32FDA124-D1DB-4C00-87B0-A536A152C2AB}" type="presOf" srcId="{8D599A9D-72F8-461A-957E-2A3444312770}" destId="{135D0B33-6638-4FD5-BA55-1AF8863E9902}" srcOrd="0" destOrd="0" presId="urn:microsoft.com/office/officeart/2005/8/layout/target3"/>
    <dgm:cxn modelId="{BE5C3255-83BB-4519-8C77-C0DBB24A472B}" type="presOf" srcId="{7D19FC3B-2BC9-4D19-ABF6-6E8C61CE1666}" destId="{F8E1D2FD-4A13-4903-A8A9-77884DDBDAFE}" srcOrd="1" destOrd="0" presId="urn:microsoft.com/office/officeart/2005/8/layout/target3"/>
    <dgm:cxn modelId="{F908D658-0E94-4870-AD21-F730EDFB3DBB}" srcId="{E5EAA01F-C383-48CA-AFA1-8B293EBEB188}" destId="{93598469-A78F-41E0-ADBA-2C9221056C63}" srcOrd="8" destOrd="0" parTransId="{EEAC79DE-3DEF-4643-8FBF-9767933A467E}" sibTransId="{1FB0F928-8E21-4880-9F78-693A5A48E55C}"/>
    <dgm:cxn modelId="{54B71A6A-A129-4841-AF85-C74B614E3470}" type="presOf" srcId="{739493AB-2FE1-4437-A2BE-C8F0CE69ACD0}" destId="{7D0C5B1A-ED08-4223-8EF2-2DB56FCF6214}" srcOrd="1" destOrd="0" presId="urn:microsoft.com/office/officeart/2005/8/layout/target3"/>
    <dgm:cxn modelId="{E0523D10-0069-44B0-B687-07E5818C1A35}" srcId="{E5EAA01F-C383-48CA-AFA1-8B293EBEB188}" destId="{739493AB-2FE1-4437-A2BE-C8F0CE69ACD0}" srcOrd="0" destOrd="0" parTransId="{2BCF1C58-9CDD-4862-81A0-4A3CAC0EE788}" sibTransId="{AA3FE910-DA70-4D53-8B22-E1B88B5C5341}"/>
    <dgm:cxn modelId="{F591CDA0-9E12-43AA-8484-2120543C3E71}" srcId="{E5EAA01F-C383-48CA-AFA1-8B293EBEB188}" destId="{18E096A1-1DF6-40DA-9E6B-E19B22CAFC86}" srcOrd="5" destOrd="0" parTransId="{FCFE0E21-F010-4655-8550-24683B5D6490}" sibTransId="{971D783C-4D2E-4906-8728-88E04A87F6AF}"/>
    <dgm:cxn modelId="{9DE647C6-7776-4A58-BBFE-4843BE4563E1}" type="presOf" srcId="{7D19FC3B-2BC9-4D19-ABF6-6E8C61CE1666}" destId="{E3B7F07E-9378-47B8-874B-0B5FD9A9F7A4}" srcOrd="0" destOrd="0" presId="urn:microsoft.com/office/officeart/2005/8/layout/target3"/>
    <dgm:cxn modelId="{267C7F76-B9C1-4D26-A689-35B085E226A2}" srcId="{E5EAA01F-C383-48CA-AFA1-8B293EBEB188}" destId="{AFBA1EE3-FD9D-4471-B170-C088A9C12263}" srcOrd="1" destOrd="0" parTransId="{1900A220-9BD5-4E0A-84E2-8A2570A55CAD}" sibTransId="{0287ABBE-7BAA-4F57-A2AF-4C4666420231}"/>
    <dgm:cxn modelId="{7C14A1EC-FC1E-4D66-948F-D713BDAA5558}" srcId="{E5EAA01F-C383-48CA-AFA1-8B293EBEB188}" destId="{76BCB619-993A-4966-92AA-EFB579E02C6B}" srcOrd="2" destOrd="0" parTransId="{FCD6B91B-1EF8-4BD3-92AB-9A93D333BA30}" sibTransId="{9E730164-0BB6-40A8-AF41-12717A9FC09D}"/>
    <dgm:cxn modelId="{9F8F61A4-3766-48E6-98F1-8B30AC5CA8BA}" srcId="{E5EAA01F-C383-48CA-AFA1-8B293EBEB188}" destId="{9E0C4522-0A8F-4CF1-B336-7750FCB869EA}" srcOrd="6" destOrd="0" parTransId="{4C8838F4-697E-4B93-B080-7A77D16484A4}" sibTransId="{8C9C1EC7-FDBD-48C5-B2A5-47785B068ECF}"/>
    <dgm:cxn modelId="{9270E553-8878-421A-977C-9977D8934C41}" type="presParOf" srcId="{1C774052-304F-4EBC-A9E4-729F702B943C}" destId="{2E97BEB4-037C-47D9-A78A-89658F20D452}" srcOrd="0" destOrd="0" presId="urn:microsoft.com/office/officeart/2005/8/layout/target3"/>
    <dgm:cxn modelId="{B53B6B7E-9757-479F-AC88-B4625592F224}" type="presParOf" srcId="{1C774052-304F-4EBC-A9E4-729F702B943C}" destId="{BBC2194D-2FC6-49C5-8FD8-63E19410E8B3}" srcOrd="1" destOrd="0" presId="urn:microsoft.com/office/officeart/2005/8/layout/target3"/>
    <dgm:cxn modelId="{80A378A9-9869-49E8-A288-218B8647C6E8}" type="presParOf" srcId="{1C774052-304F-4EBC-A9E4-729F702B943C}" destId="{07BEAA34-783C-453E-A84B-108148ACE0B1}" srcOrd="2" destOrd="0" presId="urn:microsoft.com/office/officeart/2005/8/layout/target3"/>
    <dgm:cxn modelId="{BFDDF3B1-EC9B-41BB-A609-FD96FF17BC4E}" type="presParOf" srcId="{1C774052-304F-4EBC-A9E4-729F702B943C}" destId="{3470958D-A163-4C29-B1E8-1FCBBE18ED6A}" srcOrd="3" destOrd="0" presId="urn:microsoft.com/office/officeart/2005/8/layout/target3"/>
    <dgm:cxn modelId="{E7BE0593-CE0E-44B7-B383-AB6F15B78B9A}" type="presParOf" srcId="{1C774052-304F-4EBC-A9E4-729F702B943C}" destId="{93D8B33A-688D-4C56-854F-5649481061C6}" srcOrd="4" destOrd="0" presId="urn:microsoft.com/office/officeart/2005/8/layout/target3"/>
    <dgm:cxn modelId="{B69B4596-2913-4033-895D-FEA670A17B00}" type="presParOf" srcId="{1C774052-304F-4EBC-A9E4-729F702B943C}" destId="{3F50B761-FD72-48F5-AC78-79ABE814DB32}" srcOrd="5" destOrd="0" presId="urn:microsoft.com/office/officeart/2005/8/layout/target3"/>
    <dgm:cxn modelId="{8F16DCFF-2D28-4E13-AB07-B5E37665E04E}" type="presParOf" srcId="{1C774052-304F-4EBC-A9E4-729F702B943C}" destId="{FB62AE76-D2C8-4BB7-BF26-14D172EAA40F}" srcOrd="6" destOrd="0" presId="urn:microsoft.com/office/officeart/2005/8/layout/target3"/>
    <dgm:cxn modelId="{F060BC7A-1313-418F-9E65-F32A5ECF8902}" type="presParOf" srcId="{1C774052-304F-4EBC-A9E4-729F702B943C}" destId="{07D25A74-C9DA-4542-AB8E-6825CFC43D79}" srcOrd="7" destOrd="0" presId="urn:microsoft.com/office/officeart/2005/8/layout/target3"/>
    <dgm:cxn modelId="{24A184F5-A945-41B2-A4D0-21B1DB9D3932}" type="presParOf" srcId="{1C774052-304F-4EBC-A9E4-729F702B943C}" destId="{EED9C054-D101-4139-83B7-2DF0ED3F119D}" srcOrd="8" destOrd="0" presId="urn:microsoft.com/office/officeart/2005/8/layout/target3"/>
    <dgm:cxn modelId="{01024C07-A65A-4C6A-B6D6-8C50B46825DF}" type="presParOf" srcId="{1C774052-304F-4EBC-A9E4-729F702B943C}" destId="{9914C81B-62DA-4574-8DA2-DB60620B19E9}" srcOrd="9" destOrd="0" presId="urn:microsoft.com/office/officeart/2005/8/layout/target3"/>
    <dgm:cxn modelId="{78B3A8F1-93BE-416C-84C7-5FD8305937EC}" type="presParOf" srcId="{1C774052-304F-4EBC-A9E4-729F702B943C}" destId="{DA484822-5A49-4CA2-9B09-A5CC1FEDE9FC}" srcOrd="10" destOrd="0" presId="urn:microsoft.com/office/officeart/2005/8/layout/target3"/>
    <dgm:cxn modelId="{19D4E16B-84F6-401D-B49A-66516511F1C7}" type="presParOf" srcId="{1C774052-304F-4EBC-A9E4-729F702B943C}" destId="{135D0B33-6638-4FD5-BA55-1AF8863E9902}" srcOrd="11" destOrd="0" presId="urn:microsoft.com/office/officeart/2005/8/layout/target3"/>
    <dgm:cxn modelId="{56152D0C-075D-434F-96DE-A6186C9230AF}" type="presParOf" srcId="{1C774052-304F-4EBC-A9E4-729F702B943C}" destId="{2B0E07EB-2DBD-489D-A3A2-771C7792CD6B}" srcOrd="12" destOrd="0" presId="urn:microsoft.com/office/officeart/2005/8/layout/target3"/>
    <dgm:cxn modelId="{5967B58E-730F-4F02-B08C-991D2DB136CD}" type="presParOf" srcId="{1C774052-304F-4EBC-A9E4-729F702B943C}" destId="{CBE4D52D-A325-4234-9877-C7B59109BC6F}" srcOrd="13" destOrd="0" presId="urn:microsoft.com/office/officeart/2005/8/layout/target3"/>
    <dgm:cxn modelId="{B3F72F6B-C010-433B-B321-F63F19DACA18}" type="presParOf" srcId="{1C774052-304F-4EBC-A9E4-729F702B943C}" destId="{E3B7F07E-9378-47B8-874B-0B5FD9A9F7A4}" srcOrd="14" destOrd="0" presId="urn:microsoft.com/office/officeart/2005/8/layout/target3"/>
    <dgm:cxn modelId="{97315BDE-D07A-4817-AFCE-27E1C4D9BEDE}" type="presParOf" srcId="{1C774052-304F-4EBC-A9E4-729F702B943C}" destId="{71BCAA57-E1C2-4CB8-9125-25B341915A60}" srcOrd="15" destOrd="0" presId="urn:microsoft.com/office/officeart/2005/8/layout/target3"/>
    <dgm:cxn modelId="{ABA3BC16-0C06-450F-9E30-861FA12206D2}" type="presParOf" srcId="{1C774052-304F-4EBC-A9E4-729F702B943C}" destId="{BAB7A19A-2583-4532-B507-CF0686B79E25}" srcOrd="16" destOrd="0" presId="urn:microsoft.com/office/officeart/2005/8/layout/target3"/>
    <dgm:cxn modelId="{1DBBE7B8-8AF9-48E6-8C13-B1E92D5547AC}" type="presParOf" srcId="{1C774052-304F-4EBC-A9E4-729F702B943C}" destId="{B3C41839-93B9-4C64-BBB5-D9591B6E4F78}" srcOrd="17" destOrd="0" presId="urn:microsoft.com/office/officeart/2005/8/layout/target3"/>
    <dgm:cxn modelId="{D71011A4-26E0-4C8B-8B57-97A0E98F11D5}" type="presParOf" srcId="{1C774052-304F-4EBC-A9E4-729F702B943C}" destId="{CDDB35DE-6742-484E-B457-3A28CDF94E0E}" srcOrd="18" destOrd="0" presId="urn:microsoft.com/office/officeart/2005/8/layout/target3"/>
    <dgm:cxn modelId="{001CA21B-3E97-45FB-9017-5CF89CA35C4B}" type="presParOf" srcId="{1C774052-304F-4EBC-A9E4-729F702B943C}" destId="{5ADD0C9B-D112-4E39-968E-560D113E7760}" srcOrd="19" destOrd="0" presId="urn:microsoft.com/office/officeart/2005/8/layout/target3"/>
    <dgm:cxn modelId="{6099CAD4-8DA5-4866-83EB-C7FD8DB78E78}" type="presParOf" srcId="{1C774052-304F-4EBC-A9E4-729F702B943C}" destId="{335B3F0F-EC76-42A0-AA0F-26F12D4AF076}" srcOrd="20" destOrd="0" presId="urn:microsoft.com/office/officeart/2005/8/layout/target3"/>
    <dgm:cxn modelId="{4FF4EB71-FA71-4579-BC1E-0C0978B47430}" type="presParOf" srcId="{1C774052-304F-4EBC-A9E4-729F702B943C}" destId="{7D0C5B1A-ED08-4223-8EF2-2DB56FCF6214}" srcOrd="21" destOrd="0" presId="urn:microsoft.com/office/officeart/2005/8/layout/target3"/>
    <dgm:cxn modelId="{B195314E-32E9-471F-83E6-08B53D66CD1A}" type="presParOf" srcId="{1C774052-304F-4EBC-A9E4-729F702B943C}" destId="{B90976EA-9377-4C19-94AC-8069267FDAB5}" srcOrd="22" destOrd="0" presId="urn:microsoft.com/office/officeart/2005/8/layout/target3"/>
    <dgm:cxn modelId="{7C3905ED-F30C-4B9E-9299-592A3DF2D79E}" type="presParOf" srcId="{1C774052-304F-4EBC-A9E4-729F702B943C}" destId="{3BA13465-39BD-4E4B-A735-ADFD2B7A69AD}" srcOrd="23" destOrd="0" presId="urn:microsoft.com/office/officeart/2005/8/layout/target3"/>
    <dgm:cxn modelId="{19A50AA5-CDCD-444B-8323-18A6B3B01B15}" type="presParOf" srcId="{1C774052-304F-4EBC-A9E4-729F702B943C}" destId="{316BFA25-5D2E-4FC5-8381-5791542CC08C}" srcOrd="24" destOrd="0" presId="urn:microsoft.com/office/officeart/2005/8/layout/target3"/>
    <dgm:cxn modelId="{4D365681-0457-4B18-9E6E-082327173051}" type="presParOf" srcId="{1C774052-304F-4EBC-A9E4-729F702B943C}" destId="{F8E1D2FD-4A13-4903-A8A9-77884DDBDAFE}" srcOrd="25" destOrd="0" presId="urn:microsoft.com/office/officeart/2005/8/layout/target3"/>
    <dgm:cxn modelId="{ACC86F23-5622-4A27-931A-0D71F356B0D9}" type="presParOf" srcId="{1C774052-304F-4EBC-A9E4-729F702B943C}" destId="{8FBB0CD2-E3C4-4810-8D90-B55941116FF4}" srcOrd="26" destOrd="0" presId="urn:microsoft.com/office/officeart/2005/8/layout/target3"/>
    <dgm:cxn modelId="{873BDEFF-C9E6-4C05-8646-57FD6672FE73}" type="presParOf" srcId="{1C774052-304F-4EBC-A9E4-729F702B943C}" destId="{B784C97C-5FF5-4D90-A0F9-B85046E5C3A7}" srcOrd="2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97BEB4-037C-47D9-A78A-89658F20D452}">
      <dsp:nvSpPr>
        <dsp:cNvPr id="0" name=""/>
        <dsp:cNvSpPr/>
      </dsp:nvSpPr>
      <dsp:spPr>
        <a:xfrm>
          <a:off x="0" y="203199"/>
          <a:ext cx="3657600" cy="36576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7BEAA34-783C-453E-A84B-108148ACE0B1}">
      <dsp:nvSpPr>
        <dsp:cNvPr id="0" name=""/>
        <dsp:cNvSpPr/>
      </dsp:nvSpPr>
      <dsp:spPr>
        <a:xfrm>
          <a:off x="1828800" y="203199"/>
          <a:ext cx="4267200" cy="36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i="1" kern="1200" dirty="0" smtClean="0"/>
            <a:t>COMPRENDER EL PROBLEMA.</a:t>
          </a:r>
          <a:endParaRPr lang="es-ES" sz="1400" kern="1200" dirty="0"/>
        </a:p>
      </dsp:txBody>
      <dsp:txXfrm>
        <a:off x="1828800" y="203199"/>
        <a:ext cx="4267200" cy="365759"/>
      </dsp:txXfrm>
    </dsp:sp>
    <dsp:sp modelId="{93D8B33A-688D-4C56-854F-5649481061C6}">
      <dsp:nvSpPr>
        <dsp:cNvPr id="0" name=""/>
        <dsp:cNvSpPr/>
      </dsp:nvSpPr>
      <dsp:spPr>
        <a:xfrm>
          <a:off x="274319" y="568959"/>
          <a:ext cx="3108960" cy="310896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F50B761-FD72-48F5-AC78-79ABE814DB32}">
      <dsp:nvSpPr>
        <dsp:cNvPr id="0" name=""/>
        <dsp:cNvSpPr/>
      </dsp:nvSpPr>
      <dsp:spPr>
        <a:xfrm>
          <a:off x="1828800" y="568959"/>
          <a:ext cx="4267200" cy="31089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 Leer el problema varias veces</a:t>
          </a:r>
        </a:p>
      </dsp:txBody>
      <dsp:txXfrm>
        <a:off x="1828800" y="568959"/>
        <a:ext cx="4267200" cy="365759"/>
      </dsp:txXfrm>
    </dsp:sp>
    <dsp:sp modelId="{07D25A74-C9DA-4542-AB8E-6825CFC43D79}">
      <dsp:nvSpPr>
        <dsp:cNvPr id="0" name=""/>
        <dsp:cNvSpPr/>
      </dsp:nvSpPr>
      <dsp:spPr>
        <a:xfrm>
          <a:off x="548639" y="934718"/>
          <a:ext cx="2560321" cy="256032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ED9C054-D101-4139-83B7-2DF0ED3F119D}">
      <dsp:nvSpPr>
        <dsp:cNvPr id="0" name=""/>
        <dsp:cNvSpPr/>
      </dsp:nvSpPr>
      <dsp:spPr>
        <a:xfrm>
          <a:off x="1828800" y="934718"/>
          <a:ext cx="4267200" cy="256032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¿Qué datos me dan en el enunciado del problema?</a:t>
          </a:r>
        </a:p>
      </dsp:txBody>
      <dsp:txXfrm>
        <a:off x="1828800" y="934718"/>
        <a:ext cx="4267200" cy="365759"/>
      </dsp:txXfrm>
    </dsp:sp>
    <dsp:sp modelId="{DA484822-5A49-4CA2-9B09-A5CC1FEDE9FC}">
      <dsp:nvSpPr>
        <dsp:cNvPr id="0" name=""/>
        <dsp:cNvSpPr/>
      </dsp:nvSpPr>
      <dsp:spPr>
        <a:xfrm>
          <a:off x="822959" y="1300478"/>
          <a:ext cx="2011681" cy="201168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35D0B33-6638-4FD5-BA55-1AF8863E9902}">
      <dsp:nvSpPr>
        <dsp:cNvPr id="0" name=""/>
        <dsp:cNvSpPr/>
      </dsp:nvSpPr>
      <dsp:spPr>
        <a:xfrm>
          <a:off x="1828800" y="1300478"/>
          <a:ext cx="4267200" cy="201168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¿Cuál es la pregunta que me da el problema?</a:t>
          </a:r>
        </a:p>
      </dsp:txBody>
      <dsp:txXfrm>
        <a:off x="1828800" y="1300478"/>
        <a:ext cx="4267200" cy="365763"/>
      </dsp:txXfrm>
    </dsp:sp>
    <dsp:sp modelId="{CBE4D52D-A325-4234-9877-C7B59109BC6F}">
      <dsp:nvSpPr>
        <dsp:cNvPr id="0" name=""/>
        <dsp:cNvSpPr/>
      </dsp:nvSpPr>
      <dsp:spPr>
        <a:xfrm>
          <a:off x="1097280" y="1666241"/>
          <a:ext cx="1463038" cy="146303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3B7F07E-9378-47B8-874B-0B5FD9A9F7A4}">
      <dsp:nvSpPr>
        <dsp:cNvPr id="0" name=""/>
        <dsp:cNvSpPr/>
      </dsp:nvSpPr>
      <dsp:spPr>
        <a:xfrm>
          <a:off x="1828800" y="1666241"/>
          <a:ext cx="4267200" cy="14630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¿Qué debo lograr?</a:t>
          </a:r>
        </a:p>
      </dsp:txBody>
      <dsp:txXfrm>
        <a:off x="1828800" y="1666241"/>
        <a:ext cx="4267200" cy="365759"/>
      </dsp:txXfrm>
    </dsp:sp>
    <dsp:sp modelId="{BAB7A19A-2583-4532-B507-CF0686B79E25}">
      <dsp:nvSpPr>
        <dsp:cNvPr id="0" name=""/>
        <dsp:cNvSpPr/>
      </dsp:nvSpPr>
      <dsp:spPr>
        <a:xfrm>
          <a:off x="1371600" y="2032001"/>
          <a:ext cx="914398" cy="91439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3C41839-93B9-4C64-BBB5-D9591B6E4F78}">
      <dsp:nvSpPr>
        <dsp:cNvPr id="0" name=""/>
        <dsp:cNvSpPr/>
      </dsp:nvSpPr>
      <dsp:spPr>
        <a:xfrm>
          <a:off x="1828800" y="2032001"/>
          <a:ext cx="4267200" cy="9143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¿Cuál es la incógnita del problema?</a:t>
          </a:r>
        </a:p>
      </dsp:txBody>
      <dsp:txXfrm>
        <a:off x="1828800" y="2032001"/>
        <a:ext cx="4267200" cy="365759"/>
      </dsp:txXfrm>
    </dsp:sp>
    <dsp:sp modelId="{5ADD0C9B-D112-4E39-968E-560D113E7760}">
      <dsp:nvSpPr>
        <dsp:cNvPr id="0" name=""/>
        <dsp:cNvSpPr/>
      </dsp:nvSpPr>
      <dsp:spPr>
        <a:xfrm>
          <a:off x="1645920" y="2397760"/>
          <a:ext cx="365759" cy="36575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35B3F0F-EC76-42A0-AA0F-26F12D4AF076}">
      <dsp:nvSpPr>
        <dsp:cNvPr id="0" name=""/>
        <dsp:cNvSpPr/>
      </dsp:nvSpPr>
      <dsp:spPr>
        <a:xfrm>
          <a:off x="1828800" y="2397760"/>
          <a:ext cx="4267200" cy="3657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Organizar la información</a:t>
          </a:r>
        </a:p>
      </dsp:txBody>
      <dsp:txXfrm>
        <a:off x="1828800" y="2397760"/>
        <a:ext cx="4267200" cy="3657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2898A-C29B-480F-8AAB-0D5D2EEB8ED9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8DE22-9AC4-4EAA-B588-7F3A9518A25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E48264-3833-4F0E-8124-C54323B1680F}" type="slidenum">
              <a:rPr lang="es-MX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MX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Una </a:t>
            </a:r>
            <a:r>
              <a:rPr lang="es-ES" b="1" dirty="0" smtClean="0"/>
              <a:t>dirección de memoria</a:t>
            </a:r>
            <a:r>
              <a:rPr lang="es-ES" dirty="0" smtClean="0"/>
              <a:t> es un identificador para una localización de </a:t>
            </a:r>
            <a:r>
              <a:rPr lang="es-ES" dirty="0" smtClean="0">
                <a:hlinkClick r:id="rId3" tooltip="Memoria (informática)"/>
              </a:rPr>
              <a:t>memoria</a:t>
            </a:r>
            <a:r>
              <a:rPr lang="es-ES" dirty="0" smtClean="0"/>
              <a:t> con la cual un </a:t>
            </a:r>
            <a:r>
              <a:rPr lang="es-ES" dirty="0" smtClean="0">
                <a:hlinkClick r:id="rId4" tooltip="Programa informático"/>
              </a:rPr>
              <a:t>programa informático</a:t>
            </a:r>
            <a:r>
              <a:rPr lang="es-ES" dirty="0" smtClean="0"/>
              <a:t> o un dispositivo de </a:t>
            </a:r>
            <a:r>
              <a:rPr lang="es-ES" dirty="0" smtClean="0">
                <a:hlinkClick r:id="rId5" tooltip="Hardware"/>
              </a:rPr>
              <a:t>hardware</a:t>
            </a:r>
            <a:r>
              <a:rPr lang="es-ES" dirty="0" smtClean="0"/>
              <a:t> pueden almacenar un </a:t>
            </a:r>
            <a:r>
              <a:rPr lang="es-ES" dirty="0" smtClean="0">
                <a:hlinkClick r:id="rId6" tooltip="Dato"/>
              </a:rPr>
              <a:t>dato</a:t>
            </a:r>
            <a:r>
              <a:rPr lang="es-ES" dirty="0" smtClean="0"/>
              <a:t> para su posterior reutilización.</a:t>
            </a:r>
          </a:p>
          <a:p>
            <a:r>
              <a:rPr lang="es-ES" dirty="0" smtClean="0"/>
              <a:t>Debido a la estructura de 32 bits de un </a:t>
            </a:r>
            <a:r>
              <a:rPr lang="es-ES" dirty="0" smtClean="0">
                <a:hlinkClick r:id="rId7" tooltip="Unidad central de procesamiento"/>
              </a:rPr>
              <a:t>procesador</a:t>
            </a:r>
            <a:r>
              <a:rPr lang="es-ES" dirty="0" smtClean="0"/>
              <a:t> común como los de </a:t>
            </a:r>
            <a:r>
              <a:rPr lang="es-ES" dirty="0" smtClean="0">
                <a:hlinkClick r:id="rId8" tooltip="Intel"/>
              </a:rPr>
              <a:t>Intel</a:t>
            </a:r>
            <a:r>
              <a:rPr lang="es-ES" dirty="0" smtClean="0"/>
              <a:t>, las direcciones de memoria se expresan a menudo en </a:t>
            </a:r>
            <a:r>
              <a:rPr lang="es-ES" dirty="0" smtClean="0">
                <a:hlinkClick r:id="rId9" tooltip="Hexadecimal"/>
              </a:rPr>
              <a:t>hexadecimal</a:t>
            </a:r>
            <a:r>
              <a:rPr lang="es-ES" dirty="0" smtClean="0"/>
              <a:t>. Por ejemplo, para no tener que escribir 111111010100000000000010101100 podemos escribir 3F5000AC en hexadecimal.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Una </a:t>
            </a:r>
            <a:r>
              <a:rPr lang="es-ES" b="1" dirty="0" smtClean="0"/>
              <a:t>dirección de memoria</a:t>
            </a:r>
            <a:r>
              <a:rPr lang="es-ES" dirty="0" smtClean="0"/>
              <a:t> es un identificador para una localización de </a:t>
            </a:r>
            <a:r>
              <a:rPr lang="es-ES" dirty="0" smtClean="0">
                <a:hlinkClick r:id="rId3" tooltip="Memoria (informática)"/>
              </a:rPr>
              <a:t>memoria</a:t>
            </a:r>
            <a:r>
              <a:rPr lang="es-ES" dirty="0" smtClean="0"/>
              <a:t> con la cual un </a:t>
            </a:r>
            <a:r>
              <a:rPr lang="es-ES" dirty="0" smtClean="0">
                <a:hlinkClick r:id="rId4" tooltip="Programa informático"/>
              </a:rPr>
              <a:t>programa informático</a:t>
            </a:r>
            <a:r>
              <a:rPr lang="es-ES" dirty="0" smtClean="0"/>
              <a:t> o un dispositivo de </a:t>
            </a:r>
            <a:r>
              <a:rPr lang="es-ES" dirty="0" smtClean="0">
                <a:hlinkClick r:id="rId5" tooltip="Hardware"/>
              </a:rPr>
              <a:t>hardware</a:t>
            </a:r>
            <a:r>
              <a:rPr lang="es-ES" dirty="0" smtClean="0"/>
              <a:t> pueden almacenar un </a:t>
            </a:r>
            <a:r>
              <a:rPr lang="es-ES" dirty="0" smtClean="0">
                <a:hlinkClick r:id="rId6" tooltip="Dato"/>
              </a:rPr>
              <a:t>dato</a:t>
            </a:r>
            <a:r>
              <a:rPr lang="es-ES" dirty="0" smtClean="0"/>
              <a:t> para su posterior reutilización.</a:t>
            </a:r>
          </a:p>
          <a:p>
            <a:r>
              <a:rPr lang="es-ES" dirty="0" smtClean="0"/>
              <a:t>Debido a la estructura de 32 bits de un </a:t>
            </a:r>
            <a:r>
              <a:rPr lang="es-ES" dirty="0" smtClean="0">
                <a:hlinkClick r:id="rId7" tooltip="Unidad central de procesamiento"/>
              </a:rPr>
              <a:t>procesador</a:t>
            </a:r>
            <a:r>
              <a:rPr lang="es-ES" dirty="0" smtClean="0"/>
              <a:t> común como los de </a:t>
            </a:r>
            <a:r>
              <a:rPr lang="es-ES" dirty="0" smtClean="0">
                <a:hlinkClick r:id="rId8" tooltip="Intel"/>
              </a:rPr>
              <a:t>Intel</a:t>
            </a:r>
            <a:r>
              <a:rPr lang="es-ES" dirty="0" smtClean="0"/>
              <a:t>, las direcciones de memoria se expresan a menudo en </a:t>
            </a:r>
            <a:r>
              <a:rPr lang="es-ES" dirty="0" smtClean="0">
                <a:hlinkClick r:id="rId9" tooltip="Hexadecimal"/>
              </a:rPr>
              <a:t>hexadecimal</a:t>
            </a:r>
            <a:r>
              <a:rPr lang="es-ES" dirty="0" smtClean="0"/>
              <a:t>. Por ejemplo, para no tener que escribir 111111010100000000000010101100 podemos escribir 3F5000AC en hexadecimal.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34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Una </a:t>
            </a:r>
            <a:r>
              <a:rPr lang="es-ES" b="1" dirty="0" smtClean="0"/>
              <a:t>dirección de memoria</a:t>
            </a:r>
            <a:r>
              <a:rPr lang="es-ES" dirty="0" smtClean="0"/>
              <a:t> es un identificador para una localización de </a:t>
            </a:r>
            <a:r>
              <a:rPr lang="es-ES" dirty="0" smtClean="0">
                <a:hlinkClick r:id="rId3" tooltip="Memoria (informática)"/>
              </a:rPr>
              <a:t>memoria</a:t>
            </a:r>
            <a:r>
              <a:rPr lang="es-ES" dirty="0" smtClean="0"/>
              <a:t> con la cual un </a:t>
            </a:r>
            <a:r>
              <a:rPr lang="es-ES" dirty="0" smtClean="0">
                <a:hlinkClick r:id="rId4" tooltip="Programa informático"/>
              </a:rPr>
              <a:t>programa informático</a:t>
            </a:r>
            <a:r>
              <a:rPr lang="es-ES" dirty="0" smtClean="0"/>
              <a:t> o un dispositivo de </a:t>
            </a:r>
            <a:r>
              <a:rPr lang="es-ES" dirty="0" smtClean="0">
                <a:hlinkClick r:id="rId5" tooltip="Hardware"/>
              </a:rPr>
              <a:t>hardware</a:t>
            </a:r>
            <a:r>
              <a:rPr lang="es-ES" dirty="0" smtClean="0"/>
              <a:t> pueden almacenar un </a:t>
            </a:r>
            <a:r>
              <a:rPr lang="es-ES" dirty="0" smtClean="0">
                <a:hlinkClick r:id="rId6" tooltip="Dato"/>
              </a:rPr>
              <a:t>dato</a:t>
            </a:r>
            <a:r>
              <a:rPr lang="es-ES" dirty="0" smtClean="0"/>
              <a:t> para su posterior reutilización.</a:t>
            </a:r>
          </a:p>
          <a:p>
            <a:r>
              <a:rPr lang="es-ES" dirty="0" smtClean="0"/>
              <a:t>Debido a la estructura de 32 bits de un </a:t>
            </a:r>
            <a:r>
              <a:rPr lang="es-ES" dirty="0" smtClean="0">
                <a:hlinkClick r:id="rId7" tooltip="Unidad central de procesamiento"/>
              </a:rPr>
              <a:t>procesador</a:t>
            </a:r>
            <a:r>
              <a:rPr lang="es-ES" dirty="0" smtClean="0"/>
              <a:t> común como los de </a:t>
            </a:r>
            <a:r>
              <a:rPr lang="es-ES" dirty="0" smtClean="0">
                <a:hlinkClick r:id="rId8" tooltip="Intel"/>
              </a:rPr>
              <a:t>Intel</a:t>
            </a:r>
            <a:r>
              <a:rPr lang="es-ES" dirty="0" smtClean="0"/>
              <a:t>, las direcciones de memoria se expresan a menudo en </a:t>
            </a:r>
            <a:r>
              <a:rPr lang="es-ES" dirty="0" smtClean="0">
                <a:hlinkClick r:id="rId9" tooltip="Hexadecimal"/>
              </a:rPr>
              <a:t>hexadecimal</a:t>
            </a:r>
            <a:r>
              <a:rPr lang="es-ES" dirty="0" smtClean="0"/>
              <a:t>. Por ejemplo, para no tener que escribir 111111010100000000000010101100 podemos escribir 3F5000AC en hexadecimal.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41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Una </a:t>
            </a:r>
            <a:r>
              <a:rPr lang="es-ES" b="1" dirty="0" smtClean="0"/>
              <a:t>dirección de memoria</a:t>
            </a:r>
            <a:r>
              <a:rPr lang="es-ES" dirty="0" smtClean="0"/>
              <a:t> es un identificador para una localización de </a:t>
            </a:r>
            <a:r>
              <a:rPr lang="es-ES" dirty="0" smtClean="0">
                <a:hlinkClick r:id="rId3" tooltip="Memoria (informática)"/>
              </a:rPr>
              <a:t>memoria</a:t>
            </a:r>
            <a:r>
              <a:rPr lang="es-ES" dirty="0" smtClean="0"/>
              <a:t> con la cual un </a:t>
            </a:r>
            <a:r>
              <a:rPr lang="es-ES" dirty="0" smtClean="0">
                <a:hlinkClick r:id="rId4" tooltip="Programa informático"/>
              </a:rPr>
              <a:t>programa informático</a:t>
            </a:r>
            <a:r>
              <a:rPr lang="es-ES" dirty="0" smtClean="0"/>
              <a:t> o un dispositivo de </a:t>
            </a:r>
            <a:r>
              <a:rPr lang="es-ES" dirty="0" smtClean="0">
                <a:hlinkClick r:id="rId5" tooltip="Hardware"/>
              </a:rPr>
              <a:t>hardware</a:t>
            </a:r>
            <a:r>
              <a:rPr lang="es-ES" dirty="0" smtClean="0"/>
              <a:t> pueden almacenar un </a:t>
            </a:r>
            <a:r>
              <a:rPr lang="es-ES" dirty="0" smtClean="0">
                <a:hlinkClick r:id="rId6" tooltip="Dato"/>
              </a:rPr>
              <a:t>dato</a:t>
            </a:r>
            <a:r>
              <a:rPr lang="es-ES" dirty="0" smtClean="0"/>
              <a:t> para su posterior reutilización.</a:t>
            </a:r>
          </a:p>
          <a:p>
            <a:r>
              <a:rPr lang="es-ES" dirty="0" smtClean="0"/>
              <a:t>Debido a la estructura de 32 bits de un </a:t>
            </a:r>
            <a:r>
              <a:rPr lang="es-ES" dirty="0" smtClean="0">
                <a:hlinkClick r:id="rId7" tooltip="Unidad central de procesamiento"/>
              </a:rPr>
              <a:t>procesador</a:t>
            </a:r>
            <a:r>
              <a:rPr lang="es-ES" dirty="0" smtClean="0"/>
              <a:t> común como los de </a:t>
            </a:r>
            <a:r>
              <a:rPr lang="es-ES" dirty="0" smtClean="0">
                <a:hlinkClick r:id="rId8" tooltip="Intel"/>
              </a:rPr>
              <a:t>Intel</a:t>
            </a:r>
            <a:r>
              <a:rPr lang="es-ES" dirty="0" smtClean="0"/>
              <a:t>, las direcciones de memoria se expresan a menudo en </a:t>
            </a:r>
            <a:r>
              <a:rPr lang="es-ES" dirty="0" smtClean="0">
                <a:hlinkClick r:id="rId9" tooltip="Hexadecimal"/>
              </a:rPr>
              <a:t>hexadecimal</a:t>
            </a:r>
            <a:r>
              <a:rPr lang="es-ES" dirty="0" smtClean="0"/>
              <a:t>. Por ejemplo, para no tener que escribir 111111010100000000000010101100 podemos escribir 3F5000AC en hexadecimal.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48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Una </a:t>
            </a:r>
            <a:r>
              <a:rPr lang="es-ES" b="1" dirty="0" smtClean="0"/>
              <a:t>dirección de memoria</a:t>
            </a:r>
            <a:r>
              <a:rPr lang="es-ES" dirty="0" smtClean="0"/>
              <a:t> es un identificador para una localización de </a:t>
            </a:r>
            <a:r>
              <a:rPr lang="es-ES" dirty="0" smtClean="0">
                <a:hlinkClick r:id="rId3" tooltip="Memoria (informática)"/>
              </a:rPr>
              <a:t>memoria</a:t>
            </a:r>
            <a:r>
              <a:rPr lang="es-ES" dirty="0" smtClean="0"/>
              <a:t> con la cual un </a:t>
            </a:r>
            <a:r>
              <a:rPr lang="es-ES" dirty="0" smtClean="0">
                <a:hlinkClick r:id="rId4" tooltip="Programa informático"/>
              </a:rPr>
              <a:t>programa informático</a:t>
            </a:r>
            <a:r>
              <a:rPr lang="es-ES" dirty="0" smtClean="0"/>
              <a:t> o un dispositivo de </a:t>
            </a:r>
            <a:r>
              <a:rPr lang="es-ES" dirty="0" smtClean="0">
                <a:hlinkClick r:id="rId5" tooltip="Hardware"/>
              </a:rPr>
              <a:t>hardware</a:t>
            </a:r>
            <a:r>
              <a:rPr lang="es-ES" dirty="0" smtClean="0"/>
              <a:t> pueden almacenar un </a:t>
            </a:r>
            <a:r>
              <a:rPr lang="es-ES" dirty="0" smtClean="0">
                <a:hlinkClick r:id="rId6" tooltip="Dato"/>
              </a:rPr>
              <a:t>dato</a:t>
            </a:r>
            <a:r>
              <a:rPr lang="es-ES" dirty="0" smtClean="0"/>
              <a:t> para su posterior reutilización.</a:t>
            </a:r>
          </a:p>
          <a:p>
            <a:r>
              <a:rPr lang="es-ES" dirty="0" smtClean="0"/>
              <a:t>Debido a la estructura de 32 bits de un </a:t>
            </a:r>
            <a:r>
              <a:rPr lang="es-ES" dirty="0" smtClean="0">
                <a:hlinkClick r:id="rId7" tooltip="Unidad central de procesamiento"/>
              </a:rPr>
              <a:t>procesador</a:t>
            </a:r>
            <a:r>
              <a:rPr lang="es-ES" dirty="0" smtClean="0"/>
              <a:t> común como los de </a:t>
            </a:r>
            <a:r>
              <a:rPr lang="es-ES" dirty="0" smtClean="0">
                <a:hlinkClick r:id="rId8" tooltip="Intel"/>
              </a:rPr>
              <a:t>Intel</a:t>
            </a:r>
            <a:r>
              <a:rPr lang="es-ES" dirty="0" smtClean="0"/>
              <a:t>, las direcciones de memoria se expresan a menudo en </a:t>
            </a:r>
            <a:r>
              <a:rPr lang="es-ES" dirty="0" smtClean="0">
                <a:hlinkClick r:id="rId9" tooltip="Hexadecimal"/>
              </a:rPr>
              <a:t>hexadecimal</a:t>
            </a:r>
            <a:r>
              <a:rPr lang="es-ES" dirty="0" smtClean="0"/>
              <a:t>. Por ejemplo, para no tener que escribir 111111010100000000000010101100 podemos escribir 3F5000AC en hexadecimal.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55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rgbClr val="DAA6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rgbClr val="FFC000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143116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5804" y="571480"/>
            <a:ext cx="8229600" cy="64294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53740"/>
          </a:xfrm>
        </p:spPr>
        <p:txBody>
          <a:bodyPr/>
          <a:lstStyle>
            <a:lvl1pPr>
              <a:buClr>
                <a:srgbClr val="0070C0"/>
              </a:buClr>
              <a:defRPr>
                <a:latin typeface="Verdana" pitchFamily="34" charset="0"/>
              </a:defRPr>
            </a:lvl1pPr>
            <a:lvl2pPr>
              <a:defRPr>
                <a:solidFill>
                  <a:srgbClr val="002060"/>
                </a:solidFill>
                <a:latin typeface="Verdana" pitchFamily="34" charset="0"/>
              </a:defRPr>
            </a:lvl2pPr>
            <a:lvl3pPr>
              <a:defRPr>
                <a:latin typeface="Verdana" pitchFamily="34" charset="0"/>
              </a:defRPr>
            </a:lvl3pPr>
            <a:lvl4pPr>
              <a:defRPr>
                <a:latin typeface="Verdana" pitchFamily="34" charset="0"/>
              </a:defRPr>
            </a:lvl4pPr>
            <a:lvl5pPr>
              <a:defRPr>
                <a:latin typeface="Verdana" pitchFamily="34" charset="0"/>
              </a:defRPr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68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64464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 smtClean="0"/>
              <a:t>Segundo nivel</a:t>
            </a:r>
          </a:p>
          <a:p>
            <a:pPr lvl="2" eaLnBrk="1" latinLnBrk="0" hangingPunct="1"/>
            <a:r>
              <a:rPr kumimoji="0" lang="es-ES" dirty="0" smtClean="0"/>
              <a:t>Tercer nivel</a:t>
            </a:r>
          </a:p>
          <a:p>
            <a:pPr lvl="3" eaLnBrk="1" latinLnBrk="0" hangingPunct="1"/>
            <a:r>
              <a:rPr kumimoji="0" lang="es-ES" dirty="0" smtClean="0"/>
              <a:t>Cuarto nivel</a:t>
            </a:r>
          </a:p>
          <a:p>
            <a:pPr lvl="4" eaLnBrk="1" latinLnBrk="0" hangingPunct="1"/>
            <a:r>
              <a:rPr kumimoji="0" lang="es-ES" dirty="0" smtClean="0"/>
              <a:t>Quinto nivel</a:t>
            </a:r>
            <a:endParaRPr kumimoji="0" lang="en-US" dirty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F17E25C-2D3E-489F-9CBF-CAAE7D711A8E}" type="datetimeFigureOut">
              <a:rPr lang="es-MX" smtClean="0"/>
              <a:pPr/>
              <a:t>27/10/2025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429520" y="6492240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0" name="19 CuadroTexto"/>
          <p:cNvSpPr txBox="1"/>
          <p:nvPr/>
        </p:nvSpPr>
        <p:spPr>
          <a:xfrm>
            <a:off x="2786050" y="0"/>
            <a:ext cx="61436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/>
            </a:pPr>
            <a:r>
              <a:rPr lang="es-MX" sz="1100" dirty="0" smtClean="0">
                <a:solidFill>
                  <a:schemeClr val="bg1"/>
                </a:solidFill>
              </a:rPr>
              <a:t>Estructuras de selección</a:t>
            </a:r>
            <a:r>
              <a:rPr lang="es-MX" sz="1100" baseline="0" dirty="0" smtClean="0">
                <a:solidFill>
                  <a:schemeClr val="bg1"/>
                </a:solidFill>
              </a:rPr>
              <a:t> </a:t>
            </a:r>
            <a:r>
              <a:rPr lang="es-MX" sz="1100" dirty="0" smtClean="0">
                <a:solidFill>
                  <a:schemeClr val="bg1"/>
                </a:solidFill>
              </a:rPr>
              <a:t>•</a:t>
            </a:r>
            <a:r>
              <a:rPr lang="es-MX" sz="1100" baseline="0" dirty="0" smtClean="0">
                <a:solidFill>
                  <a:schemeClr val="bg1"/>
                </a:solidFill>
              </a:rPr>
              <a:t> </a:t>
            </a:r>
            <a:r>
              <a:rPr lang="es-ES_tradnl" sz="1100" dirty="0" smtClean="0">
                <a:solidFill>
                  <a:schemeClr val="bg1"/>
                </a:solidFill>
              </a:rPr>
              <a:t>Algoritmia </a:t>
            </a:r>
            <a:r>
              <a:rPr lang="es-MX" sz="1100" dirty="0" smtClean="0">
                <a:solidFill>
                  <a:schemeClr val="bg1"/>
                </a:solidFill>
              </a:rPr>
              <a:t>• FIUAS</a:t>
            </a:r>
            <a:endParaRPr lang="es-MX" sz="1100" dirty="0">
              <a:solidFill>
                <a:schemeClr val="bg1"/>
              </a:solidFill>
            </a:endParaRPr>
          </a:p>
        </p:txBody>
      </p:sp>
      <p:pic>
        <p:nvPicPr>
          <p:cNvPr id="21" name="Picture 4" descr="N:\LogosUAS\Logo_uas_tran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09814" y="13423"/>
            <a:ext cx="214314" cy="277888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Arial" pitchFamily="34" charset="0"/>
          <a:ea typeface="+mn-ea"/>
          <a:cs typeface="Arial" pitchFamily="34" charset="0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Arial" pitchFamily="34" charset="0"/>
          <a:ea typeface="+mn-ea"/>
          <a:cs typeface="Arial" pitchFamily="34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2 Subtítulo"/>
          <p:cNvSpPr>
            <a:spLocks noGrp="1"/>
          </p:cNvSpPr>
          <p:nvPr>
            <p:ph type="subTitle" idx="1"/>
          </p:nvPr>
        </p:nvSpPr>
        <p:spPr>
          <a:xfrm>
            <a:off x="899592" y="1268760"/>
            <a:ext cx="6335688" cy="648072"/>
          </a:xfrm>
        </p:spPr>
        <p:txBody>
          <a:bodyPr>
            <a:noAutofit/>
          </a:bodyPr>
          <a:lstStyle/>
          <a:p>
            <a:pPr marL="63500" algn="ctr" eaLnBrk="1" hangingPunct="1">
              <a:lnSpc>
                <a:spcPct val="90000"/>
              </a:lnSpc>
            </a:pPr>
            <a:r>
              <a:rPr lang="es-MX" sz="28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Garamond" pitchFamily="18" charset="0"/>
              </a:rPr>
              <a:t>Facultad  de Informática Culiacán</a:t>
            </a:r>
          </a:p>
        </p:txBody>
      </p:sp>
      <p:sp>
        <p:nvSpPr>
          <p:cNvPr id="5122" name="1 Título"/>
          <p:cNvSpPr>
            <a:spLocks noGrp="1"/>
          </p:cNvSpPr>
          <p:nvPr>
            <p:ph type="ctrTitle"/>
          </p:nvPr>
        </p:nvSpPr>
        <p:spPr>
          <a:xfrm>
            <a:off x="217487" y="2348880"/>
            <a:ext cx="8674993" cy="1037977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/>
              <a:t>Estructuras de Selección</a:t>
            </a:r>
            <a:endParaRPr lang="es-MX" sz="2000" dirty="0" smtClean="0">
              <a:latin typeface="Garamond" pitchFamily="18" charset="0"/>
            </a:endParaRPr>
          </a:p>
        </p:txBody>
      </p:sp>
      <p:pic>
        <p:nvPicPr>
          <p:cNvPr id="1028" name="Picture 4" descr="N:\LogosUAS\Logo_uas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364293" cy="1768996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9 CuadroTexto"/>
          <p:cNvSpPr txBox="1"/>
          <p:nvPr/>
        </p:nvSpPr>
        <p:spPr>
          <a:xfrm>
            <a:off x="1907704" y="476672"/>
            <a:ext cx="439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UNIVERSIDAD AUTÓNOMA DE SINALOA</a:t>
            </a:r>
            <a:endParaRPr lang="es-MX" sz="2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267744" y="3933056"/>
            <a:ext cx="3096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Algoritmia:</a:t>
            </a:r>
            <a:endParaRPr lang="es-E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200" b="1" dirty="0" smtClean="0"/>
              <a:t>Competencia del Tema</a:t>
            </a:r>
            <a:endParaRPr lang="es-ES" sz="3200" b="1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endParaRPr lang="es-ES_tradnl" dirty="0" smtClean="0"/>
          </a:p>
          <a:p>
            <a:pPr algn="just" eaLnBrk="1" hangingPunct="1">
              <a:buFont typeface="Wingdings" pitchFamily="2" charset="2"/>
              <a:buNone/>
            </a:pPr>
            <a:r>
              <a:rPr lang="es-ES_tradnl" dirty="0" smtClean="0"/>
              <a:t>El alumno:</a:t>
            </a:r>
          </a:p>
          <a:p>
            <a:pPr algn="just" eaLnBrk="1" hangingPunct="1"/>
            <a:endParaRPr lang="es-ES_tradnl" dirty="0" smtClean="0"/>
          </a:p>
          <a:p>
            <a:pPr algn="just" eaLnBrk="1" hangingPunct="1"/>
            <a:r>
              <a:rPr lang="es-ES_tradnl" sz="2400" dirty="0" smtClean="0"/>
              <a:t>Conocerá las diferentes estructuras algorítmicas selectivas como componentes básicos de los programas</a:t>
            </a:r>
          </a:p>
          <a:p>
            <a:pPr algn="just" eaLnBrk="1" hangingPunct="1"/>
            <a:endParaRPr lang="es-ES_tradnl" sz="2400" dirty="0" smtClean="0"/>
          </a:p>
          <a:p>
            <a:pPr algn="just" eaLnBrk="1" hangingPunct="1"/>
            <a:r>
              <a:rPr lang="es-ES_tradnl" sz="2400" dirty="0" smtClean="0"/>
              <a:t>Aplicará la combinación de las estructuras de selección en el desarrollo de algoritmos más complejos.</a:t>
            </a:r>
            <a:endParaRPr lang="es-E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smtClean="0"/>
              <a:t>Contenido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z="2000" b="1" dirty="0" smtClean="0"/>
          </a:p>
          <a:p>
            <a:pPr eaLnBrk="1" hangingPunct="1"/>
            <a:r>
              <a:rPr lang="es-ES" sz="2000" b="1" dirty="0" smtClean="0"/>
              <a:t>Estructura de un Programa en Pseudocódigo</a:t>
            </a:r>
          </a:p>
          <a:p>
            <a:pPr eaLnBrk="1" hangingPunct="1"/>
            <a:endParaRPr lang="es-ES" sz="2000" b="1" dirty="0" smtClean="0"/>
          </a:p>
          <a:p>
            <a:pPr eaLnBrk="1" hangingPunct="1"/>
            <a:r>
              <a:rPr lang="es-ES" sz="2000" b="1" dirty="0" smtClean="0"/>
              <a:t>Instrucciones de Entrada/Salida</a:t>
            </a:r>
          </a:p>
          <a:p>
            <a:pPr eaLnBrk="1" hangingPunct="1"/>
            <a:endParaRPr lang="es-ES" sz="2000" b="1" dirty="0" smtClean="0"/>
          </a:p>
          <a:p>
            <a:pPr eaLnBrk="1" hangingPunct="1"/>
            <a:r>
              <a:rPr lang="es-ES" sz="2000" b="1" dirty="0" smtClean="0"/>
              <a:t>Estructuras de Selección (condicionales)</a:t>
            </a:r>
          </a:p>
          <a:p>
            <a:pPr lvl="1" eaLnBrk="1" hangingPunct="1"/>
            <a:endParaRPr lang="es-ES" sz="1800" b="1" dirty="0" smtClean="0"/>
          </a:p>
          <a:p>
            <a:pPr lvl="1" eaLnBrk="1" hangingPunct="1"/>
            <a:r>
              <a:rPr lang="es-ES" sz="1800" b="1" dirty="0" smtClean="0"/>
              <a:t>Simples</a:t>
            </a:r>
          </a:p>
          <a:p>
            <a:pPr lvl="1" eaLnBrk="1" hangingPunct="1"/>
            <a:endParaRPr lang="es-ES" sz="1800" b="1" dirty="0" smtClean="0"/>
          </a:p>
          <a:p>
            <a:pPr lvl="1" eaLnBrk="1" hangingPunct="1"/>
            <a:r>
              <a:rPr lang="es-ES" sz="1800" b="1" dirty="0" smtClean="0"/>
              <a:t>Dobles</a:t>
            </a:r>
          </a:p>
          <a:p>
            <a:pPr lvl="1" eaLnBrk="1" hangingPunct="1"/>
            <a:endParaRPr lang="es-ES" sz="1800" b="1" dirty="0" smtClean="0"/>
          </a:p>
          <a:p>
            <a:pPr lvl="1" eaLnBrk="1" hangingPunct="1"/>
            <a:r>
              <a:rPr lang="es-ES" sz="1800" b="1" dirty="0" smtClean="0"/>
              <a:t>Anidadas</a:t>
            </a:r>
          </a:p>
          <a:p>
            <a:pPr lvl="1" eaLnBrk="1" hangingPunct="1"/>
            <a:endParaRPr lang="es-ES" sz="1800" b="1" dirty="0" smtClean="0"/>
          </a:p>
          <a:p>
            <a:pPr lvl="1" eaLnBrk="1" hangingPunct="1"/>
            <a:r>
              <a:rPr lang="es-ES" sz="1800" b="1" dirty="0" smtClean="0"/>
              <a:t>Múltiples</a:t>
            </a:r>
          </a:p>
          <a:p>
            <a:pPr eaLnBrk="1" hangingPunct="1"/>
            <a:endParaRPr lang="es-ES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sz="3200" b="1" dirty="0" smtClean="0"/>
              <a:t>Estructura de un Programa en Pseudocódigo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1" y="1676400"/>
            <a:ext cx="8001000" cy="49530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1800" dirty="0" smtClean="0"/>
              <a:t>La estructura secuencial es aquella en la que una acción (instrucción) sigue a otra en secuencia. Las tareas se suceden de tal modo que la salida de una es la entrada de la siguiente y así sucesivamente hasta el fin del proceso.</a:t>
            </a:r>
            <a:r>
              <a:rPr lang="es-ES" sz="1800" dirty="0" smtClean="0"/>
              <a:t> </a:t>
            </a:r>
            <a:endParaRPr lang="es-ES" sz="10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0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050" dirty="0" smtClean="0"/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800" b="1" dirty="0" smtClean="0"/>
              <a:t>Objetivo:</a:t>
            </a:r>
            <a:r>
              <a:rPr lang="es-ES" sz="1800" dirty="0" smtClean="0"/>
              <a:t> </a:t>
            </a:r>
            <a:r>
              <a:rPr lang="es-ES" sz="1600" i="1" u="sng" dirty="0" smtClean="0"/>
              <a:t>Descripción  breve clara y precisa del problema</a:t>
            </a:r>
            <a:endParaRPr lang="es-ES" sz="1800" i="1" u="sng" dirty="0" smtClean="0"/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800" b="1" dirty="0" smtClean="0"/>
              <a:t>Programador:</a:t>
            </a:r>
            <a:r>
              <a:rPr lang="es-ES" sz="1800" dirty="0" smtClean="0"/>
              <a:t> </a:t>
            </a:r>
            <a:r>
              <a:rPr lang="es-ES" sz="1600" i="1" u="sng" dirty="0" smtClean="0"/>
              <a:t>Nombre completo del programador</a:t>
            </a:r>
            <a:endParaRPr lang="es-ES" sz="1600" b="1" i="1" u="sng" dirty="0" smtClean="0"/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800" b="1" dirty="0" smtClean="0"/>
              <a:t>Fecha: </a:t>
            </a:r>
            <a:r>
              <a:rPr lang="es-ES" sz="1600" i="1" u="sng" dirty="0" smtClean="0"/>
              <a:t>Fecha de elaboración del algoritmo</a:t>
            </a:r>
          </a:p>
          <a:p>
            <a:pPr marL="609600" indent="-609600" algn="just" eaLnBrk="1" hangingPunct="1">
              <a:lnSpc>
                <a:spcPct val="90000"/>
              </a:lnSpc>
              <a:buNone/>
            </a:pPr>
            <a:endParaRPr lang="es-ES" sz="1800" dirty="0" smtClean="0"/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800" b="1" dirty="0" smtClean="0">
                <a:solidFill>
                  <a:srgbClr val="0070C0"/>
                </a:solidFill>
              </a:rPr>
              <a:t>INICIO</a:t>
            </a:r>
            <a:endParaRPr lang="es-ES" sz="1800" b="1" dirty="0" smtClean="0">
              <a:solidFill>
                <a:srgbClr val="0070C0"/>
              </a:solidFill>
            </a:endParaRPr>
          </a:p>
          <a:p>
            <a:pPr marL="609600" indent="-609600" algn="just">
              <a:lnSpc>
                <a:spcPct val="90000"/>
              </a:lnSpc>
              <a:buNone/>
            </a:pPr>
            <a:r>
              <a:rPr lang="es-ES" sz="1800" dirty="0" smtClean="0"/>
              <a:t>      Definición de Constantes y Variables (Recursos)</a:t>
            </a:r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800" dirty="0" smtClean="0"/>
              <a:t>      Lecturas de Datos de no Conocidos (Entrada)</a:t>
            </a:r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800" dirty="0" smtClean="0"/>
              <a:t>      Procesamiento de los Datos (Proceso)</a:t>
            </a:r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800" dirty="0" smtClean="0"/>
              <a:t>      Impresión de Resultados (Salida)</a:t>
            </a:r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800" b="1" dirty="0" smtClean="0">
                <a:solidFill>
                  <a:srgbClr val="0070C0"/>
                </a:solidFill>
              </a:rPr>
              <a:t>FIN</a:t>
            </a:r>
          </a:p>
          <a:p>
            <a:pPr marL="609600" indent="-609600" eaLnBrk="1" hangingPunct="1">
              <a:lnSpc>
                <a:spcPct val="90000"/>
              </a:lnSpc>
              <a:buNone/>
            </a:pPr>
            <a:endParaRPr lang="es-ES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dirty="0" smtClean="0"/>
              <a:t>Instrucciones de Entrada/Salida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10600" cy="4876800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i="1" dirty="0" smtClean="0"/>
              <a:t>Lectura:</a:t>
            </a:r>
            <a:r>
              <a:rPr lang="es-ES_tradnl" sz="2000" dirty="0" smtClean="0"/>
              <a:t> La lectura consiste en recibir desde un dispositivo de entrada como el teclado un valor.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dirty="0" smtClean="0"/>
              <a:t>Representación en pseudocódigo: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b="1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dirty="0" smtClean="0"/>
              <a:t>		  </a:t>
            </a:r>
            <a:r>
              <a:rPr lang="es-ES_tradnl" sz="2000" b="1" dirty="0" smtClean="0">
                <a:solidFill>
                  <a:srgbClr val="0070C0"/>
                </a:solidFill>
              </a:rPr>
              <a:t>LEER</a:t>
            </a:r>
            <a:r>
              <a:rPr lang="es-ES_tradnl" sz="2000" dirty="0" smtClean="0"/>
              <a:t> Variable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 smtClean="0"/>
              <a:t>	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 smtClean="0"/>
              <a:t>Donde: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 smtClean="0"/>
          </a:p>
          <a:p>
            <a:pPr lvl="2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i="1" u="sng" dirty="0" smtClean="0"/>
              <a:t>Variable:</a:t>
            </a:r>
            <a:r>
              <a:rPr lang="es-ES_tradnl" sz="2000" dirty="0" smtClean="0"/>
              <a:t> Es el nombre o identificador del espacio de memoria, que recibirá el valor del dato no conocido.</a:t>
            </a:r>
          </a:p>
          <a:p>
            <a:pPr lvl="2"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b="1" i="1" dirty="0" smtClean="0"/>
          </a:p>
          <a:p>
            <a:pPr lvl="2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i="1" dirty="0" smtClean="0"/>
              <a:t>Ejemplo: </a:t>
            </a:r>
            <a:r>
              <a:rPr lang="es-ES_tradnl" sz="2000" i="1" dirty="0" smtClean="0"/>
              <a:t>Si se desea solicitar al usuario el precio de venta de una computadora, las instrucciones serian:</a:t>
            </a:r>
          </a:p>
          <a:p>
            <a:pPr lvl="2"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i="1" dirty="0" smtClean="0"/>
          </a:p>
          <a:p>
            <a:pPr lvl="2" algn="just" eaLnBrk="1" hangingPunct="1">
              <a:lnSpc>
                <a:spcPct val="80000"/>
              </a:lnSpc>
              <a:buNone/>
            </a:pPr>
            <a:r>
              <a:rPr lang="es-MX" sz="2000" dirty="0" smtClean="0">
                <a:solidFill>
                  <a:srgbClr val="00B050"/>
                </a:solidFill>
              </a:rPr>
              <a:t>//</a:t>
            </a:r>
            <a:r>
              <a:rPr lang="es-MX" sz="1800" dirty="0" smtClean="0">
                <a:solidFill>
                  <a:srgbClr val="00B050"/>
                </a:solidFill>
              </a:rPr>
              <a:t>Definición de variable</a:t>
            </a:r>
            <a:endParaRPr lang="es-MX" sz="2000" dirty="0" smtClean="0">
              <a:solidFill>
                <a:srgbClr val="00B050"/>
              </a:solidFill>
            </a:endParaRPr>
          </a:p>
          <a:p>
            <a:pPr lvl="2" algn="just" eaLnBrk="1" hangingPunct="1">
              <a:lnSpc>
                <a:spcPct val="8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REAL</a:t>
            </a:r>
            <a:r>
              <a:rPr lang="es-MX" sz="1400" dirty="0" smtClean="0"/>
              <a:t> </a:t>
            </a:r>
            <a:r>
              <a:rPr lang="es-MX" sz="1400" dirty="0" err="1" smtClean="0"/>
              <a:t>PrecioComputadora</a:t>
            </a:r>
            <a:endParaRPr lang="es-MX" sz="1400" dirty="0" smtClean="0">
              <a:solidFill>
                <a:srgbClr val="7030A0"/>
              </a:solidFill>
            </a:endParaRPr>
          </a:p>
          <a:p>
            <a:pPr lvl="2" eaLnBrk="1" hangingPunct="1">
              <a:lnSpc>
                <a:spcPct val="90000"/>
              </a:lnSpc>
              <a:buNone/>
            </a:pPr>
            <a:endParaRPr lang="es-MX" sz="1800" dirty="0" smtClean="0">
              <a:solidFill>
                <a:srgbClr val="00B050"/>
              </a:solidFill>
            </a:endParaRPr>
          </a:p>
          <a:p>
            <a:pPr lvl="2" eaLnBrk="1" hangingPunct="1">
              <a:lnSpc>
                <a:spcPct val="90000"/>
              </a:lnSpc>
              <a:buNone/>
            </a:pPr>
            <a:r>
              <a:rPr lang="es-MX" sz="1800" dirty="0" smtClean="0">
                <a:solidFill>
                  <a:srgbClr val="00B050"/>
                </a:solidFill>
              </a:rPr>
              <a:t>//Lectura de Datos no Conocidos</a:t>
            </a:r>
          </a:p>
          <a:p>
            <a:pPr lvl="2" eaLnBrk="1" hangingPunct="1">
              <a:lnSpc>
                <a:spcPct val="9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IMPRIMIR</a:t>
            </a:r>
            <a:r>
              <a:rPr lang="es-MX" sz="1400" dirty="0" smtClean="0">
                <a:solidFill>
                  <a:schemeClr val="tx2"/>
                </a:solidFill>
              </a:rPr>
              <a:t> “Teclee el precio de venta de la computadora:$”</a:t>
            </a:r>
          </a:p>
          <a:p>
            <a:pPr lvl="2" eaLnBrk="1" hangingPunct="1">
              <a:lnSpc>
                <a:spcPct val="9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LEER</a:t>
            </a:r>
            <a:r>
              <a:rPr lang="es-MX" sz="1400" dirty="0" smtClean="0">
                <a:solidFill>
                  <a:schemeClr val="tx2"/>
                </a:solidFill>
              </a:rPr>
              <a:t> </a:t>
            </a:r>
            <a:r>
              <a:rPr lang="es-MX" sz="1400" dirty="0" err="1" smtClean="0">
                <a:solidFill>
                  <a:schemeClr val="tx2"/>
                </a:solidFill>
              </a:rPr>
              <a:t>PrecioComputadora</a:t>
            </a:r>
            <a:endParaRPr lang="es-ES_tradnl" sz="1600" b="1" i="1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smtClean="0"/>
              <a:t>Instrucciones de Entrada/Salida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1" y="1752600"/>
            <a:ext cx="8153400" cy="48006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i="1" dirty="0" smtClean="0"/>
              <a:t>Escritura.- </a:t>
            </a:r>
            <a:r>
              <a:rPr lang="es-ES_tradnl" sz="2000" dirty="0" smtClean="0"/>
              <a:t>Consiste en mandar por un dispositivo de salida como el monitor,  un resultado o mensaje.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 smtClean="0"/>
              <a:t>Representación  en pseudocódigo: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 smtClean="0"/>
          </a:p>
          <a:p>
            <a:pPr algn="ctr" eaLnBrk="1" hangingPunct="1">
              <a:lnSpc>
                <a:spcPct val="80000"/>
              </a:lnSpc>
              <a:buNone/>
            </a:pPr>
            <a:r>
              <a:rPr lang="es-ES_tradnl" sz="2000" dirty="0" smtClean="0"/>
              <a:t>	</a:t>
            </a:r>
            <a:r>
              <a:rPr lang="es-ES_tradnl" sz="2000" b="1" dirty="0" smtClean="0">
                <a:solidFill>
                  <a:srgbClr val="0070C0"/>
                </a:solidFill>
              </a:rPr>
              <a:t> IMPRIMIR  </a:t>
            </a:r>
            <a:r>
              <a:rPr lang="es-ES_tradnl" sz="2000" dirty="0" smtClean="0"/>
              <a:t>“Cual es tu nombre:”</a:t>
            </a:r>
          </a:p>
          <a:p>
            <a:pPr algn="ctr" eaLnBrk="1" hangingPunct="1">
              <a:lnSpc>
                <a:spcPct val="80000"/>
              </a:lnSpc>
              <a:buNone/>
            </a:pPr>
            <a:endParaRPr lang="es-ES_tradnl" sz="2000" dirty="0" smtClean="0"/>
          </a:p>
          <a:p>
            <a:pPr algn="ctr" eaLnBrk="1" hangingPunct="1">
              <a:lnSpc>
                <a:spcPct val="80000"/>
              </a:lnSpc>
              <a:buNone/>
            </a:pPr>
            <a:r>
              <a:rPr lang="es-ES_tradnl" sz="2000" dirty="0" smtClean="0"/>
              <a:t>Ó</a:t>
            </a:r>
          </a:p>
          <a:p>
            <a:pPr algn="ctr" eaLnBrk="1" hangingPunct="1">
              <a:lnSpc>
                <a:spcPct val="80000"/>
              </a:lnSpc>
              <a:buNone/>
            </a:pPr>
            <a:endParaRPr lang="es-ES_tradnl" sz="2000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dirty="0" smtClean="0">
                <a:solidFill>
                  <a:srgbClr val="0070C0"/>
                </a:solidFill>
              </a:rPr>
              <a:t>       IMPRIMIR  </a:t>
            </a:r>
            <a:r>
              <a:rPr lang="es-ES_tradnl" sz="2000" dirty="0" smtClean="0"/>
              <a:t>“El resultado es:”</a:t>
            </a:r>
            <a:r>
              <a:rPr lang="es-ES_tradnl" dirty="0" smtClean="0"/>
              <a:t>, </a:t>
            </a:r>
            <a:r>
              <a:rPr lang="es-ES_tradnl" sz="2000" dirty="0" smtClean="0"/>
              <a:t> </a:t>
            </a:r>
            <a:r>
              <a:rPr lang="es-ES_tradnl" sz="2000" dirty="0" smtClean="0"/>
              <a:t>Variable, var2, “pesos”</a:t>
            </a:r>
            <a:endParaRPr lang="es-ES_tradnl" sz="20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 smtClean="0"/>
              <a:t>	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 smtClean="0"/>
              <a:t>Donde:</a:t>
            </a:r>
          </a:p>
          <a:p>
            <a:pPr lvl="2" algn="just" eaLnBrk="1" hangingPunct="1">
              <a:lnSpc>
                <a:spcPct val="80000"/>
              </a:lnSpc>
            </a:pPr>
            <a:r>
              <a:rPr lang="es-ES_tradnl" sz="1800" b="1" dirty="0" smtClean="0"/>
              <a:t>Variable.-</a:t>
            </a:r>
            <a:r>
              <a:rPr lang="es-ES_tradnl" sz="1800" dirty="0" smtClean="0"/>
              <a:t> Es el nombre o identificador del espacio de memoria, que guardar el valor del dato o información a imprimir.</a:t>
            </a:r>
            <a:endParaRPr lang="es-ES" sz="1800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5562600" y="5181601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002060"/>
                </a:solidFill>
              </a:rPr>
              <a:t>Carácter Coma (,)</a:t>
            </a:r>
            <a:endParaRPr lang="es-ES" b="1" dirty="0">
              <a:solidFill>
                <a:srgbClr val="002060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 rot="16200000" flipV="1">
            <a:off x="6151983" y="4873352"/>
            <a:ext cx="381001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Actividad #1</a:t>
            </a:r>
            <a:endParaRPr lang="es-MX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El alumno realizará el análisis para la definición del siguiente problema:</a:t>
            </a:r>
            <a:endParaRPr lang="es-MX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 smtClean="0"/>
              <a:t>Definición del Problema</a:t>
            </a:r>
            <a:endParaRPr lang="es-ES" sz="28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1" y="1676400"/>
            <a:ext cx="6715471" cy="4920952"/>
          </a:xfrm>
        </p:spPr>
        <p:txBody>
          <a:bodyPr>
            <a:normAutofit fontScale="92500" lnSpcReduction="10000"/>
          </a:bodyPr>
          <a:lstStyle/>
          <a:p>
            <a:pPr lvl="0" algn="just">
              <a:buNone/>
            </a:pPr>
            <a:r>
              <a:rPr lang="es-ES" sz="2800" dirty="0" smtClean="0"/>
              <a:t>Elabore </a:t>
            </a:r>
            <a:r>
              <a:rPr lang="es-ES" dirty="0" smtClean="0"/>
              <a:t>el Análisis</a:t>
            </a:r>
            <a:r>
              <a:rPr lang="es-ES" sz="2800" dirty="0" smtClean="0"/>
              <a:t>  tal que: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2000" dirty="0" smtClean="0"/>
              <a:t>Permita construir un Pseudocódigo, que </a:t>
            </a:r>
            <a:r>
              <a:rPr lang="es-ES" sz="2000" b="1" dirty="0" smtClean="0">
                <a:solidFill>
                  <a:srgbClr val="00B050"/>
                </a:solidFill>
              </a:rPr>
              <a:t>determine e imprima  en pantalla el total que debe pagar </a:t>
            </a:r>
            <a:r>
              <a:rPr lang="es-ES" sz="2000" b="1" u="sng" dirty="0" smtClean="0">
                <a:solidFill>
                  <a:srgbClr val="00B050"/>
                </a:solidFill>
              </a:rPr>
              <a:t>Ana</a:t>
            </a:r>
            <a:r>
              <a:rPr lang="es-ES" sz="2000" dirty="0" smtClean="0"/>
              <a:t>, por la compra de </a:t>
            </a:r>
            <a:r>
              <a:rPr lang="es-ES" sz="2000" u="sng" dirty="0" smtClean="0">
                <a:solidFill>
                  <a:srgbClr val="00B0F0"/>
                </a:solidFill>
              </a:rPr>
              <a:t>una computador</a:t>
            </a:r>
            <a:r>
              <a:rPr lang="es-ES" sz="2000" dirty="0" smtClean="0"/>
              <a:t>a.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2000" dirty="0" smtClean="0"/>
              <a:t>Se sabe que se aplica un descuento del </a:t>
            </a:r>
            <a:r>
              <a:rPr lang="es-ES" sz="2000" b="1" u="sng" dirty="0" smtClean="0">
                <a:solidFill>
                  <a:srgbClr val="00B050"/>
                </a:solidFill>
              </a:rPr>
              <a:t>15%</a:t>
            </a:r>
            <a:r>
              <a:rPr lang="es-ES" sz="2000" dirty="0" smtClean="0"/>
              <a:t>, </a:t>
            </a:r>
            <a:r>
              <a:rPr lang="es-ES" sz="2000" b="1" i="1" u="sng" dirty="0" smtClean="0"/>
              <a:t>si el precio de venta es mayor a $5,000.00.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MX" sz="2000" dirty="0" smtClean="0"/>
              <a:t>Las computadoras son de diferentes marcas como: </a:t>
            </a:r>
            <a:r>
              <a:rPr lang="es-MX" sz="2000" u="sng" dirty="0" smtClean="0">
                <a:solidFill>
                  <a:srgbClr val="00B050"/>
                </a:solidFill>
              </a:rPr>
              <a:t>SONY, COMPAQ, HP y TOSHIBA.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2000" dirty="0" smtClean="0"/>
              <a:t>La empresa tiene un </a:t>
            </a:r>
            <a:r>
              <a:rPr lang="es-ES" sz="2000" dirty="0" smtClean="0">
                <a:solidFill>
                  <a:srgbClr val="00B050"/>
                </a:solidFill>
              </a:rPr>
              <a:t>horario de atención al cliente de 9:00 am  a 9:00 pm </a:t>
            </a:r>
            <a:r>
              <a:rPr lang="es-ES" sz="2000" dirty="0" smtClean="0"/>
              <a:t>para que puedan aprovechar la oferta.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dirty="0" smtClean="0"/>
              <a:t>Procedimientos para</a:t>
            </a:r>
            <a:br>
              <a:rPr lang="es-ES" sz="3200" dirty="0" smtClean="0"/>
            </a:br>
            <a:r>
              <a:rPr lang="es-ES" sz="3200" dirty="0" smtClean="0"/>
              <a:t>solucionar problemas matemáticos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981200"/>
            <a:ext cx="7924799" cy="4114800"/>
          </a:xfrm>
        </p:spPr>
        <p:txBody>
          <a:bodyPr/>
          <a:lstStyle/>
          <a:p>
            <a:pPr>
              <a:buNone/>
            </a:pPr>
            <a:r>
              <a:rPr lang="es-ES" sz="2000" dirty="0" smtClean="0"/>
              <a:t> </a:t>
            </a:r>
          </a:p>
        </p:txBody>
      </p:sp>
      <p:graphicFrame>
        <p:nvGraphicFramePr>
          <p:cNvPr id="6" name="5 Diagrama"/>
          <p:cNvGraphicFramePr/>
          <p:nvPr/>
        </p:nvGraphicFramePr>
        <p:xfrm>
          <a:off x="1524000" y="2209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rgbClr val="FF0000"/>
                </a:solidFill>
              </a:rPr>
              <a:t>Alto</a:t>
            </a:r>
            <a:r>
              <a:rPr lang="es-MX" dirty="0" smtClean="0"/>
              <a:t>, </a:t>
            </a:r>
            <a:r>
              <a:rPr lang="es-ES" dirty="0" smtClean="0"/>
              <a:t>pregúntate 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1" y="2132856"/>
            <a:ext cx="5328592" cy="432048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dirty="0" smtClean="0"/>
              <a:t>Mis conocimientos actuales de matemáticas, me permiten resolver este problema?</a:t>
            </a:r>
          </a:p>
          <a:p>
            <a:pPr algn="just"/>
            <a:endParaRPr lang="es-MX" dirty="0" smtClean="0"/>
          </a:p>
          <a:p>
            <a:pPr algn="just"/>
            <a:r>
              <a:rPr lang="es-MX" i="1" u="sng" dirty="0" smtClean="0"/>
              <a:t>Respuesta:</a:t>
            </a:r>
            <a:endParaRPr lang="es-ES" i="1" u="sng" dirty="0" smtClean="0"/>
          </a:p>
          <a:p>
            <a:pPr lvl="1" algn="just"/>
            <a:r>
              <a:rPr lang="es-ES" sz="2400" b="1" dirty="0" smtClean="0">
                <a:solidFill>
                  <a:srgbClr val="FF0000"/>
                </a:solidFill>
              </a:rPr>
              <a:t>No:</a:t>
            </a:r>
            <a:r>
              <a:rPr lang="es-ES" sz="2400" dirty="0" smtClean="0"/>
              <a:t>  Plantear una estrategia para obtener los conocimientos requeridos.</a:t>
            </a:r>
          </a:p>
          <a:p>
            <a:pPr lvl="1" algn="just"/>
            <a:endParaRPr lang="es-ES" sz="2400" dirty="0" smtClean="0"/>
          </a:p>
          <a:p>
            <a:pPr lvl="1" algn="just"/>
            <a:r>
              <a:rPr lang="es-MX" sz="2400" b="1" dirty="0" smtClean="0">
                <a:solidFill>
                  <a:srgbClr val="002060"/>
                </a:solidFill>
              </a:rPr>
              <a:t>SI: </a:t>
            </a:r>
            <a:r>
              <a:rPr lang="es-MX" sz="2400" dirty="0" smtClean="0"/>
              <a:t>Continuar con la siguiente etapa de la solución del problema</a:t>
            </a:r>
            <a:endParaRPr lang="es-E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476672"/>
            <a:ext cx="644421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0" name="Picture 2" descr="http://t1.gstatic.com/images?q=tbn:ANd9GcStfX9b3VJQtED7MFa-OeO_dsEZx7PurZPrwDVjksdZgxIJnj6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2420888"/>
            <a:ext cx="2343150" cy="19526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Investigar Herramientas 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914400" y="1752600"/>
            <a:ext cx="408964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MX" sz="3200" dirty="0" smtClean="0"/>
              <a:t>Cálculo de:</a:t>
            </a:r>
          </a:p>
          <a:p>
            <a:pPr>
              <a:buFont typeface="Arial" pitchFamily="34" charset="0"/>
              <a:buChar char="•"/>
            </a:pPr>
            <a:endParaRPr lang="es-MX" sz="3200" dirty="0" smtClean="0"/>
          </a:p>
          <a:p>
            <a:pPr lvl="1">
              <a:buFont typeface="Arial" pitchFamily="34" charset="0"/>
              <a:buChar char="•"/>
            </a:pPr>
            <a:r>
              <a:rPr lang="es-MX" sz="3200" dirty="0" smtClean="0"/>
              <a:t>Descuento</a:t>
            </a:r>
          </a:p>
          <a:p>
            <a:pPr lvl="1">
              <a:buFont typeface="Arial" pitchFamily="34" charset="0"/>
              <a:buChar char="•"/>
            </a:pPr>
            <a:endParaRPr lang="es-MX" sz="3200" dirty="0" smtClean="0"/>
          </a:p>
          <a:p>
            <a:pPr lvl="1">
              <a:buFont typeface="Arial" pitchFamily="34" charset="0"/>
              <a:buChar char="•"/>
            </a:pPr>
            <a:r>
              <a:rPr lang="es-MX" sz="3200" dirty="0" smtClean="0"/>
              <a:t>Resta</a:t>
            </a:r>
          </a:p>
          <a:p>
            <a:pPr>
              <a:buFont typeface="Arial" pitchFamily="34" charset="0"/>
              <a:buChar char="•"/>
            </a:pPr>
            <a:endParaRPr lang="es-MX" sz="3200" dirty="0" smtClean="0"/>
          </a:p>
          <a:p>
            <a:pPr>
              <a:buFont typeface="Arial" pitchFamily="34" charset="0"/>
              <a:buChar char="•"/>
            </a:pPr>
            <a:endParaRPr lang="es-MX" sz="3200" dirty="0" smtClean="0"/>
          </a:p>
          <a:p>
            <a:pPr>
              <a:buFont typeface="Arial" pitchFamily="34" charset="0"/>
              <a:buChar char="•"/>
            </a:pPr>
            <a:endParaRPr lang="es-ES" sz="3200" dirty="0"/>
          </a:p>
        </p:txBody>
      </p:sp>
      <p:pic>
        <p:nvPicPr>
          <p:cNvPr id="41986" name="Picture 2" descr="http://t1.gstatic.com/images?q=tbn:ANd9GcQ4QPJanOcOxtL-UMLubNR0tznw6e7lfXttokGX7Cvsg1o9foTZz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132856"/>
            <a:ext cx="3264363" cy="24482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 smtClean="0"/>
          </a:p>
          <a:p>
            <a:pPr lvl="1" eaLnBrk="1" hangingPunct="1"/>
            <a:r>
              <a:rPr lang="es-ES" sz="2400" dirty="0" smtClean="0"/>
              <a:t>Definición del Problema.</a:t>
            </a:r>
          </a:p>
          <a:p>
            <a:pPr lvl="1" eaLnBrk="1" hangingPunct="1"/>
            <a:r>
              <a:rPr lang="es-ES" sz="2400" dirty="0" smtClean="0">
                <a:solidFill>
                  <a:schemeClr val="accent1"/>
                </a:solidFill>
              </a:rPr>
              <a:t>Análisis del problema.</a:t>
            </a:r>
          </a:p>
          <a:p>
            <a:pPr lvl="1" eaLnBrk="1" hangingPunct="1"/>
            <a:r>
              <a:rPr lang="es-ES" sz="2400" dirty="0" smtClean="0"/>
              <a:t>Construcción del Algoritmo.</a:t>
            </a:r>
          </a:p>
          <a:p>
            <a:pPr lvl="1" eaLnBrk="1" hangingPunct="1"/>
            <a:r>
              <a:rPr lang="es-ES" sz="2400" dirty="0" smtClean="0"/>
              <a:t>Verificación (Prueba y Depuración).</a:t>
            </a:r>
          </a:p>
          <a:p>
            <a:pPr eaLnBrk="1" hangingPunct="1"/>
            <a:endParaRPr lang="es-ES" sz="2800" dirty="0" smtClean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410200" y="2211586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10600" cy="4844752"/>
          </a:xfrm>
        </p:spPr>
        <p:txBody>
          <a:bodyPr>
            <a:normAutofit fontScale="92500" lnSpcReduction="10000"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TotalPagar</a:t>
            </a: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Conocidos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PorcentajeDescuento</a:t>
            </a:r>
            <a:r>
              <a:rPr lang="es-MX" sz="1800" dirty="0" smtClean="0"/>
              <a:t> = 15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PrecioAplicarDescuento</a:t>
            </a:r>
            <a:r>
              <a:rPr lang="es-MX" sz="1800" dirty="0" smtClean="0"/>
              <a:t>=5000</a:t>
            </a:r>
            <a:endParaRPr lang="es-ES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/>
              <a:t>PrecioComputadora</a:t>
            </a:r>
            <a:endParaRPr lang="es-MX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b="1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 smtClean="0"/>
              <a:t>Restricciones</a:t>
            </a:r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ES" sz="20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se debe solicitar al usuario la cantidad en pesos a descontar.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utilizar datos conocidos de la descripción del problema que no se ocupan.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Los precios son en expresados en moneda mexicana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incluir en las expresiones datos contantes que puedan modificarse en un futuro por actualizaciones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Análisis del problema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Nuevas Herramientas</a:t>
            </a:r>
            <a:endParaRPr lang="es-MX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/>
            <a:r>
              <a:rPr lang="es-MX" sz="2400" b="1" dirty="0" smtClean="0"/>
              <a:t>Estructura de Selección </a:t>
            </a:r>
            <a:r>
              <a:rPr lang="es-MX" sz="2400" b="1" dirty="0" err="1" smtClean="0"/>
              <a:t>ó</a:t>
            </a:r>
            <a:r>
              <a:rPr lang="es-MX" sz="2400" b="1" dirty="0" smtClean="0"/>
              <a:t> Condicionales</a:t>
            </a:r>
            <a:endParaRPr lang="es-MX" sz="2400" b="1" dirty="0"/>
          </a:p>
        </p:txBody>
      </p:sp>
      <p:pic>
        <p:nvPicPr>
          <p:cNvPr id="75778" name="Picture 2" descr="http://t0.gstatic.com/images?q=tbn:ANd9GcQHKFmWpDAGponkLsiSTZq-KNw54AWklgEtcB8A8eCDqLo3gQ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983149"/>
            <a:ext cx="2256656" cy="235477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sz="3200" b="1" smtClean="0"/>
              <a:t>Estructuras de Selección (condicionales)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s-MX" dirty="0" smtClean="0"/>
              <a:t>Permiten </a:t>
            </a:r>
            <a:r>
              <a:rPr lang="es-ES" dirty="0" smtClean="0"/>
              <a:t>la posibilidad de escoger qué grupos de instrucciones se desea ejecutar en un momento dado. </a:t>
            </a:r>
          </a:p>
          <a:p>
            <a:pPr lvl="1" algn="just" eaLnBrk="1" hangingPunct="1">
              <a:lnSpc>
                <a:spcPct val="90000"/>
              </a:lnSpc>
            </a:pPr>
            <a:endParaRPr lang="es-ES" dirty="0" smtClean="0"/>
          </a:p>
          <a:p>
            <a:pPr lvl="1" algn="just" eaLnBrk="1" hangingPunct="1">
              <a:lnSpc>
                <a:spcPct val="90000"/>
              </a:lnSpc>
            </a:pPr>
            <a:r>
              <a:rPr lang="es-ES" dirty="0" smtClean="0"/>
              <a:t>Simples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" dirty="0" smtClean="0"/>
              <a:t>Dobles 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" dirty="0" smtClean="0"/>
              <a:t>Múltiples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" dirty="0" smtClean="0"/>
              <a:t>Anidadas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779912" y="2564904"/>
            <a:ext cx="43037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200" b="1" dirty="0" smtClean="0">
                <a:solidFill>
                  <a:srgbClr val="0033CC"/>
                </a:solidFill>
                <a:latin typeface="Times New Roman" pitchFamily="18" charset="0"/>
              </a:rPr>
              <a:t>Sintaxis:</a:t>
            </a:r>
            <a:r>
              <a:rPr lang="es-MX" sz="2400" dirty="0" smtClean="0">
                <a:solidFill>
                  <a:srgbClr val="0033CC"/>
                </a:solidFill>
                <a:latin typeface="Times New Roman" pitchFamily="18" charset="0"/>
              </a:rPr>
              <a:t>   </a:t>
            </a:r>
            <a:endParaRPr lang="es-ES" sz="2800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1905000" y="4419600"/>
            <a:ext cx="1447800" cy="533400"/>
          </a:xfrm>
          <a:prstGeom prst="flowChartProcess">
            <a:avLst/>
          </a:prstGeom>
          <a:solidFill>
            <a:srgbClr val="FFFF8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667000" y="56388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 sz="2400">
              <a:latin typeface="Times New Roman" pitchFamily="18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04800" y="1905000"/>
            <a:ext cx="2895600" cy="4953000"/>
            <a:chOff x="192" y="1200"/>
            <a:chExt cx="1824" cy="3120"/>
          </a:xfrm>
        </p:grpSpPr>
        <p:sp>
          <p:nvSpPr>
            <p:cNvPr id="9225" name="AutoShape 6"/>
            <p:cNvSpPr>
              <a:spLocks noChangeArrowheads="1"/>
            </p:cNvSpPr>
            <p:nvPr/>
          </p:nvSpPr>
          <p:spPr bwMode="auto">
            <a:xfrm>
              <a:off x="288" y="3696"/>
              <a:ext cx="912" cy="336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9226" name="Line 7"/>
            <p:cNvSpPr>
              <a:spLocks noChangeShapeType="1"/>
            </p:cNvSpPr>
            <p:nvPr/>
          </p:nvSpPr>
          <p:spPr bwMode="auto">
            <a:xfrm>
              <a:off x="720" y="1200"/>
              <a:ext cx="0" cy="624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27" name="Line 8"/>
            <p:cNvSpPr>
              <a:spLocks noChangeShapeType="1"/>
            </p:cNvSpPr>
            <p:nvPr/>
          </p:nvSpPr>
          <p:spPr bwMode="auto">
            <a:xfrm>
              <a:off x="1248" y="2352"/>
              <a:ext cx="432" cy="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28" name="Line 9"/>
            <p:cNvSpPr>
              <a:spLocks noChangeShapeType="1"/>
            </p:cNvSpPr>
            <p:nvPr/>
          </p:nvSpPr>
          <p:spPr bwMode="auto">
            <a:xfrm>
              <a:off x="1680" y="2352"/>
              <a:ext cx="0" cy="432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29" name="Line 10"/>
            <p:cNvSpPr>
              <a:spLocks noChangeShapeType="1"/>
            </p:cNvSpPr>
            <p:nvPr/>
          </p:nvSpPr>
          <p:spPr bwMode="auto">
            <a:xfrm>
              <a:off x="1680" y="3120"/>
              <a:ext cx="0" cy="24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30" name="Line 11"/>
            <p:cNvSpPr>
              <a:spLocks noChangeShapeType="1"/>
            </p:cNvSpPr>
            <p:nvPr/>
          </p:nvSpPr>
          <p:spPr bwMode="auto">
            <a:xfrm flipH="1">
              <a:off x="720" y="3360"/>
              <a:ext cx="960" cy="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31" name="Line 12"/>
            <p:cNvSpPr>
              <a:spLocks noChangeShapeType="1"/>
            </p:cNvSpPr>
            <p:nvPr/>
          </p:nvSpPr>
          <p:spPr bwMode="auto">
            <a:xfrm>
              <a:off x="720" y="2880"/>
              <a:ext cx="0" cy="816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32" name="Text Box 13"/>
            <p:cNvSpPr txBox="1">
              <a:spLocks noChangeArrowheads="1"/>
            </p:cNvSpPr>
            <p:nvPr/>
          </p:nvSpPr>
          <p:spPr bwMode="auto">
            <a:xfrm>
              <a:off x="528" y="1776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s-ES_tradnl" sz="2400">
                <a:latin typeface="Times New Roman" pitchFamily="18" charset="0"/>
              </a:endParaRPr>
            </a:p>
          </p:txBody>
        </p:sp>
        <p:sp>
          <p:nvSpPr>
            <p:cNvPr id="9233" name="Text Box 14"/>
            <p:cNvSpPr txBox="1">
              <a:spLocks noChangeArrowheads="1"/>
            </p:cNvSpPr>
            <p:nvPr/>
          </p:nvSpPr>
          <p:spPr bwMode="auto">
            <a:xfrm>
              <a:off x="1296" y="2832"/>
              <a:ext cx="720" cy="212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600" b="1" dirty="0">
                  <a:solidFill>
                    <a:srgbClr val="006BD6"/>
                  </a:solidFill>
                  <a:latin typeface="Comic Sans MS" pitchFamily="66" charset="0"/>
                </a:rPr>
                <a:t>Enunciado</a:t>
              </a:r>
              <a:endParaRPr lang="es-ES" sz="16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9234" name="Text Box 15"/>
            <p:cNvSpPr txBox="1">
              <a:spLocks noChangeArrowheads="1"/>
            </p:cNvSpPr>
            <p:nvPr/>
          </p:nvSpPr>
          <p:spPr bwMode="auto">
            <a:xfrm>
              <a:off x="384" y="3744"/>
              <a:ext cx="720" cy="212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600" b="1">
                  <a:solidFill>
                    <a:srgbClr val="006BD6"/>
                  </a:solidFill>
                  <a:latin typeface="Comic Sans MS" pitchFamily="66" charset="0"/>
                </a:rPr>
                <a:t>Enunciado</a:t>
              </a:r>
              <a:endParaRPr lang="es-ES" sz="1600" b="1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9235" name="Text Box 16"/>
            <p:cNvSpPr txBox="1">
              <a:spLocks noChangeArrowheads="1"/>
            </p:cNvSpPr>
            <p:nvPr/>
          </p:nvSpPr>
          <p:spPr bwMode="auto">
            <a:xfrm>
              <a:off x="720" y="2928"/>
              <a:ext cx="4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2400" dirty="0">
                  <a:solidFill>
                    <a:srgbClr val="006BD6"/>
                  </a:solidFill>
                  <a:latin typeface="Comic Sans MS" pitchFamily="66" charset="0"/>
                </a:rPr>
                <a:t>No</a:t>
              </a:r>
              <a:endParaRPr lang="es-ES" sz="2400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9236" name="Line 17"/>
            <p:cNvSpPr>
              <a:spLocks noChangeShapeType="1"/>
            </p:cNvSpPr>
            <p:nvPr/>
          </p:nvSpPr>
          <p:spPr bwMode="auto">
            <a:xfrm>
              <a:off x="720" y="4032"/>
              <a:ext cx="0" cy="288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37" name="AutoShape 18"/>
            <p:cNvSpPr>
              <a:spLocks noChangeArrowheads="1"/>
            </p:cNvSpPr>
            <p:nvPr/>
          </p:nvSpPr>
          <p:spPr bwMode="auto">
            <a:xfrm>
              <a:off x="192" y="1824"/>
              <a:ext cx="1056" cy="1056"/>
            </a:xfrm>
            <a:prstGeom prst="flowChartDecision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9238" name="Text Box 19"/>
            <p:cNvSpPr txBox="1">
              <a:spLocks noChangeArrowheads="1"/>
            </p:cNvSpPr>
            <p:nvPr/>
          </p:nvSpPr>
          <p:spPr bwMode="auto">
            <a:xfrm>
              <a:off x="1248" y="2064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2400" dirty="0">
                  <a:solidFill>
                    <a:srgbClr val="006BD6"/>
                  </a:solidFill>
                  <a:latin typeface="Comic Sans MS" pitchFamily="66" charset="0"/>
                </a:rPr>
                <a:t>Si</a:t>
              </a:r>
              <a:endParaRPr lang="es-ES" sz="2400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9239" name="Text Box 20"/>
            <p:cNvSpPr txBox="1">
              <a:spLocks noChangeArrowheads="1"/>
            </p:cNvSpPr>
            <p:nvPr/>
          </p:nvSpPr>
          <p:spPr bwMode="auto">
            <a:xfrm>
              <a:off x="384" y="2256"/>
              <a:ext cx="720" cy="212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600" b="1" dirty="0">
                  <a:solidFill>
                    <a:srgbClr val="006BD6"/>
                  </a:solidFill>
                  <a:latin typeface="Comic Sans MS" pitchFamily="66" charset="0"/>
                </a:rPr>
                <a:t>Condición</a:t>
              </a:r>
              <a:endParaRPr lang="es-ES" sz="16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</p:grpSp>
      <p:sp>
        <p:nvSpPr>
          <p:cNvPr id="9222" name="Text Box 21"/>
          <p:cNvSpPr txBox="1">
            <a:spLocks noChangeArrowheads="1"/>
          </p:cNvSpPr>
          <p:nvPr/>
        </p:nvSpPr>
        <p:spPr bwMode="auto">
          <a:xfrm>
            <a:off x="1066800" y="685800"/>
            <a:ext cx="8458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200" b="1" dirty="0">
                <a:solidFill>
                  <a:schemeClr val="hlink"/>
                </a:solidFill>
                <a:latin typeface="Times New Roman" pitchFamily="18" charset="0"/>
              </a:rPr>
              <a:t>Estructura de Selección</a:t>
            </a:r>
            <a:r>
              <a:rPr lang="es-ES" sz="4000" b="1" dirty="0">
                <a:solidFill>
                  <a:schemeClr val="hlink"/>
                </a:solidFill>
                <a:latin typeface="Times New Roman" pitchFamily="18" charset="0"/>
              </a:rPr>
              <a:t> Simple</a:t>
            </a:r>
          </a:p>
        </p:txBody>
      </p:sp>
      <p:sp>
        <p:nvSpPr>
          <p:cNvPr id="70678" name="Rectangle 22"/>
          <p:cNvSpPr>
            <a:spLocks noChangeArrowheads="1"/>
          </p:cNvSpPr>
          <p:nvPr/>
        </p:nvSpPr>
        <p:spPr bwMode="auto">
          <a:xfrm>
            <a:off x="3708400" y="3284538"/>
            <a:ext cx="5113338" cy="15827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MX" sz="2000" b="1" dirty="0">
                <a:solidFill>
                  <a:srgbClr val="0070C0"/>
                </a:solidFill>
                <a:latin typeface="Lucida Sans Typewriter" pitchFamily="49" charset="0"/>
                <a:cs typeface="Times New Roman" pitchFamily="18" charset="0"/>
              </a:rPr>
              <a:t>SI</a:t>
            </a:r>
            <a:r>
              <a:rPr lang="es-MX" sz="2000" dirty="0">
                <a:latin typeface="Lucida Sans Typewriter" pitchFamily="49" charset="0"/>
                <a:cs typeface="Times New Roman" pitchFamily="18" charset="0"/>
              </a:rPr>
              <a:t> </a:t>
            </a:r>
            <a:r>
              <a:rPr lang="es-MX" sz="2000" i="1" dirty="0">
                <a:latin typeface="Lucida Sans Typewriter" pitchFamily="49" charset="0"/>
                <a:cs typeface="Times New Roman" pitchFamily="18" charset="0"/>
              </a:rPr>
              <a:t>expresión-booleana </a:t>
            </a:r>
            <a:r>
              <a:rPr lang="es-MX" sz="2000" dirty="0">
                <a:latin typeface="Lucida Sans Typewriter" pitchFamily="49" charset="0"/>
                <a:cs typeface="Times New Roman" pitchFamily="18" charset="0"/>
              </a:rPr>
              <a:t> </a:t>
            </a:r>
            <a:r>
              <a:rPr lang="es-MX" sz="2000" b="1" dirty="0">
                <a:solidFill>
                  <a:srgbClr val="0070C0"/>
                </a:solidFill>
                <a:latin typeface="Lucida Sans Typewriter" pitchFamily="49" charset="0"/>
                <a:cs typeface="Times New Roman" pitchFamily="18" charset="0"/>
              </a:rPr>
              <a:t>ENTONCES</a:t>
            </a:r>
          </a:p>
          <a:p>
            <a:pPr eaLnBrk="0" hangingPunct="0">
              <a:defRPr/>
            </a:pPr>
            <a:r>
              <a:rPr lang="es-MX" sz="2000" i="1" dirty="0">
                <a:latin typeface="Lucida Sans Typewriter" pitchFamily="49" charset="0"/>
                <a:cs typeface="Times New Roman" pitchFamily="18" charset="0"/>
              </a:rPr>
              <a:t>   </a:t>
            </a:r>
            <a:r>
              <a:rPr lang="es-MX" sz="1600" i="1" dirty="0">
                <a:latin typeface="Lucida Sans Typewriter" pitchFamily="49" charset="0"/>
                <a:cs typeface="Times New Roman" pitchFamily="18" charset="0"/>
              </a:rPr>
              <a:t>instrucciones (acciones a realizar)</a:t>
            </a:r>
          </a:p>
          <a:p>
            <a:pPr eaLnBrk="0" hangingPunct="0">
              <a:defRPr/>
            </a:pPr>
            <a:r>
              <a:rPr lang="es-MX" sz="2000" b="1" dirty="0">
                <a:solidFill>
                  <a:srgbClr val="0070C0"/>
                </a:solidFill>
                <a:latin typeface="Lucida Sans Typewriter" pitchFamily="49" charset="0"/>
                <a:cs typeface="Times New Roman" pitchFamily="18" charset="0"/>
              </a:rPr>
              <a:t>FIN_SI</a:t>
            </a:r>
            <a:endParaRPr lang="es-MX" sz="2000" b="1" i="1" dirty="0">
              <a:solidFill>
                <a:srgbClr val="0070C0"/>
              </a:solidFill>
              <a:latin typeface="Lucida Sans Typewriter" pitchFamily="49" charset="0"/>
              <a:cs typeface="Times New Roman" pitchFamily="18" charset="0"/>
            </a:endParaRPr>
          </a:p>
        </p:txBody>
      </p:sp>
      <p:sp>
        <p:nvSpPr>
          <p:cNvPr id="9224" name="Rectangle 23"/>
          <p:cNvSpPr>
            <a:spLocks noChangeArrowheads="1"/>
          </p:cNvSpPr>
          <p:nvPr/>
        </p:nvSpPr>
        <p:spPr bwMode="auto">
          <a:xfrm>
            <a:off x="2133600" y="1456581"/>
            <a:ext cx="612218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s-ES_tradnl" dirty="0"/>
              <a:t>Se les conoce como “Tomas de decisión”</a:t>
            </a:r>
            <a:r>
              <a:rPr lang="es-ES" dirty="0"/>
              <a:t> </a:t>
            </a:r>
            <a:endParaRPr lang="es-ES" dirty="0" smtClean="0"/>
          </a:p>
          <a:p>
            <a:r>
              <a:rPr lang="es-MX" dirty="0" smtClean="0"/>
              <a:t>Se utiliza cuando algunas instrucciones se deben ejecutar, </a:t>
            </a:r>
          </a:p>
          <a:p>
            <a:r>
              <a:rPr lang="es-MX" dirty="0" smtClean="0"/>
              <a:t> si se cumple una condición y no existe otra alternativa. </a:t>
            </a: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Desarrollo del Proceso</a:t>
            </a:r>
            <a:endParaRPr lang="es-MX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/>
            <a:r>
              <a:rPr lang="es-MX" sz="2400" b="1" dirty="0" smtClean="0"/>
              <a:t>Aplicación de la Nueva Herramienta</a:t>
            </a:r>
            <a:endParaRPr lang="es-MX" sz="2400" b="1" dirty="0"/>
          </a:p>
        </p:txBody>
      </p:sp>
      <p:pic>
        <p:nvPicPr>
          <p:cNvPr id="75778" name="Picture 2" descr="http://t0.gstatic.com/images?q=tbn:ANd9GcQHKFmWpDAGponkLsiSTZq-KNw54AWklgEtcB8A8eCDqLo3gQ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983149"/>
            <a:ext cx="2256656" cy="235477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648200"/>
          </a:xfrm>
        </p:spPr>
        <p:txBody>
          <a:bodyPr>
            <a:normAutofit/>
          </a:bodyPr>
          <a:lstStyle/>
          <a:p>
            <a:r>
              <a:rPr lang="es-MX" sz="1800" b="1" dirty="0" smtClean="0">
                <a:solidFill>
                  <a:srgbClr val="00B050"/>
                </a:solidFill>
              </a:rPr>
              <a:t>Paso#1: Hacer que la cantidad a descontar sea cero pesos</a:t>
            </a: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pPr lvl="1"/>
            <a:r>
              <a:rPr lang="es-MX" sz="2000" b="1" dirty="0" smtClean="0">
                <a:solidFill>
                  <a:srgbClr val="7030A0"/>
                </a:solidFill>
              </a:rPr>
              <a:t>Descuento = 0</a:t>
            </a:r>
            <a:endParaRPr lang="es-MX" sz="1600" b="1" dirty="0" smtClean="0">
              <a:solidFill>
                <a:srgbClr val="7030A0"/>
              </a:solidFill>
            </a:endParaRP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r>
              <a:rPr lang="es-MX" sz="1800" b="1" dirty="0" smtClean="0">
                <a:solidFill>
                  <a:srgbClr val="00B050"/>
                </a:solidFill>
              </a:rPr>
              <a:t>Paso #2: Calcular la cantidad a descontar, si el precio de la computadora es mayor a 5000</a:t>
            </a: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pPr lvl="1"/>
            <a:r>
              <a:rPr lang="es-MX" sz="1600" b="1" dirty="0" smtClean="0"/>
              <a:t>Descuento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2000" b="1" dirty="0" smtClean="0"/>
              <a:t>*  </a:t>
            </a:r>
            <a:r>
              <a:rPr lang="es-MX" sz="1600" b="1" dirty="0" smtClean="0"/>
              <a:t>( </a:t>
            </a:r>
            <a:r>
              <a:rPr lang="es-MX" sz="1600" b="1" dirty="0" err="1" smtClean="0"/>
              <a:t>PorcentajeDescuento</a:t>
            </a:r>
            <a:r>
              <a:rPr lang="es-MX" sz="1600" b="1" dirty="0" smtClean="0"/>
              <a:t> / 100)</a:t>
            </a: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r>
              <a:rPr lang="es-MX" sz="1800" b="1" dirty="0" smtClean="0">
                <a:solidFill>
                  <a:srgbClr val="00B050"/>
                </a:solidFill>
              </a:rPr>
              <a:t>Paso #3: Aplicar el descuento al precio de venta unitario de la computadora</a:t>
            </a: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pPr lvl="1"/>
            <a:r>
              <a:rPr lang="es-MX" sz="1800" b="1" dirty="0" err="1" smtClean="0"/>
              <a:t>TotalPagar</a:t>
            </a:r>
            <a:r>
              <a:rPr lang="es-MX" sz="1800" b="1" dirty="0" smtClean="0"/>
              <a:t>  =  </a:t>
            </a:r>
            <a:r>
              <a:rPr lang="es-MX" sz="1800" b="1" dirty="0" err="1" smtClean="0"/>
              <a:t>PrecioComputadora</a:t>
            </a:r>
            <a:r>
              <a:rPr lang="es-MX" sz="1800" b="1" dirty="0" smtClean="0"/>
              <a:t>  -  Descuento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209800" y="14478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 smtClean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 smtClean="0"/>
          </a:p>
          <a:p>
            <a:pPr lvl="1" eaLnBrk="1" hangingPunct="1"/>
            <a:r>
              <a:rPr lang="es-ES" sz="2400" dirty="0" smtClean="0"/>
              <a:t>Definición del Problema.</a:t>
            </a:r>
          </a:p>
          <a:p>
            <a:pPr lvl="1" eaLnBrk="1" hangingPunct="1"/>
            <a:r>
              <a:rPr lang="es-ES" sz="2400" dirty="0" smtClean="0"/>
              <a:t>Análisis del problema.</a:t>
            </a:r>
          </a:p>
          <a:p>
            <a:pPr lvl="1" eaLnBrk="1" hangingPunct="1"/>
            <a:r>
              <a:rPr lang="es-ES" sz="2400" dirty="0" smtClean="0">
                <a:solidFill>
                  <a:schemeClr val="accent1"/>
                </a:solidFill>
              </a:rPr>
              <a:t>Construcción del Algoritmo.</a:t>
            </a:r>
          </a:p>
          <a:p>
            <a:pPr lvl="1" eaLnBrk="1" hangingPunct="1"/>
            <a:r>
              <a:rPr lang="es-ES" sz="2400" dirty="0" smtClean="0"/>
              <a:t>Verificación (Prueba y Depuración).</a:t>
            </a:r>
          </a:p>
          <a:p>
            <a:pPr eaLnBrk="1" hangingPunct="1"/>
            <a:endParaRPr lang="es-ES" sz="2800" dirty="0" smtClean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638800" y="2636912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620688"/>
            <a:ext cx="8305800" cy="5932512"/>
          </a:xfrm>
        </p:spPr>
        <p:txBody>
          <a:bodyPr/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 smtClean="0"/>
              <a:t>Objetivo: Determinar el total  que debe pagar Ana, por la compra de una computadora.</a:t>
            </a:r>
          </a:p>
          <a:p>
            <a:pPr marL="609600" indent="-609600" eaLnBrk="1" hangingPunct="1">
              <a:buNone/>
            </a:pPr>
            <a:r>
              <a:rPr lang="es-ES" sz="2000" dirty="0" smtClean="0"/>
              <a:t>Programador: X</a:t>
            </a:r>
          </a:p>
          <a:p>
            <a:pPr marL="609600" indent="-609600" algn="just" eaLnBrk="1" hangingPunct="1">
              <a:buNone/>
            </a:pPr>
            <a:r>
              <a:rPr lang="es-ES" sz="2000" dirty="0" smtClean="0"/>
              <a:t>Fecha: __/septiembre/2024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b="1" dirty="0" smtClean="0"/>
              <a:t>INICIO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dirty="0" smtClean="0">
                <a:solidFill>
                  <a:srgbClr val="00B050"/>
                </a:solidFill>
              </a:rPr>
              <a:t>      //Definición de Variables y Constantes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 ENTERO  </a:t>
            </a:r>
            <a:r>
              <a:rPr lang="es-MX" sz="1800" dirty="0" err="1" smtClean="0"/>
              <a:t>PorcentajeDescuento</a:t>
            </a:r>
            <a:r>
              <a:rPr lang="es-MX" sz="1800" dirty="0" smtClean="0"/>
              <a:t> =15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REAL </a:t>
            </a:r>
            <a:r>
              <a:rPr lang="es-MX" sz="1800" dirty="0" err="1" smtClean="0"/>
              <a:t>PrecioAplicarDescuento</a:t>
            </a:r>
            <a:r>
              <a:rPr lang="es-MX" sz="1800" dirty="0" smtClean="0"/>
              <a:t> = 5000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REAL</a:t>
            </a:r>
            <a:r>
              <a:rPr lang="es-MX" sz="1800" dirty="0" smtClean="0"/>
              <a:t> </a:t>
            </a:r>
            <a:r>
              <a:rPr lang="es-MX" sz="1800" dirty="0" err="1" smtClean="0"/>
              <a:t>TotalPagar</a:t>
            </a:r>
            <a:r>
              <a:rPr lang="es-MX" sz="1800" dirty="0" smtClean="0"/>
              <a:t>, </a:t>
            </a:r>
            <a:r>
              <a:rPr lang="es-MX" sz="1800" dirty="0" err="1" smtClean="0"/>
              <a:t>PrecioComputadora</a:t>
            </a:r>
            <a:r>
              <a:rPr lang="es-MX" sz="1800" dirty="0" smtClean="0"/>
              <a:t>, </a:t>
            </a:r>
            <a:r>
              <a:rPr lang="es-MX" sz="1800" dirty="0" smtClean="0">
                <a:solidFill>
                  <a:srgbClr val="7030A0"/>
                </a:solidFill>
              </a:rPr>
              <a:t>Descuento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2400" dirty="0" smtClean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800" dirty="0" smtClean="0">
                <a:solidFill>
                  <a:schemeClr val="tx2"/>
                </a:solidFill>
                <a:ea typeface="+mn-ea"/>
                <a:cs typeface="+mn-cs"/>
              </a:rPr>
              <a:t> “Teclee el precio de venta de la computadora:$”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800" dirty="0" smtClean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s-MX" sz="1800" dirty="0" err="1" smtClean="0">
                <a:solidFill>
                  <a:schemeClr val="tx2"/>
                </a:solidFill>
                <a:ea typeface="+mn-ea"/>
                <a:cs typeface="+mn-cs"/>
              </a:rPr>
              <a:t>PrecioComputadora</a:t>
            </a:r>
            <a:endParaRPr lang="es-ES" sz="4800" b="1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Construcción del </a:t>
            </a:r>
            <a:r>
              <a:rPr lang="es-ES" sz="2800" b="1" i="1" u="sng" dirty="0" smtClean="0"/>
              <a:t>Algoritmo (Pseudocódigo)</a:t>
            </a:r>
            <a:br>
              <a:rPr lang="es-ES" sz="2800" b="1" i="1" u="sng" dirty="0" smtClean="0"/>
            </a:br>
            <a:endParaRPr lang="es-ES" sz="2800" b="1" i="1" u="sn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4953000"/>
          </a:xfrm>
        </p:spPr>
        <p:txBody>
          <a:bodyPr>
            <a:normAutofit/>
          </a:bodyPr>
          <a:lstStyle/>
          <a:p>
            <a:pPr marL="1050925" lvl="1" indent="-609600" algn="just" eaLnBrk="1" hangingPunct="1">
              <a:buNone/>
            </a:pPr>
            <a:r>
              <a:rPr lang="es-ES" sz="2000" dirty="0" smtClean="0">
                <a:solidFill>
                  <a:srgbClr val="00B050"/>
                </a:solidFill>
              </a:rPr>
              <a:t>//Procesamiento de los Datos</a:t>
            </a:r>
          </a:p>
          <a:p>
            <a:pPr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//Hacer que la cantidad a descontar sea cero pesos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7030A0"/>
                </a:solidFill>
              </a:rPr>
              <a:t>Descuento = 0</a:t>
            </a:r>
            <a:endParaRPr lang="es-MX" sz="1400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//Calcular la cantidad a descontar, si el precio de la computadora es mayor a 5000</a:t>
            </a:r>
          </a:p>
          <a:p>
            <a:pPr lvl="1">
              <a:buNone/>
            </a:pPr>
            <a:r>
              <a:rPr lang="es-MX" sz="1600" b="1" dirty="0" smtClean="0">
                <a:solidFill>
                  <a:srgbClr val="0070C0"/>
                </a:solidFill>
              </a:rPr>
              <a:t>SI </a:t>
            </a:r>
            <a:r>
              <a:rPr lang="es-MX" sz="1600" b="1" dirty="0" smtClean="0"/>
              <a:t>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1800" b="1" dirty="0" smtClean="0">
                <a:solidFill>
                  <a:srgbClr val="FF0000"/>
                </a:solidFill>
              </a:rPr>
              <a:t> &gt;  </a:t>
            </a:r>
            <a:r>
              <a:rPr lang="es-MX" sz="1600" b="1" dirty="0" err="1" smtClean="0"/>
              <a:t>PrecioAplicarDescuento</a:t>
            </a:r>
            <a:r>
              <a:rPr lang="es-MX" sz="1600" b="1" dirty="0" smtClean="0"/>
              <a:t>  </a:t>
            </a:r>
            <a:r>
              <a:rPr lang="es-MX" sz="1600" b="1" dirty="0" smtClean="0">
                <a:solidFill>
                  <a:srgbClr val="0070C0"/>
                </a:solidFill>
              </a:rPr>
              <a:t>ENTONCES</a:t>
            </a:r>
            <a:endParaRPr lang="es-MX" sz="1600" b="1" dirty="0" smtClean="0">
              <a:solidFill>
                <a:srgbClr val="0070C0"/>
              </a:solidFill>
            </a:endParaRPr>
          </a:p>
          <a:p>
            <a:pPr lvl="1">
              <a:buNone/>
            </a:pPr>
            <a:r>
              <a:rPr lang="es-MX" sz="1600" b="1" dirty="0" smtClean="0"/>
              <a:t>	 Descuento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2000" b="1" dirty="0" smtClean="0"/>
              <a:t>*  </a:t>
            </a:r>
            <a:r>
              <a:rPr lang="es-MX" sz="1600" b="1" dirty="0" smtClean="0"/>
              <a:t>( </a:t>
            </a:r>
            <a:r>
              <a:rPr lang="es-MX" sz="1600" b="1" dirty="0" err="1" smtClean="0"/>
              <a:t>PorcentajeDescuento</a:t>
            </a:r>
            <a:r>
              <a:rPr lang="es-MX" sz="1600" b="1" dirty="0" smtClean="0"/>
              <a:t> / 100)</a:t>
            </a:r>
          </a:p>
          <a:p>
            <a:pPr lvl="1">
              <a:buNone/>
            </a:pPr>
            <a:r>
              <a:rPr lang="es-MX" sz="1600" b="1" dirty="0" smtClean="0">
                <a:solidFill>
                  <a:srgbClr val="0070C0"/>
                </a:solidFill>
              </a:rPr>
              <a:t>FIN_SI</a:t>
            </a:r>
          </a:p>
          <a:p>
            <a:pPr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//Aplicar el descuento al precio de venta unitario de la computadora</a:t>
            </a:r>
          </a:p>
          <a:p>
            <a:pPr lvl="1">
              <a:buNone/>
            </a:pPr>
            <a:r>
              <a:rPr lang="es-MX" sz="1600" b="1" dirty="0" err="1" smtClean="0"/>
              <a:t>TotalPagar</a:t>
            </a:r>
            <a:r>
              <a:rPr lang="es-MX" sz="1600" b="1" dirty="0" smtClean="0"/>
              <a:t> 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 -  Descuento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ES" sz="2000" dirty="0" smtClean="0">
                <a:solidFill>
                  <a:srgbClr val="00B050"/>
                </a:solidFill>
              </a:rPr>
              <a:t>//Impresión de Resultados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 smtClean="0">
                <a:solidFill>
                  <a:srgbClr val="002060"/>
                </a:solidFill>
              </a:rPr>
              <a:t>IMPRIMIR</a:t>
            </a:r>
            <a:r>
              <a:rPr lang="es-MX" sz="1600" dirty="0" smtClean="0"/>
              <a:t> “Total a pagar:$”,</a:t>
            </a:r>
            <a:r>
              <a:rPr lang="es-MX" sz="1600" dirty="0" err="1" smtClean="0"/>
              <a:t>TotalPagar</a:t>
            </a:r>
            <a:endParaRPr lang="es-ES" sz="1600" dirty="0" smtClean="0"/>
          </a:p>
          <a:p>
            <a:pPr marL="609600" indent="-609600" algn="just">
              <a:buNone/>
            </a:pPr>
            <a:r>
              <a:rPr lang="es-ES" sz="1600" b="1" dirty="0" smtClean="0"/>
              <a:t>FIN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Construcción del </a:t>
            </a:r>
            <a:r>
              <a:rPr lang="es-ES" sz="2800" b="1" i="1" u="sng" dirty="0" smtClean="0"/>
              <a:t>Algoritmo (Pseudocódigo)</a:t>
            </a:r>
            <a:br>
              <a:rPr lang="es-ES" sz="2800" b="1" i="1" u="sng" dirty="0" smtClean="0"/>
            </a:br>
            <a:endParaRPr lang="es-ES" sz="2800" b="1" i="1" u="sng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3275856" y="580526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002060"/>
                </a:solidFill>
              </a:rPr>
              <a:t>Carácter Coma (,)</a:t>
            </a:r>
            <a:endParaRPr lang="es-ES" b="1" dirty="0">
              <a:solidFill>
                <a:srgbClr val="002060"/>
              </a:solidFill>
            </a:endParaRPr>
          </a:p>
        </p:txBody>
      </p:sp>
      <p:cxnSp>
        <p:nvCxnSpPr>
          <p:cNvPr id="7" name="6 Conector recto de flecha"/>
          <p:cNvCxnSpPr/>
          <p:nvPr/>
        </p:nvCxnSpPr>
        <p:spPr>
          <a:xfrm rot="16200000" flipV="1">
            <a:off x="3627512" y="5381600"/>
            <a:ext cx="5334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Observaciones 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s-MX" sz="2800" dirty="0" smtClean="0"/>
          </a:p>
          <a:p>
            <a:pPr algn="just"/>
            <a:r>
              <a:rPr lang="es-MX" sz="2800" dirty="0" smtClean="0"/>
              <a:t>Se debe:</a:t>
            </a:r>
          </a:p>
          <a:p>
            <a:pPr algn="just"/>
            <a:endParaRPr lang="es-MX" sz="2800" dirty="0" smtClean="0"/>
          </a:p>
          <a:p>
            <a:pPr lvl="1" algn="just"/>
            <a:r>
              <a:rPr lang="es-MX" sz="2400" dirty="0" smtClean="0"/>
              <a:t>Definir las variables de trabajo que se utilizan en el proceso.</a:t>
            </a:r>
          </a:p>
          <a:p>
            <a:pPr lvl="1" algn="just"/>
            <a:r>
              <a:rPr lang="es-MX" sz="2400" dirty="0" smtClean="0"/>
              <a:t>Cuidar la sintaxis de la estructura de selección simple.</a:t>
            </a:r>
          </a:p>
          <a:p>
            <a:pPr lvl="1" algn="just"/>
            <a:r>
              <a:rPr lang="es-MX" sz="2400" dirty="0" smtClean="0"/>
              <a:t>Utilizar correctamente los operadores lógicos.</a:t>
            </a:r>
          </a:p>
          <a:p>
            <a:pPr algn="just"/>
            <a:r>
              <a:rPr lang="es-MX" sz="2800" dirty="0" smtClean="0"/>
              <a:t>Se no hacerlo provocarían un error, algunos lógicos y otros sintácticos.</a:t>
            </a:r>
            <a:endParaRPr lang="es-ES" sz="2800" dirty="0"/>
          </a:p>
        </p:txBody>
      </p:sp>
      <p:sp>
        <p:nvSpPr>
          <p:cNvPr id="34818" name="AutoShape 2" descr="data:image/jpeg;base64,/9j/4AAQSkZJRgABAQAAAQABAAD/2wBDAAkGBwgHBgkIBwgKCgkLDRYPDQwMDRsUFRAWIB0iIiAdHx8kKDQsJCYxJx8fLT0tMTU3Ojo6Iys/RD84QzQ5Ojf/2wBDAQoKCg0MDRoPDxo3JR8lNzc3Nzc3Nzc3Nzc3Nzc3Nzc3Nzc3Nzc3Nzc3Nzc3Nzc3Nzc3Nzc3Nzc3Nzc3Nzc3Nzf/wAARCACyAG0DASIAAhEBAxEB/8QAHAABAAIDAQEBAAAAAAAAAAAAAAYHBAUIAwEC/8QAOxAAAQMDAwEGBQIDBgcAAAAAAQIDBAAFEQYSITEHEyJBUYEUYXGRoTKxFSNiQlJyk8HhJENkkqLC0f/EABkBAQADAQEAAAAAAAAAAAAAAAACAwQBBf/EACYRAAICAQQBBAMBAQAAAAAAAAABAhEDBBIhMRMFIkFhFDJRcSP/2gAMAwEAAhEDEQA/ALxpSlAKUpQClKUAr4a+1rLxchCa7tnxylj+Wj0/qPy/euSkoq2dSbdI2WaCoa3HeZaJV/NWTlRVyVGvki/u2tLY3L3K42K8ScD68j71ljq4t1Rc8DSJpStLYdQx7utTI8EhKdxR5Eeo/FbqtSkpK0UtNdilKV04KUpQClKUArEuE5EFpLi21r3K2hKMZzgnzI9Ky6xLlHMmItCMd4nxN56bh6/Ly96jK647Orvk1s/Vlot9qk3GW+W2o6dy0KGFnyAA8yTgcetRWwX+LqSRIuUOSh5K1cN7vG0nySoeR/Gc1j640mdUWVyLGe+HkpV3jW7O0qGRtV8uo+R58qo5yJdtK3cNS25EGY3+hxJKcj1SodU/Ss1+eFN0y6vHK/g6fSoKFR68NNyJiioZCRgVA9P9qMyPFWLwwJiGxkuowhzGPQDao5/w1mN9oGn5yvDOLDiv7L7Sk/noPvWX8fJB9F3liyX6MZSjViiFY/4ReBjr4kVYdVl2ayGrlqKXKZlsuoYjbQEOBWd6hzx5Db+as2vQwpqCsy5HchSlKtIClKUApSlAKxLpMTAgPSljhtOQPU9APvisusS6QGbnAehSN3dPJ2kpOCPQg+tcd1wdXfJBk34MypEyU8Phdqe+UQlKWyM5UPYjOfICtvOtln1PakImsx58J1IW2vhQwRwpKhyDg9QfOovYG2Wo0iO64HS1IeaKlAZVtcUnJHtX6hzL2xdWkRjGbgoSUrShAIc64Uecg9M/SvE3Pc7fKPVnhTitq4I3f+yJ9pDibBdEqZUM9xMHI+W9PX3HvUJndl+q4y/BCZkA9SzITgf9xFXe7qyG0tLctC0uKXsAbBV6cnyAOfM+R9K8zqu2rfLKWpZdCgnCmdoyemCTgj6VpjqsqXPJmenRCuyPTd+0zPnTprCY3etBpLalhe7kHJCSeOPWrls9yM8PIWgJdZxuweDnOPp0rVW6I/dWUvB1EdglQIR4lnBx1PA6fOt/CiMwmAzHRtQDnk5JPqSeprXi8snul0Z8iguEZFKUrQVClKUApSlAKxHLjFbKwt5OUHCsAnB9OKy6gV3dciRLpGW73chBUtKlf2gVZB9+n1qrLOUEnFWThFS7K+lPvwL7cmUO7kma+sFOSMKcKh+FCpLb35DbfxKEIlIcQOEKwpP3/wBcVj2CC7dLm4yxtZWRvckuDxOHphOetZt4s0m3FRNwJWBnDoSR+AMViy4sbdSfP+GzFnmulZqmXIjzylzUtlzedqFEKKBnpkVmQbVOv87NrDSWo6gHHXSQkE9AMDkjrj6etR+0RBqW7x2GZKWC85teWpRVjGclPqTjjP8AtV32e1xLPAbhQWg2y2OB5qJ5KifMk8k1PHpPd7nwcyar21Hs/dqhIt9vYioUVd2jBUf7R8z7nNZdKVuSpUYm75FKUrpwUpSgMafLRDY7xfJKglKf7yj0Fa1c+YcZdbb9f5RI++a1PaLNVBRbFk4QXleXG7bx+N1LXdWZTSUqUCcdaw6nJOLqJoxQi1bNqJszg/EtFPyb6/moX2jSlGBE7ySXHBIOPClOBsWccDpnHX0rN1nqK3acitKeWtyU/nuIzJG5eOpOTgAeZrTwCxqzT5U2+gOyQHEDcFFkjoFY6c5BqvHPImpSfBOUYO0lyZTCWRaXbi22uPNhtnvUtnGShP2zge/FV9cNW/xKcwVPyJTT7qULaUO6O0nH6gT6+lSd26SIdtn2qeyESH2lNh1auvh2g56KHHWoLDsTcZ9lybOaBStJbbZVkrVngc1fHDzYhOKVPssOBHRK1VEZgOtx0NRgFObMpbGCQcAjH60+fBNXAjgAE5NVfYYf8HSS+QVymgVDySOoGffmphpS7fFNOQnV5ej/AKCeqkeXuOn2qePInLaimcGlZIqUFK0FQpSlAKUpQGLc7fFucNyJOZDrDgwpJ/cHqD8xzVf3PSV0sa1SLQtybEHiLX/NQPTA/X7c/I9asqvh6VCcFLslGTj0cp6+Vdp+opUpyBMCER0shSmFAIGOnTjkn71Yeh3UqjrbWhsKSlPdpCQOMdKlV5PxuqpYByGkoZz6YGf3Uag1ibaaTm4GREJOGpKCQkKHBBPT71g1Mk47F8G3Sqpbn8ny7uLnXTE5l4N7+77plJCw2MlRGOcnrmoCkR2NUMiM445HbmoCFu/q2hY61atwlzI8dTrtyg92kHZI2eI/LH+9Uu/JdckLlKP81ay6T885/eu4JOSr+GlRSt/0ubUc0pfiNNqOUISVY/w1+7Pd1QrxEfRuUQsJUkDOUnhX4OfavG8RkfxBaiMt97yM8lIwP/tTW2Q7ezD3QozSCpI3KSnk/U9ahvUKaMm3daJkCCBg5r7Wp05JL0LuFklyMruzk8kdUn7ftW2r0oy3KzG1ToUpSpHBSlKAUNK8pa+6ivOHnY2pX2FAQG0qVLmz5ayT3slwpz/d3HA+2BWNeIM6I6qVZmEPh5RMiKtQAVx+pOeM+o6efrWRpDx2thR6qSD+KkHdgnkV405e5now4iqK9lWmWiy3B962xICVRH1FIVucICTxgcDy6GqNU8SggDnFdP6xSU6XujiVbe7iOknGcjaciuXPKvW9MxRyQk5Io1GWcXSZf0lPeobWrzGc1udPTQhksrUAU8DPp5Vp7eoSbDBkde9ZQ4MehAqJ62iXR1Mdy2Su6CThxsOlBc6Y+o65Hzrz9ilLa+CW5rktPTN7gParft0aYy6+qMVuNIcBKdqhjPz8RqbVRHZxo66W7WtvvMuVHitlKstNrK+93JI2k8Dzz5jIq9hW7Dt2VF2Z8ikpe5UfaUpVpWKUpQCsG+PJYs091edqI7hIHU+E9Kzqjeu5BbsojoOFSXkt+36j+BUZOk2dSt0anTDPc2xhB6hAz9q3IrDtqNkdAx0GKzRXiyds9BcI0evFbdF3s/8AQuj/AMTXL4rpztBS45oy8NsoUtxUVQCUjJPr+K5iFe16Te2S+zJqf2Re2iHvi9E2xZJJQ0pok/0qUB+AKw9TNFUBa0jJbO7Hy6H968eyN9UjSchhZz8PLUE/JKkpP77q3dxYDjbjahkKBBFYc8dmaS+y2DuKZ+rBdkzrOtBWUvMNhWR1GB1HuKtS3uqfgR3lgBTjSVqx6kA1SEJgWlicthSlh5lxLA2FW3B6K/HNXlFbS1HabQMIQhKUj0AFS0aqUqJattxjZ60pStxiFKUoBUI1e98TfokQK8EdsuKT/Uo8fgfmpsartDxn3qbL5KXHSE85G1PhGPYA1n1MqgW4VcjfRRhsCvcV5NDCRXskV5RtMO6nEbrwSAa5avQYF5niKkIYElwNpHQJ3HFdRXtKjDISCTkcCuUUnIBOTnkk+tex6TG22ZNS+i0OxSUFLu0ElO5SEPJT5kAlJP5TU5nN4UarHsdkIZ1elpXhMiM4116/pV/61bdza2qPFQ9Rg4ah/aRLA7ga+0RRcnW7YNgU64UrKR4ksgZUfcnGfUirUT0qvNFyExtSFpQTiUyUAkc7k+IY9s1YgrmmgoxtfJDPNyaT+D7SlK0lIpSlAY9wD6oT6YoSXy2oNhRwN2OM+9UrF7QdPWtxUV1UjvGVFtW1rIyDg8+fSrwcCi2oIOFYOPrXJeqtFXzTDsf+M9wHZhcUju3d5VtI3E8f1CueHHkf/QlGco/qWu32saZwBvlf5Br9nta00g4Jl/5BqhpLZikJWoFfXA8q8RICl5dSpQ9ArFS/C0Vdsl58h05pTU1t1rIdatXe7Iim3Hy6nbwSdoHrymua7nGRDuUyK3nYxIW0nJ5wlRAz9qunsBk6eS7PbhKkt3R5Kd7b7iVJUhJJ8AAHTPnn96/Hbdp3T9ktSZkK0pTcrlNO58LUdp5Uo4Jxz/rXcChgk9nRCcnPsqCxXN6z3iHcY4y7GdCwnONw8x7jI96sG+dqqZQCbdbFJUfN5wcfQCq6uCUxmkNoGFKGVGtchKnFBKRkk4FWZpYszUpQtr7EZSiqTL+7FJ1xu91myLxAStKUBcaVtADJ6KSBnqQeDjPUZ5xVx1x1pfUly0leUSoC8LaVtcaJ8Kx5pOPpXWtguse+WaJdIZJZlNhxOeo9R7HIql1fCo5/psKUpQClKUAqmO3G03JV2iXkR1u2yPGKHHEkENK3H9Q6gHI5HpVz15So7MuM7GktIdZdQUONuJylaSMEEeYoDiq4Od5IK/WvkcNBL3epCj3fg8eMKyMEevnxV86n7CoMt1yRp24KhFRyIz6d7Y+QPUD71HmOwjUKVqC7tbEoUNqiA4ogfLKRQFb6Wuj1m1FbbhGcLa2ZCCpWM5TnkEeYIzXWmoLBaNT29MW8REyWNwcQCopUlXkQoYINVbb+wKOg5uF/fXzkfDsBHH1JPnVyRmQww2yFKUG0BIKjknAxz86A5u132TX+1TXX7Sw7c7acqQpvxOtj+6pPU/UZziq7cjyIT4RIYdZcBB2OtkE4Poa7arzWy24rcttCj6qTmgOOGrBeZ0hxUO03CRlWctxF45+g4rpnsht0+06DgQLrEXFksrdy2vGcFxSgePrUypQClKUApSlAKUpQClKUApSlAKUpQClKUApSl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34820" name="AutoShape 4" descr="data:image/jpeg;base64,/9j/4AAQSkZJRgABAQAAAQABAAD/2wBDAAkGBwgHBgkIBwgKCgkLDRYPDQwMDRsUFRAWIB0iIiAdHx8kKDQsJCYxJx8fLT0tMTU3Ojo6Iys/RD84QzQ5Ojf/2wBDAQoKCg0MDRoPDxo3JR8lNzc3Nzc3Nzc3Nzc3Nzc3Nzc3Nzc3Nzc3Nzc3Nzc3Nzc3Nzc3Nzc3Nzc3Nzc3Nzc3Nzf/wAARCACyAG0DASIAAhEBAxEB/8QAHAABAAIDAQEBAAAAAAAAAAAAAAYHBAUIAwEC/8QAOxAAAQMDAwEGBQIDBgcAAAAAAQIDBAAFEQYSITEHEyJBUYEUYXGRoTKxFSNiQlJyk8HhJENkkqLC0f/EABkBAQADAQEAAAAAAAAAAAAAAAACAwQBBf/EACYRAAICAQQBBAMBAQAAAAAAAAABAhEDBBIhMRMFIkFhFDJRcSP/2gAMAwEAAhEDEQA/ALxpSlAKUpQClKUAr4a+1rLxchCa7tnxylj+Wj0/qPy/euSkoq2dSbdI2WaCoa3HeZaJV/NWTlRVyVGvki/u2tLY3L3K42K8ScD68j71ljq4t1Rc8DSJpStLYdQx7utTI8EhKdxR5Eeo/FbqtSkpK0UtNdilKV04KUpQClKUArEuE5EFpLi21r3K2hKMZzgnzI9Ky6xLlHMmItCMd4nxN56bh6/Ly96jK647Orvk1s/Vlot9qk3GW+W2o6dy0KGFnyAA8yTgcetRWwX+LqSRIuUOSh5K1cN7vG0nySoeR/Gc1j640mdUWVyLGe+HkpV3jW7O0qGRtV8uo+R58qo5yJdtK3cNS25EGY3+hxJKcj1SodU/Ss1+eFN0y6vHK/g6fSoKFR68NNyJiioZCRgVA9P9qMyPFWLwwJiGxkuowhzGPQDao5/w1mN9oGn5yvDOLDiv7L7Sk/noPvWX8fJB9F3liyX6MZSjViiFY/4ReBjr4kVYdVl2ayGrlqKXKZlsuoYjbQEOBWd6hzx5Db+as2vQwpqCsy5HchSlKtIClKUApSlAKxLpMTAgPSljhtOQPU9APvisusS6QGbnAehSN3dPJ2kpOCPQg+tcd1wdXfJBk34MypEyU8Phdqe+UQlKWyM5UPYjOfICtvOtln1PakImsx58J1IW2vhQwRwpKhyDg9QfOovYG2Wo0iO64HS1IeaKlAZVtcUnJHtX6hzL2xdWkRjGbgoSUrShAIc64Uecg9M/SvE3Pc7fKPVnhTitq4I3f+yJ9pDibBdEqZUM9xMHI+W9PX3HvUJndl+q4y/BCZkA9SzITgf9xFXe7qyG0tLctC0uKXsAbBV6cnyAOfM+R9K8zqu2rfLKWpZdCgnCmdoyemCTgj6VpjqsqXPJmenRCuyPTd+0zPnTprCY3etBpLalhe7kHJCSeOPWrls9yM8PIWgJdZxuweDnOPp0rVW6I/dWUvB1EdglQIR4lnBx1PA6fOt/CiMwmAzHRtQDnk5JPqSeprXi8snul0Z8iguEZFKUrQVClKUApSlAKxHLjFbKwt5OUHCsAnB9OKy6gV3dciRLpGW73chBUtKlf2gVZB9+n1qrLOUEnFWThFS7K+lPvwL7cmUO7kma+sFOSMKcKh+FCpLb35DbfxKEIlIcQOEKwpP3/wBcVj2CC7dLm4yxtZWRvckuDxOHphOetZt4s0m3FRNwJWBnDoSR+AMViy4sbdSfP+GzFnmulZqmXIjzylzUtlzedqFEKKBnpkVmQbVOv87NrDSWo6gHHXSQkE9AMDkjrj6etR+0RBqW7x2GZKWC85teWpRVjGclPqTjjP8AtV32e1xLPAbhQWg2y2OB5qJ5KifMk8k1PHpPd7nwcyar21Hs/dqhIt9vYioUVd2jBUf7R8z7nNZdKVuSpUYm75FKUrpwUpSgMafLRDY7xfJKglKf7yj0Fa1c+YcZdbb9f5RI++a1PaLNVBRbFk4QXleXG7bx+N1LXdWZTSUqUCcdaw6nJOLqJoxQi1bNqJszg/EtFPyb6/moX2jSlGBE7ySXHBIOPClOBsWccDpnHX0rN1nqK3acitKeWtyU/nuIzJG5eOpOTgAeZrTwCxqzT5U2+gOyQHEDcFFkjoFY6c5BqvHPImpSfBOUYO0lyZTCWRaXbi22uPNhtnvUtnGShP2zge/FV9cNW/xKcwVPyJTT7qULaUO6O0nH6gT6+lSd26SIdtn2qeyESH2lNh1auvh2g56KHHWoLDsTcZ9lybOaBStJbbZVkrVngc1fHDzYhOKVPssOBHRK1VEZgOtx0NRgFObMpbGCQcAjH60+fBNXAjgAE5NVfYYf8HSS+QVymgVDySOoGffmphpS7fFNOQnV5ej/AKCeqkeXuOn2qePInLaimcGlZIqUFK0FQpSlAKUpQGLc7fFucNyJOZDrDgwpJ/cHqD8xzVf3PSV0sa1SLQtybEHiLX/NQPTA/X7c/I9asqvh6VCcFLslGTj0cp6+Vdp+opUpyBMCER0shSmFAIGOnTjkn71Yeh3UqjrbWhsKSlPdpCQOMdKlV5PxuqpYByGkoZz6YGf3Uag1ibaaTm4GREJOGpKCQkKHBBPT71g1Mk47F8G3Sqpbn8ny7uLnXTE5l4N7+77plJCw2MlRGOcnrmoCkR2NUMiM445HbmoCFu/q2hY61atwlzI8dTrtyg92kHZI2eI/LH+9Uu/JdckLlKP81ay6T885/eu4JOSr+GlRSt/0ubUc0pfiNNqOUISVY/w1+7Pd1QrxEfRuUQsJUkDOUnhX4OfavG8RkfxBaiMt97yM8lIwP/tTW2Q7ezD3QozSCpI3KSnk/U9ahvUKaMm3daJkCCBg5r7Wp05JL0LuFklyMruzk8kdUn7ftW2r0oy3KzG1ToUpSpHBSlKAUNK8pa+6ivOHnY2pX2FAQG0qVLmz5ayT3slwpz/d3HA+2BWNeIM6I6qVZmEPh5RMiKtQAVx+pOeM+o6efrWRpDx2thR6qSD+KkHdgnkV405e5now4iqK9lWmWiy3B962xICVRH1FIVucICTxgcDy6GqNU8SggDnFdP6xSU6XujiVbe7iOknGcjaciuXPKvW9MxRyQk5Io1GWcXSZf0lPeobWrzGc1udPTQhksrUAU8DPp5Vp7eoSbDBkde9ZQ4MehAqJ62iXR1Mdy2Su6CThxsOlBc6Y+o65Hzrz9ilLa+CW5rktPTN7gParft0aYy6+qMVuNIcBKdqhjPz8RqbVRHZxo66W7WtvvMuVHitlKstNrK+93JI2k8Dzz5jIq9hW7Dt2VF2Z8ikpe5UfaUpVpWKUpQCsG+PJYs091edqI7hIHU+E9Kzqjeu5BbsojoOFSXkt+36j+BUZOk2dSt0anTDPc2xhB6hAz9q3IrDtqNkdAx0GKzRXiyds9BcI0evFbdF3s/8AQuj/AMTXL4rpztBS45oy8NsoUtxUVQCUjJPr+K5iFe16Te2S+zJqf2Re2iHvi9E2xZJJQ0pok/0qUB+AKw9TNFUBa0jJbO7Hy6H968eyN9UjSchhZz8PLUE/JKkpP77q3dxYDjbjahkKBBFYc8dmaS+y2DuKZ+rBdkzrOtBWUvMNhWR1GB1HuKtS3uqfgR3lgBTjSVqx6kA1SEJgWlicthSlh5lxLA2FW3B6K/HNXlFbS1HabQMIQhKUj0AFS0aqUqJattxjZ60pStxiFKUoBUI1e98TfokQK8EdsuKT/Uo8fgfmpsartDxn3qbL5KXHSE85G1PhGPYA1n1MqgW4VcjfRRhsCvcV5NDCRXskV5RtMO6nEbrwSAa5avQYF5niKkIYElwNpHQJ3HFdRXtKjDISCTkcCuUUnIBOTnkk+tex6TG22ZNS+i0OxSUFLu0ElO5SEPJT5kAlJP5TU5nN4UarHsdkIZ1elpXhMiM4116/pV/61bdza2qPFQ9Rg4ah/aRLA7ga+0RRcnW7YNgU64UrKR4ksgZUfcnGfUirUT0qvNFyExtSFpQTiUyUAkc7k+IY9s1YgrmmgoxtfJDPNyaT+D7SlK0lIpSlAY9wD6oT6YoSXy2oNhRwN2OM+9UrF7QdPWtxUV1UjvGVFtW1rIyDg8+fSrwcCi2oIOFYOPrXJeqtFXzTDsf+M9wHZhcUju3d5VtI3E8f1CueHHkf/QlGco/qWu32saZwBvlf5Br9nta00g4Jl/5BqhpLZikJWoFfXA8q8RICl5dSpQ9ArFS/C0Vdsl58h05pTU1t1rIdatXe7Iim3Hy6nbwSdoHrymua7nGRDuUyK3nYxIW0nJ5wlRAz9qunsBk6eS7PbhKkt3R5Kd7b7iVJUhJJ8AAHTPnn96/Hbdp3T9ktSZkK0pTcrlNO58LUdp5Uo4Jxz/rXcChgk9nRCcnPsqCxXN6z3iHcY4y7GdCwnONw8x7jI96sG+dqqZQCbdbFJUfN5wcfQCq6uCUxmkNoGFKGVGtchKnFBKRkk4FWZpYszUpQtr7EZSiqTL+7FJ1xu91myLxAStKUBcaVtADJ6KSBnqQeDjPUZ5xVx1x1pfUly0leUSoC8LaVtcaJ8Kx5pOPpXWtguse+WaJdIZJZlNhxOeo9R7HIql1fCo5/psKUpQClKUAqmO3G03JV2iXkR1u2yPGKHHEkENK3H9Q6gHI5HpVz15So7MuM7GktIdZdQUONuJylaSMEEeYoDiq4Od5IK/WvkcNBL3epCj3fg8eMKyMEevnxV86n7CoMt1yRp24KhFRyIz6d7Y+QPUD71HmOwjUKVqC7tbEoUNqiA4ogfLKRQFb6Wuj1m1FbbhGcLa2ZCCpWM5TnkEeYIzXWmoLBaNT29MW8REyWNwcQCopUlXkQoYINVbb+wKOg5uF/fXzkfDsBHH1JPnVyRmQww2yFKUG0BIKjknAxz86A5u132TX+1TXX7Sw7c7acqQpvxOtj+6pPU/UZziq7cjyIT4RIYdZcBB2OtkE4Poa7arzWy24rcttCj6qTmgOOGrBeZ0hxUO03CRlWctxF45+g4rpnsht0+06DgQLrEXFksrdy2vGcFxSgePrUypQClKUApSlAKUpQClKUApSlAKUpQClKUApSl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 smtClean="0"/>
          </a:p>
          <a:p>
            <a:pPr lvl="1" eaLnBrk="1" hangingPunct="1"/>
            <a:r>
              <a:rPr lang="es-ES" sz="2400" dirty="0" smtClean="0"/>
              <a:t>Definición del Problema.</a:t>
            </a:r>
          </a:p>
          <a:p>
            <a:pPr lvl="1" eaLnBrk="1" hangingPunct="1"/>
            <a:r>
              <a:rPr lang="es-ES" sz="2400" dirty="0" smtClean="0"/>
              <a:t>Análisis del problema.</a:t>
            </a:r>
          </a:p>
          <a:p>
            <a:pPr lvl="1" eaLnBrk="1" hangingPunct="1"/>
            <a:r>
              <a:rPr lang="es-ES" sz="2400" dirty="0" smtClean="0"/>
              <a:t>Construcción del Algoritmo.</a:t>
            </a:r>
          </a:p>
          <a:p>
            <a:pPr lvl="1" eaLnBrk="1" hangingPunct="1"/>
            <a:r>
              <a:rPr lang="es-ES" sz="2400" dirty="0" smtClean="0">
                <a:solidFill>
                  <a:schemeClr val="accent1"/>
                </a:solidFill>
              </a:rPr>
              <a:t>Verificación (Prueba y Depuración).</a:t>
            </a:r>
          </a:p>
          <a:p>
            <a:pPr eaLnBrk="1" hangingPunct="1"/>
            <a:endParaRPr lang="es-ES" sz="2800" dirty="0" smtClean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629400" y="3068960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Plan de Prueba o verificación del algoritmo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8933150"/>
              </p:ext>
            </p:extLst>
          </p:nvPr>
        </p:nvGraphicFramePr>
        <p:xfrm>
          <a:off x="457200" y="1520508"/>
          <a:ext cx="7571184" cy="2196524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85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5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9131">
                <a:tc>
                  <a:txBody>
                    <a:bodyPr/>
                    <a:lstStyle/>
                    <a:p>
                      <a:r>
                        <a:rPr lang="es-MX" dirty="0" smtClean="0"/>
                        <a:t>Valores</a:t>
                      </a:r>
                      <a:r>
                        <a:rPr lang="es-MX" baseline="0" dirty="0" smtClean="0"/>
                        <a:t> de  Entrada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Salidas Esperadas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=2000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=2000       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=10000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=8500       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smtClean="0"/>
                        <a:t>1PrecioComputadora=5000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=5000       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 smtClean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>Actividad: </a:t>
            </a:r>
            <a:br>
              <a:rPr lang="es-ES" sz="2800" b="1" i="1" u="sng" dirty="0" smtClean="0"/>
            </a:br>
            <a:r>
              <a:rPr lang="es-ES" sz="2800" b="1" i="1" u="sng" dirty="0" smtClean="0"/>
              <a:t>Verificación (prueba y depuración)</a:t>
            </a:r>
            <a:r>
              <a:rPr lang="es-ES" sz="2800" b="1" dirty="0" smtClean="0"/>
              <a:t/>
            </a:r>
            <a:br>
              <a:rPr lang="es-ES" sz="2800" b="1" dirty="0" smtClean="0"/>
            </a:br>
            <a:endParaRPr lang="es-ES" sz="2800" b="1" dirty="0" smtClean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 smtClean="0"/>
              <a:t>Estructura de 32 bits </a:t>
            </a:r>
            <a:endParaRPr lang="es-ES" sz="1600" i="1" u="sn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Comentario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endParaRPr lang="es-MX" b="1" dirty="0" smtClean="0"/>
          </a:p>
          <a:p>
            <a:pPr algn="just">
              <a:buNone/>
            </a:pPr>
            <a:r>
              <a:rPr lang="es-MX" b="1" dirty="0" smtClean="0"/>
              <a:t>“Construir software requiere definir procesos y apegarse a esos procesos con </a:t>
            </a:r>
            <a:r>
              <a:rPr lang="es-MX" b="1" i="1" u="sng" dirty="0" smtClean="0">
                <a:solidFill>
                  <a:srgbClr val="00B0F0"/>
                </a:solidFill>
              </a:rPr>
              <a:t>disciplina</a:t>
            </a:r>
            <a:r>
              <a:rPr lang="es-MX" b="1" dirty="0" smtClean="0"/>
              <a:t>.”</a:t>
            </a:r>
          </a:p>
          <a:p>
            <a:pPr algn="just">
              <a:buNone/>
            </a:pPr>
            <a:endParaRPr lang="es-MX" b="1" dirty="0" smtClean="0"/>
          </a:p>
          <a:p>
            <a:pPr algn="just">
              <a:buNone/>
            </a:pPr>
            <a:r>
              <a:rPr lang="es-MX" b="1" dirty="0" smtClean="0"/>
              <a:t>“Los </a:t>
            </a:r>
            <a:r>
              <a:rPr lang="es-MX" b="1" dirty="0" err="1" smtClean="0"/>
              <a:t>estándars</a:t>
            </a:r>
            <a:r>
              <a:rPr lang="es-MX" b="1" dirty="0" smtClean="0"/>
              <a:t> de código permiten los lectores entender el código más rápido.”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</a:t>
            </a:r>
            <a:r>
              <a:rPr lang="es-MX" b="1" dirty="0" smtClean="0"/>
              <a:t>ara tener éxito al diseñar y construir un software necesitaremos disciplina</a:t>
            </a:r>
            <a:r>
              <a:rPr lang="es-MX" dirty="0" smtClean="0"/>
              <a:t>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s-MX" sz="2000" dirty="0" smtClean="0"/>
          </a:p>
          <a:p>
            <a:pPr lvl="0"/>
            <a:r>
              <a:rPr lang="es-MX" sz="2000" dirty="0" smtClean="0"/>
              <a:t>80% del costo de vida de un software es el mantenimiento.</a:t>
            </a:r>
          </a:p>
          <a:p>
            <a:pPr lvl="0"/>
            <a:endParaRPr lang="es-ES" sz="2000" dirty="0" smtClean="0"/>
          </a:p>
          <a:p>
            <a:pPr lvl="0"/>
            <a:r>
              <a:rPr lang="es-MX" sz="2000" dirty="0" smtClean="0"/>
              <a:t>Difícilmente el mantenimiento de cualquier software es realizado por el autor original.</a:t>
            </a:r>
            <a:endParaRPr lang="es-ES" sz="2000" dirty="0" smtClean="0"/>
          </a:p>
          <a:p>
            <a:endParaRPr lang="es-MX" sz="2000" dirty="0" smtClean="0"/>
          </a:p>
          <a:p>
            <a:pPr lvl="0"/>
            <a:r>
              <a:rPr lang="es-MX" sz="2000" dirty="0" smtClean="0"/>
              <a:t>Las normas de código mejoran la legibilidad del software, permitiendo a los ingenieros entender nuevo código más rápido y a profundidad.</a:t>
            </a:r>
          </a:p>
          <a:p>
            <a:pPr lvl="0"/>
            <a:endParaRPr lang="es-ES" sz="2000" dirty="0" smtClean="0"/>
          </a:p>
          <a:p>
            <a:pPr lvl="0"/>
            <a:r>
              <a:rPr lang="es-MX" sz="2000" dirty="0" smtClean="0"/>
              <a:t>Si considera el código fuente como un producto, necesita asegurarse de que es tan bueno y limpio como cualquier otro producto que usted cree.</a:t>
            </a:r>
            <a:endParaRPr lang="es-ES" sz="2000" dirty="0" smtClean="0"/>
          </a:p>
          <a:p>
            <a:endParaRPr lang="es-E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Proverbio Chino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 smtClean="0"/>
          </a:p>
          <a:p>
            <a:r>
              <a:rPr lang="es-MX" dirty="0" smtClean="0"/>
              <a:t>Dime algo, y lo olvidare.</a:t>
            </a:r>
          </a:p>
          <a:p>
            <a:endParaRPr lang="es-MX" dirty="0" smtClean="0"/>
          </a:p>
          <a:p>
            <a:r>
              <a:rPr lang="es-MX" dirty="0" smtClean="0"/>
              <a:t>Enséñame algo, y lo recordare.</a:t>
            </a:r>
          </a:p>
          <a:p>
            <a:endParaRPr lang="es-MX" dirty="0" smtClean="0"/>
          </a:p>
          <a:p>
            <a:r>
              <a:rPr lang="es-MX" dirty="0" smtClean="0"/>
              <a:t>Hazme participe de algo, y lo aprenderé.</a:t>
            </a:r>
            <a:endParaRPr lang="es-MX" dirty="0"/>
          </a:p>
        </p:txBody>
      </p:sp>
      <p:pic>
        <p:nvPicPr>
          <p:cNvPr id="1026" name="Picture 2" descr="http://t1.gstatic.com/images?q=tbn:ANd9GcR9gryv8_yo9W1y2hcTokesRBSVnd5NxHAOEU085ClZNvpqgWq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869160"/>
            <a:ext cx="2924175" cy="15621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 smtClean="0"/>
              <a:t>Definición del Problema 2</a:t>
            </a:r>
            <a:endParaRPr lang="es-ES" sz="28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194675" cy="4495800"/>
          </a:xfrm>
        </p:spPr>
        <p:txBody>
          <a:bodyPr/>
          <a:lstStyle/>
          <a:p>
            <a:pPr lvl="0" algn="just">
              <a:buNone/>
            </a:pPr>
            <a:r>
              <a:rPr lang="es-ES" sz="2400" dirty="0" smtClean="0"/>
              <a:t>Elabore un pseudocódigo que:</a:t>
            </a:r>
          </a:p>
          <a:p>
            <a:pPr lvl="1" algn="just"/>
            <a:endParaRPr lang="es-ES" sz="1800" dirty="0" smtClean="0"/>
          </a:p>
          <a:p>
            <a:pPr lvl="1" algn="just"/>
            <a:r>
              <a:rPr lang="es-ES" sz="1800" dirty="0" smtClean="0"/>
              <a:t>Determine e imprima  en pantalla el total que debe pagar Ana, por la compra de una computadora.</a:t>
            </a:r>
          </a:p>
          <a:p>
            <a:pPr lvl="1" algn="just"/>
            <a:endParaRPr lang="es-ES" sz="1800" dirty="0" smtClean="0"/>
          </a:p>
          <a:p>
            <a:pPr lvl="1" algn="just"/>
            <a:r>
              <a:rPr lang="es-ES" sz="1800" dirty="0" smtClean="0"/>
              <a:t>Se sabe que se aplica un determinado descuento, </a:t>
            </a:r>
            <a:r>
              <a:rPr lang="es-ES" sz="1800" b="1" u="sng" dirty="0" smtClean="0"/>
              <a:t>si el precio de venta es de $5,000.00  o más.</a:t>
            </a:r>
          </a:p>
          <a:p>
            <a:pPr lvl="1" algn="just"/>
            <a:endParaRPr lang="es-ES" sz="1800" dirty="0" smtClean="0"/>
          </a:p>
          <a:p>
            <a:pPr lvl="1" algn="just"/>
            <a:r>
              <a:rPr lang="es-MX" sz="1800" dirty="0" smtClean="0"/>
              <a:t>Las computadoras son de diferentes marcas como: SONY, COMPAQ, HP y TOSHIBA.</a:t>
            </a:r>
          </a:p>
          <a:p>
            <a:pPr lvl="1" algn="just"/>
            <a:endParaRPr lang="es-ES" sz="1800" dirty="0" smtClean="0"/>
          </a:p>
          <a:p>
            <a:pPr lvl="1" algn="just"/>
            <a:r>
              <a:rPr lang="es-ES" sz="1800" dirty="0" smtClean="0"/>
              <a:t>La empresa tiene un horario de atención al cliente de 9:00 am  a 9:00 pm para que puedan aprovechar la oferta.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10600" cy="4343400"/>
          </a:xfrm>
        </p:spPr>
        <p:txBody>
          <a:bodyPr>
            <a:normAutofit lnSpcReduction="10000"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TotalPagar</a:t>
            </a: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Conocidos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strike="sngStrike" dirty="0" err="1" smtClean="0">
                <a:solidFill>
                  <a:srgbClr val="FF0000"/>
                </a:solidFill>
              </a:rPr>
              <a:t>PorcentajeDescuento</a:t>
            </a:r>
            <a:r>
              <a:rPr lang="es-MX" sz="1800" strike="sngStrike" dirty="0" smtClean="0">
                <a:solidFill>
                  <a:srgbClr val="FF0000"/>
                </a:solidFill>
              </a:rPr>
              <a:t> </a:t>
            </a:r>
            <a:r>
              <a:rPr lang="es-MX" sz="1800" dirty="0" smtClean="0">
                <a:solidFill>
                  <a:srgbClr val="FF0000"/>
                </a:solidFill>
              </a:rPr>
              <a:t>     </a:t>
            </a:r>
            <a:r>
              <a:rPr lang="es-MX" sz="1800" i="1" dirty="0" smtClean="0">
                <a:solidFill>
                  <a:srgbClr val="FF0000"/>
                </a:solidFill>
              </a:rPr>
              <a:t>Pasa a ser dato no conocido</a:t>
            </a:r>
            <a:endParaRPr lang="es-MX" sz="1800" strike="sngStrike" dirty="0" smtClean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PrecioAplicarDescuento</a:t>
            </a:r>
            <a:r>
              <a:rPr lang="es-MX" sz="1800" dirty="0" smtClean="0"/>
              <a:t> = 5000</a:t>
            </a:r>
            <a:endParaRPr lang="es-ES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/>
              <a:t>PrecioComputadora</a:t>
            </a:r>
            <a:endParaRPr lang="es-MX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>
                <a:solidFill>
                  <a:srgbClr val="7030A0"/>
                </a:solidFill>
              </a:rPr>
              <a:t>PorcentajeDescuento</a:t>
            </a:r>
            <a:endParaRPr lang="es-MX" sz="1800" dirty="0" smtClean="0">
              <a:solidFill>
                <a:srgbClr val="7030A0"/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b="1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 smtClean="0"/>
              <a:t>Restricciones</a:t>
            </a:r>
            <a:endParaRPr lang="es-ES" sz="20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se debe solicitar al usuario la cantidad en pesos a descontar.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utilizar datos conocidos de la descripción del problema que no se ocupan.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Análisis del problema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162800" y="381000"/>
            <a:ext cx="838200" cy="747713"/>
            <a:chOff x="1632" y="1248"/>
            <a:chExt cx="2682" cy="2286"/>
          </a:xfrm>
        </p:grpSpPr>
        <p:sp>
          <p:nvSpPr>
            <p:cNvPr id="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  <p:sp>
          <p:nvSpPr>
            <p:cNvPr id="7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  <p:sp>
          <p:nvSpPr>
            <p:cNvPr id="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648200"/>
          </a:xfrm>
        </p:spPr>
        <p:txBody>
          <a:bodyPr>
            <a:normAutofit/>
          </a:bodyPr>
          <a:lstStyle/>
          <a:p>
            <a:r>
              <a:rPr lang="es-MX" sz="1800" b="1" dirty="0" smtClean="0">
                <a:solidFill>
                  <a:srgbClr val="00B050"/>
                </a:solidFill>
              </a:rPr>
              <a:t>Paso#1: Hacer que la cantidad a descontar sea cero pesos</a:t>
            </a: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pPr lvl="1"/>
            <a:r>
              <a:rPr lang="es-MX" sz="2000" b="1" dirty="0" smtClean="0">
                <a:solidFill>
                  <a:srgbClr val="7030A0"/>
                </a:solidFill>
              </a:rPr>
              <a:t>Descuento = 0</a:t>
            </a:r>
            <a:endParaRPr lang="es-MX" sz="1600" b="1" dirty="0" smtClean="0">
              <a:solidFill>
                <a:srgbClr val="7030A0"/>
              </a:solidFill>
            </a:endParaRP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r>
              <a:rPr lang="es-MX" sz="1800" b="1" dirty="0" smtClean="0">
                <a:solidFill>
                  <a:srgbClr val="00B050"/>
                </a:solidFill>
              </a:rPr>
              <a:t>Paso #2: </a:t>
            </a:r>
            <a:r>
              <a:rPr lang="es-MX" sz="1800" b="1" i="1" u="sng" dirty="0" smtClean="0">
                <a:solidFill>
                  <a:srgbClr val="00B050"/>
                </a:solidFill>
              </a:rPr>
              <a:t>Calcular la cantidad a descontar, si el precio de la computadora es de $5,000.00 o mas.</a:t>
            </a: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pPr lvl="1"/>
            <a:r>
              <a:rPr lang="es-MX" sz="1600" b="1" dirty="0" smtClean="0"/>
              <a:t>Descuento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2000" b="1" dirty="0" smtClean="0"/>
              <a:t>*  </a:t>
            </a:r>
            <a:r>
              <a:rPr lang="es-MX" sz="1600" b="1" dirty="0" smtClean="0"/>
              <a:t>( </a:t>
            </a:r>
            <a:r>
              <a:rPr lang="es-MX" sz="1600" b="1" dirty="0" err="1" smtClean="0"/>
              <a:t>PorcentajeDescuento</a:t>
            </a:r>
            <a:r>
              <a:rPr lang="es-MX" sz="1600" b="1" dirty="0" smtClean="0"/>
              <a:t> / 100)</a:t>
            </a: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r>
              <a:rPr lang="es-MX" sz="1800" b="1" dirty="0" smtClean="0">
                <a:solidFill>
                  <a:srgbClr val="00B050"/>
                </a:solidFill>
              </a:rPr>
              <a:t>Paso #3: Aplicar el descuento al precio de venta unitario de la computadora</a:t>
            </a:r>
          </a:p>
          <a:p>
            <a:endParaRPr lang="es-MX" sz="1800" b="1" dirty="0" smtClean="0">
              <a:solidFill>
                <a:srgbClr val="00B050"/>
              </a:solidFill>
            </a:endParaRPr>
          </a:p>
          <a:p>
            <a:pPr lvl="1"/>
            <a:r>
              <a:rPr lang="es-MX" sz="1800" b="1" dirty="0" err="1" smtClean="0"/>
              <a:t>TotalPagar</a:t>
            </a:r>
            <a:r>
              <a:rPr lang="es-MX" sz="1800" b="1" dirty="0" smtClean="0"/>
              <a:t>  =  </a:t>
            </a:r>
            <a:r>
              <a:rPr lang="es-MX" sz="1800" b="1" dirty="0" err="1" smtClean="0"/>
              <a:t>PrecioComputadora</a:t>
            </a:r>
            <a:r>
              <a:rPr lang="es-MX" sz="1800" b="1" dirty="0" smtClean="0"/>
              <a:t>  -  Descuento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209800" y="14478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 smtClean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305800" cy="5105400"/>
          </a:xfrm>
        </p:spPr>
        <p:txBody>
          <a:bodyPr/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800" dirty="0" smtClean="0"/>
              <a:t>Objetivo: Determinar el total  que debe pagar Ana, por la compra de una computadora.</a:t>
            </a:r>
          </a:p>
          <a:p>
            <a:pPr marL="609600" indent="-609600" algn="just" eaLnBrk="1" hangingPunct="1">
              <a:buNone/>
            </a:pPr>
            <a:r>
              <a:rPr lang="es-ES" sz="1800" dirty="0" smtClean="0"/>
              <a:t>Programador: X</a:t>
            </a:r>
          </a:p>
          <a:p>
            <a:pPr marL="609600" indent="-609600" algn="just" eaLnBrk="1" hangingPunct="1">
              <a:buNone/>
            </a:pPr>
            <a:r>
              <a:rPr lang="es-ES" sz="1800" dirty="0" smtClean="0"/>
              <a:t>Fecha: __/septiembre/2024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 smtClean="0"/>
              <a:t>INICIO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 smtClean="0">
                <a:solidFill>
                  <a:srgbClr val="00B050"/>
                </a:solidFill>
              </a:rPr>
              <a:t>      //Definición de Variables y Constantes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 smtClean="0">
                <a:solidFill>
                  <a:srgbClr val="002060"/>
                </a:solidFill>
              </a:rPr>
              <a:t>CONST REAL </a:t>
            </a:r>
            <a:r>
              <a:rPr lang="es-MX" sz="1600" dirty="0" err="1" smtClean="0"/>
              <a:t>PrecioAplicarDescuento</a:t>
            </a:r>
            <a:r>
              <a:rPr lang="es-MX" sz="1600" dirty="0" smtClean="0"/>
              <a:t> = 5000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 smtClean="0">
                <a:solidFill>
                  <a:srgbClr val="002060"/>
                </a:solidFill>
              </a:rPr>
              <a:t>REAL</a:t>
            </a:r>
            <a:r>
              <a:rPr lang="es-MX" sz="1600" dirty="0" smtClean="0"/>
              <a:t> </a:t>
            </a:r>
            <a:r>
              <a:rPr lang="es-MX" sz="1600" dirty="0" err="1" smtClean="0"/>
              <a:t>TotalPagar</a:t>
            </a:r>
            <a:r>
              <a:rPr lang="es-MX" sz="1600" dirty="0" smtClean="0"/>
              <a:t>, </a:t>
            </a:r>
            <a:r>
              <a:rPr lang="es-MX" sz="1600" dirty="0" err="1" smtClean="0"/>
              <a:t>PrecioComputadora</a:t>
            </a:r>
            <a:r>
              <a:rPr lang="es-MX" sz="1600" dirty="0" smtClean="0"/>
              <a:t>, </a:t>
            </a:r>
            <a:r>
              <a:rPr lang="es-MX" sz="1600" dirty="0" smtClean="0">
                <a:solidFill>
                  <a:srgbClr val="7030A0"/>
                </a:solidFill>
              </a:rPr>
              <a:t>Descuento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i="1" dirty="0" smtClean="0">
                <a:solidFill>
                  <a:srgbClr val="002060"/>
                </a:solidFill>
              </a:rPr>
              <a:t>ENTERO  </a:t>
            </a:r>
            <a:r>
              <a:rPr lang="es-MX" sz="1800" i="1" dirty="0" err="1" smtClean="0"/>
              <a:t>PorcentajeDescuento</a:t>
            </a:r>
            <a:endParaRPr lang="es-MX" sz="1800" i="1" dirty="0" smtClean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2000" dirty="0" smtClean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 smtClean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600" dirty="0" smtClean="0">
                <a:solidFill>
                  <a:schemeClr val="tx2"/>
                </a:solidFill>
                <a:ea typeface="+mn-ea"/>
                <a:cs typeface="+mn-cs"/>
              </a:rPr>
              <a:t> “Teclee el precio de venta de la computadora:$”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 smtClean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600" dirty="0" smtClean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s-MX" sz="1600" dirty="0" err="1" smtClean="0">
                <a:solidFill>
                  <a:schemeClr val="tx2"/>
                </a:solidFill>
                <a:ea typeface="+mn-ea"/>
                <a:cs typeface="+mn-cs"/>
              </a:rPr>
              <a:t>PrecioComputadora</a:t>
            </a:r>
            <a:endParaRPr lang="es-MX" sz="1600" dirty="0" smtClean="0">
              <a:solidFill>
                <a:schemeClr val="tx2"/>
              </a:solidFill>
              <a:ea typeface="+mn-ea"/>
              <a:cs typeface="+mn-cs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i="1" dirty="0" smtClean="0">
                <a:solidFill>
                  <a:srgbClr val="002060"/>
                </a:solidFill>
              </a:rPr>
              <a:t>IMPRIMIR</a:t>
            </a:r>
            <a:r>
              <a:rPr lang="es-MX" sz="1600" i="1" dirty="0" smtClean="0">
                <a:solidFill>
                  <a:schemeClr val="tx2"/>
                </a:solidFill>
              </a:rPr>
              <a:t> “Teclee el porcentaje de descuento a aplicar:”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i="1" dirty="0" smtClean="0">
                <a:solidFill>
                  <a:srgbClr val="002060"/>
                </a:solidFill>
              </a:rPr>
              <a:t>LEER</a:t>
            </a:r>
            <a:r>
              <a:rPr lang="es-MX" sz="1600" i="1" dirty="0" smtClean="0">
                <a:solidFill>
                  <a:schemeClr val="tx2"/>
                </a:solidFill>
              </a:rPr>
              <a:t> </a:t>
            </a:r>
            <a:r>
              <a:rPr lang="es-MX" sz="1600" i="1" dirty="0" err="1" smtClean="0">
                <a:solidFill>
                  <a:schemeClr val="tx2"/>
                </a:solidFill>
              </a:rPr>
              <a:t>PorcentajeDescuento</a:t>
            </a:r>
            <a:endParaRPr lang="es-ES" sz="4400" b="1" i="1" dirty="0" smtClean="0"/>
          </a:p>
          <a:p>
            <a:pPr lvl="1" eaLnBrk="1" hangingPunct="1">
              <a:lnSpc>
                <a:spcPct val="90000"/>
              </a:lnSpc>
              <a:buNone/>
            </a:pPr>
            <a:endParaRPr lang="es-ES" sz="4400" b="1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Construcción del </a:t>
            </a:r>
            <a:r>
              <a:rPr lang="es-ES" sz="2800" b="1" i="1" u="sng" dirty="0" smtClean="0"/>
              <a:t>Algoritmo (Pseudocódigo)</a:t>
            </a:r>
            <a:br>
              <a:rPr lang="es-ES" sz="2800" b="1" i="1" u="sng" dirty="0" smtClean="0"/>
            </a:br>
            <a:endParaRPr lang="es-ES" sz="2800" b="1" i="1" u="sn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4953000"/>
          </a:xfrm>
        </p:spPr>
        <p:txBody>
          <a:bodyPr/>
          <a:lstStyle/>
          <a:p>
            <a:pPr marL="1050925" lvl="1" indent="-609600" algn="just" eaLnBrk="1" hangingPunct="1">
              <a:buNone/>
            </a:pPr>
            <a:r>
              <a:rPr lang="es-ES" sz="2400" dirty="0" smtClean="0">
                <a:solidFill>
                  <a:srgbClr val="00B050"/>
                </a:solidFill>
              </a:rPr>
              <a:t>//Procesamiento de los Datos</a:t>
            </a:r>
          </a:p>
          <a:p>
            <a:pPr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	//Hacer que la cantidad a descontar sea cero pesos</a:t>
            </a:r>
          </a:p>
          <a:p>
            <a:pPr lvl="1">
              <a:buNone/>
            </a:pPr>
            <a:r>
              <a:rPr lang="es-MX" sz="2000" b="1" dirty="0" smtClean="0">
                <a:solidFill>
                  <a:srgbClr val="7030A0"/>
                </a:solidFill>
              </a:rPr>
              <a:t>Descuento = 0</a:t>
            </a:r>
            <a:endParaRPr lang="es-MX" sz="1600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	//Calcular la cantidad a descontar, si el precio de la computadora es mayor a $5,000.00 o mas.</a:t>
            </a:r>
          </a:p>
          <a:p>
            <a:pPr lvl="1">
              <a:buNone/>
            </a:pPr>
            <a:r>
              <a:rPr lang="es-MX" sz="1600" b="1" dirty="0" smtClean="0">
                <a:solidFill>
                  <a:srgbClr val="0070C0"/>
                </a:solidFill>
              </a:rPr>
              <a:t>SI </a:t>
            </a:r>
            <a:r>
              <a:rPr lang="es-MX" sz="1600" b="1" dirty="0" smtClean="0"/>
              <a:t>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1800" b="1" dirty="0" smtClean="0">
                <a:solidFill>
                  <a:srgbClr val="FF0000"/>
                </a:solidFill>
              </a:rPr>
              <a:t> &gt;=  </a:t>
            </a:r>
            <a:r>
              <a:rPr lang="es-MX" sz="1600" b="1" dirty="0" err="1" smtClean="0"/>
              <a:t>PrecioAplicarDescuento</a:t>
            </a:r>
            <a:r>
              <a:rPr lang="es-MX" sz="1600" b="1" dirty="0" smtClean="0"/>
              <a:t>  </a:t>
            </a:r>
            <a:r>
              <a:rPr lang="es-MX" sz="1600" b="1" dirty="0" smtClean="0">
                <a:solidFill>
                  <a:srgbClr val="0070C0"/>
                </a:solidFill>
              </a:rPr>
              <a:t>ENTONCES</a:t>
            </a:r>
          </a:p>
          <a:p>
            <a:pPr lvl="1">
              <a:buNone/>
            </a:pPr>
            <a:r>
              <a:rPr lang="es-MX" sz="1600" b="1" dirty="0" smtClean="0"/>
              <a:t>	 Descuento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2000" b="1" dirty="0" smtClean="0"/>
              <a:t>*  </a:t>
            </a:r>
            <a:r>
              <a:rPr lang="es-MX" sz="1600" b="1" dirty="0" smtClean="0"/>
              <a:t>( </a:t>
            </a:r>
            <a:r>
              <a:rPr lang="es-MX" sz="1600" b="1" dirty="0" err="1" smtClean="0"/>
              <a:t>PorcentajeDescuento</a:t>
            </a:r>
            <a:r>
              <a:rPr lang="es-MX" sz="1600" b="1" dirty="0" smtClean="0"/>
              <a:t> / 100)</a:t>
            </a:r>
          </a:p>
          <a:p>
            <a:pPr lvl="1">
              <a:buNone/>
            </a:pPr>
            <a:r>
              <a:rPr lang="es-MX" sz="1600" b="1" dirty="0" smtClean="0">
                <a:solidFill>
                  <a:srgbClr val="0070C0"/>
                </a:solidFill>
              </a:rPr>
              <a:t>FIN_SI</a:t>
            </a:r>
          </a:p>
          <a:p>
            <a:pPr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	//Aplicar el descuento al precio de venta unitario de la computadora</a:t>
            </a:r>
          </a:p>
          <a:p>
            <a:pPr lvl="1">
              <a:buNone/>
            </a:pPr>
            <a:r>
              <a:rPr lang="es-MX" sz="1800" b="1" dirty="0" err="1" smtClean="0"/>
              <a:t>TotalPagar</a:t>
            </a:r>
            <a:r>
              <a:rPr lang="es-MX" sz="1800" b="1" dirty="0" smtClean="0"/>
              <a:t>  =  </a:t>
            </a:r>
            <a:r>
              <a:rPr lang="es-MX" sz="1800" b="1" dirty="0" err="1" smtClean="0"/>
              <a:t>PrecioComputadora</a:t>
            </a:r>
            <a:r>
              <a:rPr lang="es-MX" sz="1800" b="1" dirty="0" smtClean="0"/>
              <a:t>  -  Descuento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ES" sz="2400" dirty="0" smtClean="0">
                <a:solidFill>
                  <a:srgbClr val="00B050"/>
                </a:solidFill>
              </a:rPr>
              <a:t>//Impresión de Resultados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IMPRIMIR</a:t>
            </a:r>
            <a:r>
              <a:rPr lang="es-MX" sz="1800" dirty="0" smtClean="0"/>
              <a:t> “Total a pagar:$”,</a:t>
            </a:r>
            <a:r>
              <a:rPr lang="es-MX" sz="1800" dirty="0" err="1" smtClean="0"/>
              <a:t>TotalPagar</a:t>
            </a:r>
            <a:r>
              <a:rPr lang="es-MX" sz="1800" dirty="0" smtClean="0"/>
              <a:t>, “con el “, descuento,”%”</a:t>
            </a:r>
            <a:endParaRPr lang="es-ES" sz="1800" dirty="0" smtClean="0"/>
          </a:p>
          <a:p>
            <a:pPr marL="609600" indent="-609600" algn="just" eaLnBrk="1" hangingPunct="1">
              <a:buNone/>
            </a:pPr>
            <a:r>
              <a:rPr lang="es-ES" sz="1800" b="1" dirty="0" smtClean="0"/>
              <a:t>FIN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Construcción del </a:t>
            </a:r>
            <a:r>
              <a:rPr lang="es-ES" sz="2800" b="1" i="1" u="sng" dirty="0" smtClean="0"/>
              <a:t>Algoritmo (Pseudocódigo)</a:t>
            </a:r>
            <a:br>
              <a:rPr lang="es-ES" sz="2800" b="1" i="1" u="sng" dirty="0" smtClean="0"/>
            </a:br>
            <a:endParaRPr lang="es-ES" sz="2800" b="1" i="1" u="sng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3352800" y="61722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002060"/>
                </a:solidFill>
              </a:rPr>
              <a:t>Carácter Coma (,)</a:t>
            </a:r>
            <a:endParaRPr lang="es-ES" b="1" dirty="0">
              <a:solidFill>
                <a:srgbClr val="002060"/>
              </a:solidFill>
            </a:endParaRPr>
          </a:p>
        </p:txBody>
      </p:sp>
      <p:cxnSp>
        <p:nvCxnSpPr>
          <p:cNvPr id="7" name="6 Conector recto de flecha"/>
          <p:cNvCxnSpPr/>
          <p:nvPr/>
        </p:nvCxnSpPr>
        <p:spPr>
          <a:xfrm rot="16200000" flipV="1">
            <a:off x="3974976" y="5928320"/>
            <a:ext cx="5334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 smtClean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>Actividad: </a:t>
            </a:r>
            <a:br>
              <a:rPr lang="es-ES" sz="2800" b="1" i="1" u="sng" dirty="0" smtClean="0"/>
            </a:br>
            <a:r>
              <a:rPr lang="es-ES" sz="2800" b="1" i="1" u="sng" dirty="0" smtClean="0"/>
              <a:t>Verificación (prueba y depuración)</a:t>
            </a:r>
            <a:r>
              <a:rPr lang="es-ES" sz="2800" b="1" dirty="0" smtClean="0"/>
              <a:t/>
            </a:r>
            <a:br>
              <a:rPr lang="es-ES" sz="2800" b="1" dirty="0" smtClean="0"/>
            </a:br>
            <a:endParaRPr lang="es-ES" sz="2800" b="1" dirty="0" smtClean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 smtClean="0"/>
              <a:t>Estructura de 32 bits </a:t>
            </a:r>
            <a:endParaRPr lang="es-ES" sz="1600" i="1" u="sn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 smtClean="0"/>
              <a:t>Actividad extra clase</a:t>
            </a:r>
            <a:endParaRPr lang="es-ES" sz="28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905000"/>
            <a:ext cx="6855295" cy="4495800"/>
          </a:xfrm>
        </p:spPr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es-ES" sz="2400" dirty="0" smtClean="0"/>
              <a:t>Elabore un pseudocódigo que:</a:t>
            </a:r>
          </a:p>
          <a:p>
            <a:pPr lvl="1" algn="just"/>
            <a:endParaRPr lang="es-ES" sz="1800" dirty="0" smtClean="0"/>
          </a:p>
          <a:p>
            <a:pPr lvl="1" algn="just"/>
            <a:r>
              <a:rPr lang="es-ES" sz="1800" dirty="0" smtClean="0"/>
              <a:t>Determine e imprima  en pantalla el total que debe pagar  Ana, por la compra de una computadora.</a:t>
            </a:r>
          </a:p>
          <a:p>
            <a:pPr lvl="1" algn="just"/>
            <a:endParaRPr lang="es-ES" sz="1800" dirty="0" smtClean="0"/>
          </a:p>
          <a:p>
            <a:pPr lvl="1" algn="just"/>
            <a:r>
              <a:rPr lang="es-ES" sz="1800" dirty="0" smtClean="0"/>
              <a:t>Se sabe que si el precio de venta es menor a $7,000.00, </a:t>
            </a:r>
            <a:r>
              <a:rPr lang="es-ES" sz="1800" b="1" i="1" u="sng" dirty="0" smtClean="0"/>
              <a:t>Ana debe pagar   un porcentaje adicional del 5.3%. </a:t>
            </a:r>
          </a:p>
          <a:p>
            <a:pPr lvl="1" algn="just"/>
            <a:endParaRPr lang="es-ES" sz="1800" dirty="0" smtClean="0"/>
          </a:p>
          <a:p>
            <a:pPr lvl="1" algn="just"/>
            <a:r>
              <a:rPr lang="es-MX" sz="1800" dirty="0" smtClean="0"/>
              <a:t>Las computadoras son de diferentes marcas como: SONY, COMPAQ, HP y TOSHIBA.</a:t>
            </a:r>
          </a:p>
          <a:p>
            <a:pPr lvl="1" algn="just"/>
            <a:endParaRPr lang="es-ES" sz="1800" dirty="0" smtClean="0"/>
          </a:p>
          <a:p>
            <a:pPr lvl="1" algn="just"/>
            <a:r>
              <a:rPr lang="es-ES" sz="1800" dirty="0" smtClean="0"/>
              <a:t>La empresa tiene un horario de atención al cliente de 9:00 am  a 9:00 pm para que puedan aprovechar la oferta.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10600" cy="4343400"/>
          </a:xfrm>
        </p:spPr>
        <p:txBody>
          <a:bodyPr>
            <a:normAutofit lnSpcReduction="10000"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TotalPagar</a:t>
            </a: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Conocidos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PrecioAplicarImpuesto</a:t>
            </a:r>
            <a:r>
              <a:rPr lang="es-MX" sz="1800" dirty="0" smtClean="0"/>
              <a:t> = 7000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PorcentajeImpuesto</a:t>
            </a:r>
            <a:r>
              <a:rPr lang="es-MX" sz="1800" dirty="0" smtClean="0"/>
              <a:t> = 5.3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/>
              <a:t>PrecioComputadora</a:t>
            </a:r>
            <a:endParaRPr lang="es-MX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b="1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 smtClean="0"/>
              <a:t>Restricciones</a:t>
            </a:r>
            <a:endParaRPr lang="es-ES" sz="20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se debe solicitar al usuario la cantidad en pesos, a pagar como impuesto.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utilizar datos conocidos de la descripción del problema que no se ocupan.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Análisis del problema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162800" y="381000"/>
            <a:ext cx="838200" cy="747713"/>
            <a:chOff x="1632" y="1248"/>
            <a:chExt cx="2682" cy="2286"/>
          </a:xfrm>
        </p:grpSpPr>
        <p:sp>
          <p:nvSpPr>
            <p:cNvPr id="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  <p:sp>
          <p:nvSpPr>
            <p:cNvPr id="7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  <p:sp>
          <p:nvSpPr>
            <p:cNvPr id="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648200"/>
          </a:xfrm>
        </p:spPr>
        <p:txBody>
          <a:bodyPr/>
          <a:lstStyle/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Paso#1: Hacer que la cantidad a  pagar como impuesto  sea cero pesos</a:t>
            </a:r>
          </a:p>
          <a:p>
            <a:pPr algn="just"/>
            <a:endParaRPr lang="es-MX" sz="18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MX" sz="1800" b="1" dirty="0" smtClean="0">
                <a:solidFill>
                  <a:srgbClr val="7030A0"/>
                </a:solidFill>
              </a:rPr>
              <a:t>Impuesto</a:t>
            </a:r>
            <a:r>
              <a:rPr lang="es-MX" sz="2000" b="1" dirty="0" smtClean="0">
                <a:solidFill>
                  <a:srgbClr val="7030A0"/>
                </a:solidFill>
              </a:rPr>
              <a:t> = 0</a:t>
            </a:r>
            <a:endParaRPr lang="es-MX" sz="1600" b="1" dirty="0" smtClean="0">
              <a:solidFill>
                <a:srgbClr val="7030A0"/>
              </a:solidFill>
            </a:endParaRPr>
          </a:p>
          <a:p>
            <a:pPr algn="just"/>
            <a:endParaRPr lang="es-MX" sz="18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#2: </a:t>
            </a:r>
            <a:r>
              <a:rPr lang="es-MX" sz="1800" b="1" i="1" u="sng" dirty="0" smtClean="0">
                <a:solidFill>
                  <a:srgbClr val="00B050"/>
                </a:solidFill>
              </a:rPr>
              <a:t>Calcular la cantidad  adicional,  si el precio de la computadora es menor a $7,000.00.</a:t>
            </a:r>
          </a:p>
          <a:p>
            <a:pPr algn="just"/>
            <a:endParaRPr lang="es-MX" sz="18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MX" sz="1600" b="1" dirty="0" smtClean="0"/>
              <a:t>Impuesto =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2000" b="1" dirty="0" smtClean="0"/>
              <a:t>*  </a:t>
            </a:r>
            <a:r>
              <a:rPr lang="es-MX" sz="1600" b="1" dirty="0" smtClean="0"/>
              <a:t>( </a:t>
            </a:r>
            <a:r>
              <a:rPr lang="es-MX" sz="1600" b="1" dirty="0" err="1" smtClean="0"/>
              <a:t>PorcentajeImpuesto</a:t>
            </a:r>
            <a:r>
              <a:rPr lang="es-MX" sz="1600" b="1" dirty="0" smtClean="0"/>
              <a:t> / 100)</a:t>
            </a:r>
          </a:p>
          <a:p>
            <a:pPr algn="just"/>
            <a:endParaRPr lang="es-MX" sz="18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#3: Aplicar el incremento al precio de venta unitario de la computadora</a:t>
            </a:r>
          </a:p>
          <a:p>
            <a:pPr algn="just"/>
            <a:endParaRPr lang="es-MX" sz="18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MX" sz="1800" b="1" dirty="0" err="1" smtClean="0"/>
              <a:t>TotalPagar</a:t>
            </a:r>
            <a:r>
              <a:rPr lang="es-MX" sz="1800" b="1" dirty="0" smtClean="0"/>
              <a:t>  =  </a:t>
            </a:r>
            <a:r>
              <a:rPr lang="es-MX" sz="1800" b="1" dirty="0" err="1" smtClean="0"/>
              <a:t>PrecioComputadora</a:t>
            </a:r>
            <a:r>
              <a:rPr lang="es-MX" sz="1800" b="1" dirty="0" smtClean="0"/>
              <a:t>  +  Impuesto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209800" y="14478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 smtClean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305800" cy="5105400"/>
          </a:xfrm>
        </p:spPr>
        <p:txBody>
          <a:bodyPr/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 smtClean="0"/>
              <a:t>Objetivo: Determinar el total  que debe pagar Ana, por la compra de una computadora.</a:t>
            </a:r>
          </a:p>
          <a:p>
            <a:pPr marL="609600" indent="-609600" algn="just" eaLnBrk="1" hangingPunct="1">
              <a:buNone/>
            </a:pPr>
            <a:r>
              <a:rPr lang="es-ES" sz="2000" dirty="0" smtClean="0"/>
              <a:t>Programador: X</a:t>
            </a:r>
          </a:p>
          <a:p>
            <a:pPr marL="609600" indent="-609600" algn="just" eaLnBrk="1" hangingPunct="1">
              <a:buNone/>
            </a:pPr>
            <a:r>
              <a:rPr lang="es-ES" sz="2000" dirty="0" smtClean="0"/>
              <a:t>Fecha: __/Octubre/2024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b="1" dirty="0" smtClean="0"/>
              <a:t>INICIO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dirty="0" smtClean="0">
                <a:solidFill>
                  <a:srgbClr val="00B050"/>
                </a:solidFill>
              </a:rPr>
              <a:t>      //Definición de Variables y Constantes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REAL </a:t>
            </a:r>
            <a:r>
              <a:rPr lang="es-MX" sz="1800" dirty="0" err="1" smtClean="0"/>
              <a:t>PrecioAplicarImpuesto</a:t>
            </a:r>
            <a:r>
              <a:rPr lang="es-MX" sz="1800" dirty="0" smtClean="0"/>
              <a:t> = 7000.0, </a:t>
            </a:r>
            <a:r>
              <a:rPr lang="es-MX" sz="1800" dirty="0" err="1" smtClean="0"/>
              <a:t>PorcentajeImpuesto</a:t>
            </a:r>
            <a:r>
              <a:rPr lang="es-MX" sz="1800" dirty="0" smtClean="0"/>
              <a:t>=5.3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REAL</a:t>
            </a:r>
            <a:r>
              <a:rPr lang="es-MX" sz="1800" dirty="0" smtClean="0"/>
              <a:t> </a:t>
            </a:r>
            <a:r>
              <a:rPr lang="es-MX" sz="1800" dirty="0" err="1" smtClean="0"/>
              <a:t>TotalPagar</a:t>
            </a:r>
            <a:r>
              <a:rPr lang="es-MX" sz="1800" dirty="0" smtClean="0"/>
              <a:t>, </a:t>
            </a:r>
            <a:r>
              <a:rPr lang="es-MX" sz="1800" dirty="0" err="1" smtClean="0"/>
              <a:t>PrecioComputadora</a:t>
            </a:r>
            <a:r>
              <a:rPr lang="es-MX" sz="1800" dirty="0" smtClean="0"/>
              <a:t>, </a:t>
            </a:r>
            <a:r>
              <a:rPr lang="es-MX" sz="1800" dirty="0" smtClean="0">
                <a:solidFill>
                  <a:srgbClr val="7030A0"/>
                </a:solidFill>
              </a:rPr>
              <a:t>Impuesto</a:t>
            </a:r>
            <a:endParaRPr lang="es-MX" sz="2000" i="1" dirty="0" smtClean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2400" dirty="0" smtClean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800" dirty="0" smtClean="0">
                <a:solidFill>
                  <a:schemeClr val="tx2"/>
                </a:solidFill>
                <a:ea typeface="+mn-ea"/>
                <a:cs typeface="+mn-cs"/>
              </a:rPr>
              <a:t> “Teclee el precio de venta de la computadora:$”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800" dirty="0" smtClean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s-MX" sz="1800" dirty="0" err="1" smtClean="0">
                <a:solidFill>
                  <a:schemeClr val="tx2"/>
                </a:solidFill>
                <a:ea typeface="+mn-ea"/>
                <a:cs typeface="+mn-cs"/>
              </a:rPr>
              <a:t>PrecioComputadora</a:t>
            </a:r>
            <a:endParaRPr lang="es-MX" sz="1800" dirty="0" smtClean="0">
              <a:solidFill>
                <a:schemeClr val="tx2"/>
              </a:solidFill>
              <a:ea typeface="+mn-ea"/>
              <a:cs typeface="+mn-cs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Construcción del </a:t>
            </a:r>
            <a:r>
              <a:rPr lang="es-ES" sz="2800" b="1" i="1" u="sng" dirty="0" smtClean="0"/>
              <a:t>Algoritmo (Pseudocódigo)</a:t>
            </a:r>
            <a:br>
              <a:rPr lang="es-ES" sz="2800" b="1" i="1" u="sng" dirty="0" smtClean="0"/>
            </a:br>
            <a:endParaRPr lang="es-ES" sz="2800" b="1" i="1" u="sn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>
              <a:buNone/>
            </a:pPr>
            <a:r>
              <a:rPr lang="es-MX" sz="1200" b="1" dirty="0" smtClean="0">
                <a:solidFill>
                  <a:srgbClr val="00B050"/>
                </a:solidFill>
              </a:rPr>
              <a:t>//Hacer que la cantidad a  pagar como impuesto  sea cero pesos</a:t>
            </a:r>
          </a:p>
          <a:p>
            <a:pPr lvl="1" algn="just">
              <a:buNone/>
            </a:pPr>
            <a:r>
              <a:rPr lang="es-MX" sz="1600" b="1" dirty="0" smtClean="0">
                <a:solidFill>
                  <a:srgbClr val="7030A0"/>
                </a:solidFill>
              </a:rPr>
              <a:t>Impuesto</a:t>
            </a:r>
            <a:r>
              <a:rPr lang="es-MX" sz="1400" b="1" dirty="0" smtClean="0">
                <a:solidFill>
                  <a:srgbClr val="7030A0"/>
                </a:solidFill>
              </a:rPr>
              <a:t> = 0</a:t>
            </a:r>
            <a:endParaRPr lang="es-MX" sz="1600" b="1" dirty="0" smtClean="0">
              <a:solidFill>
                <a:srgbClr val="00B050"/>
              </a:solidFill>
            </a:endParaRPr>
          </a:p>
          <a:p>
            <a:pPr algn="just"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//</a:t>
            </a:r>
            <a:r>
              <a:rPr lang="es-MX" sz="1600" b="1" i="1" u="sng" dirty="0" smtClean="0">
                <a:solidFill>
                  <a:srgbClr val="00B050"/>
                </a:solidFill>
              </a:rPr>
              <a:t>Calcular la cantidad  adicional,  si el precio de la computadora es menor a $7,000.00.</a:t>
            </a:r>
          </a:p>
          <a:p>
            <a:pPr algn="just"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</a:t>
            </a:r>
            <a:r>
              <a:rPr lang="es-MX" sz="1600" b="1" dirty="0" smtClean="0">
                <a:solidFill>
                  <a:schemeClr val="tx2"/>
                </a:solidFill>
              </a:rPr>
              <a:t>SI </a:t>
            </a:r>
            <a:r>
              <a:rPr lang="es-MX" sz="1600" b="1" dirty="0" err="1" smtClean="0">
                <a:solidFill>
                  <a:schemeClr val="tx2"/>
                </a:solidFill>
              </a:rPr>
              <a:t>PrecioComputadora</a:t>
            </a:r>
            <a:r>
              <a:rPr lang="es-MX" sz="1600" b="1" dirty="0" smtClean="0">
                <a:solidFill>
                  <a:schemeClr val="tx2"/>
                </a:solidFill>
              </a:rPr>
              <a:t> &lt; </a:t>
            </a:r>
            <a:r>
              <a:rPr lang="es-MX" sz="1600" b="1" dirty="0" err="1" smtClean="0">
                <a:solidFill>
                  <a:schemeClr val="tx2"/>
                </a:solidFill>
              </a:rPr>
              <a:t>PrecioAplicarImpuesto</a:t>
            </a:r>
            <a:r>
              <a:rPr lang="es-MX" sz="1600" b="1" dirty="0" smtClean="0">
                <a:solidFill>
                  <a:schemeClr val="tx2"/>
                </a:solidFill>
              </a:rPr>
              <a:t>  ENTONCES</a:t>
            </a:r>
          </a:p>
          <a:p>
            <a:pPr lvl="1" algn="just">
              <a:buNone/>
            </a:pPr>
            <a:r>
              <a:rPr lang="es-MX" sz="1400" b="1" dirty="0" smtClean="0"/>
              <a:t>	Impuesto = </a:t>
            </a:r>
            <a:r>
              <a:rPr lang="es-MX" sz="1400" b="1" dirty="0" err="1" smtClean="0"/>
              <a:t>PrecioComputadora</a:t>
            </a:r>
            <a:r>
              <a:rPr lang="es-MX" sz="1400" b="1" dirty="0" smtClean="0"/>
              <a:t> </a:t>
            </a:r>
            <a:r>
              <a:rPr lang="es-MX" sz="1800" b="1" dirty="0" smtClean="0"/>
              <a:t>*  </a:t>
            </a:r>
            <a:r>
              <a:rPr lang="es-MX" sz="1400" b="1" dirty="0" smtClean="0"/>
              <a:t>( </a:t>
            </a:r>
            <a:r>
              <a:rPr lang="es-MX" sz="1400" b="1" dirty="0" err="1" smtClean="0"/>
              <a:t>PorcentajeImpuesto</a:t>
            </a:r>
            <a:r>
              <a:rPr lang="es-MX" sz="1400" b="1" dirty="0" smtClean="0"/>
              <a:t> / 100)</a:t>
            </a:r>
          </a:p>
          <a:p>
            <a:pPr lvl="1" algn="just">
              <a:buNone/>
            </a:pPr>
            <a:r>
              <a:rPr lang="es-MX" sz="1400" b="1" dirty="0" smtClean="0"/>
              <a:t>FIN_SI</a:t>
            </a:r>
            <a:endParaRPr lang="es-MX" sz="1600" b="1" dirty="0" smtClean="0">
              <a:solidFill>
                <a:srgbClr val="00B050"/>
              </a:solidFill>
            </a:endParaRPr>
          </a:p>
          <a:p>
            <a:pPr algn="just"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//Aplicar el incremento al precio de venta unitario de la computadora</a:t>
            </a:r>
          </a:p>
          <a:p>
            <a:pPr lvl="1" algn="just">
              <a:buNone/>
            </a:pPr>
            <a:r>
              <a:rPr lang="es-MX" sz="1600" b="1" dirty="0" err="1" smtClean="0"/>
              <a:t>TotalPagar</a:t>
            </a:r>
            <a:r>
              <a:rPr lang="es-MX" sz="1600" b="1" dirty="0" smtClean="0"/>
              <a:t> 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 +  Impuesto</a:t>
            </a:r>
          </a:p>
          <a:p>
            <a:pPr lvl="1" algn="just">
              <a:buNone/>
            </a:pPr>
            <a:r>
              <a:rPr lang="es-MX" sz="1600" b="1" dirty="0" smtClean="0"/>
              <a:t>//Salida</a:t>
            </a:r>
          </a:p>
          <a:p>
            <a:pPr lvl="1" algn="just">
              <a:buNone/>
            </a:pPr>
            <a:r>
              <a:rPr lang="es-MX" sz="1600" b="1" dirty="0" smtClean="0"/>
              <a:t>IMPRIMIR “EL total que Ana debe pagar es:$”,</a:t>
            </a:r>
            <a:r>
              <a:rPr lang="es-MX" sz="1600" b="1" dirty="0" err="1" smtClean="0"/>
              <a:t>TotalPagar</a:t>
            </a:r>
            <a:endParaRPr lang="es-MX" sz="1600" b="1" dirty="0" smtClean="0"/>
          </a:p>
          <a:p>
            <a:pPr algn="just">
              <a:buNone/>
            </a:pPr>
            <a:r>
              <a:rPr lang="es-MX" sz="2000" b="1" dirty="0" smtClean="0"/>
              <a:t>FIN</a:t>
            </a:r>
          </a:p>
          <a:p>
            <a:pPr>
              <a:buNone/>
            </a:pP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Plan de Prueba o verificación del algoritmo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520508"/>
          <a:ext cx="7571184" cy="2196524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85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5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9131">
                <a:tc>
                  <a:txBody>
                    <a:bodyPr/>
                    <a:lstStyle/>
                    <a:p>
                      <a:r>
                        <a:rPr lang="es-MX" dirty="0" smtClean="0"/>
                        <a:t>Valores</a:t>
                      </a:r>
                      <a:r>
                        <a:rPr lang="es-MX" baseline="0" dirty="0" smtClean="0"/>
                        <a:t> de  Entrada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Salidas Esperadas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=3000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=3,0159.00       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=10000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=10,000 .00      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=7000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=7,000 .00      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 smtClean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>Actividad: </a:t>
            </a:r>
            <a:br>
              <a:rPr lang="es-ES" sz="2800" b="1" i="1" u="sng" dirty="0" smtClean="0"/>
            </a:br>
            <a:r>
              <a:rPr lang="es-ES" sz="2800" b="1" i="1" u="sng" dirty="0" smtClean="0"/>
              <a:t>Verificación (prueba y depuración)</a:t>
            </a:r>
            <a:r>
              <a:rPr lang="es-ES" sz="2800" b="1" dirty="0" smtClean="0"/>
              <a:t/>
            </a:r>
            <a:br>
              <a:rPr lang="es-ES" sz="2800" b="1" dirty="0" smtClean="0"/>
            </a:br>
            <a:endParaRPr lang="es-ES" sz="2800" b="1" dirty="0" smtClean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 smtClean="0"/>
              <a:t>Estructura de 32 bits </a:t>
            </a:r>
            <a:endParaRPr lang="es-ES" sz="1600" i="1" u="sn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 smtClean="0"/>
              <a:t>Problema 4</a:t>
            </a:r>
            <a:endParaRPr lang="es-ES" sz="28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905000"/>
            <a:ext cx="6711280" cy="4692352"/>
          </a:xfrm>
        </p:spPr>
        <p:txBody>
          <a:bodyPr/>
          <a:lstStyle/>
          <a:p>
            <a:pPr lvl="0" algn="just">
              <a:buNone/>
            </a:pPr>
            <a:r>
              <a:rPr lang="es-ES" sz="2800" dirty="0" smtClean="0"/>
              <a:t>Elabore un pseudocódigo que: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2000" dirty="0" smtClean="0"/>
              <a:t>Determine e imprima  en pantalla el total que debe pagar  Ana, por la compra de una computadora.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2000" dirty="0" smtClean="0"/>
              <a:t>Se sabe que:</a:t>
            </a:r>
          </a:p>
          <a:p>
            <a:pPr lvl="1" algn="just"/>
            <a:endParaRPr lang="es-ES" sz="2000" dirty="0" smtClean="0"/>
          </a:p>
          <a:p>
            <a:pPr lvl="2" algn="just"/>
            <a:r>
              <a:rPr lang="es-ES" sz="1600" dirty="0" smtClean="0"/>
              <a:t>Si el precio de venta es menor a $7,000.00, </a:t>
            </a:r>
            <a:r>
              <a:rPr lang="es-ES" sz="1600" b="1" i="1" u="sng" dirty="0" smtClean="0"/>
              <a:t>Ana debe pagar   un porcentaje adicional del 5.3%.</a:t>
            </a:r>
          </a:p>
          <a:p>
            <a:pPr lvl="2" algn="just"/>
            <a:endParaRPr lang="es-ES" sz="1600" dirty="0" smtClean="0"/>
          </a:p>
          <a:p>
            <a:pPr lvl="2" algn="just"/>
            <a:r>
              <a:rPr lang="es-ES" sz="1600" dirty="0" smtClean="0"/>
              <a:t>Si el precio de venta es $7,000.00 o mas, </a:t>
            </a:r>
            <a:r>
              <a:rPr lang="es-ES" sz="1600" b="1" i="1" u="sng" dirty="0" smtClean="0"/>
              <a:t>Ana debe pagar   un porcentaje adicional del 15.3%.  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10600" cy="4343400"/>
          </a:xfrm>
        </p:spPr>
        <p:txBody>
          <a:bodyPr>
            <a:normAutofit fontScale="92500"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TotalPagar</a:t>
            </a: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Conocidos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PrecioAplicarImpuesto</a:t>
            </a:r>
            <a:r>
              <a:rPr lang="es-MX" sz="1800" dirty="0" smtClean="0"/>
              <a:t> = 7000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PorcentajeImpuesto1 = 5.3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PorcentajeImpuesto2=15.3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/>
              <a:t>PrecioComputadora</a:t>
            </a:r>
            <a:endParaRPr lang="es-MX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b="1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 smtClean="0"/>
              <a:t>Restricciones</a:t>
            </a:r>
            <a:endParaRPr lang="es-ES" sz="20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se debe solicitar al usuario la cantidad en pesos, a pagar como impuesto.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utilizar datos conocidos de la descripción del problema que no se ocupan.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Análisis del problema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162800" y="381000"/>
            <a:ext cx="838200" cy="747713"/>
            <a:chOff x="1632" y="1248"/>
            <a:chExt cx="2682" cy="2286"/>
          </a:xfrm>
        </p:grpSpPr>
        <p:sp>
          <p:nvSpPr>
            <p:cNvPr id="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  <p:sp>
          <p:nvSpPr>
            <p:cNvPr id="7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  <p:sp>
          <p:nvSpPr>
            <p:cNvPr id="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648200"/>
          </a:xfrm>
        </p:spPr>
        <p:txBody>
          <a:bodyPr>
            <a:normAutofit/>
          </a:bodyPr>
          <a:lstStyle/>
          <a:p>
            <a:pPr algn="just"/>
            <a:r>
              <a:rPr lang="es-MX" sz="1600" b="1" dirty="0" smtClean="0">
                <a:solidFill>
                  <a:srgbClr val="00B050"/>
                </a:solidFill>
              </a:rPr>
              <a:t>Paso#1: Calcular el impuesto,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sí el precio de venta es menor a $7,000.00</a:t>
            </a:r>
          </a:p>
          <a:p>
            <a:pPr lvl="1" algn="just"/>
            <a:endParaRPr lang="es-MX" sz="1200" b="1" dirty="0" smtClean="0"/>
          </a:p>
          <a:p>
            <a:pPr lvl="1" algn="just"/>
            <a:r>
              <a:rPr lang="es-MX" sz="1800" b="1" dirty="0" smtClean="0"/>
              <a:t>Impuesto</a:t>
            </a:r>
            <a:r>
              <a:rPr lang="es-MX" sz="1400" b="1" dirty="0" smtClean="0"/>
              <a:t> = </a:t>
            </a:r>
            <a:r>
              <a:rPr lang="es-MX" sz="1400" b="1" dirty="0" err="1" smtClean="0"/>
              <a:t>PrecioComputadora</a:t>
            </a:r>
            <a:r>
              <a:rPr lang="es-MX" sz="1400" b="1" dirty="0" smtClean="0"/>
              <a:t> </a:t>
            </a:r>
            <a:r>
              <a:rPr lang="es-MX" sz="1800" b="1" dirty="0" smtClean="0"/>
              <a:t>*  </a:t>
            </a:r>
            <a:r>
              <a:rPr lang="es-MX" sz="1400" b="1" dirty="0" smtClean="0"/>
              <a:t>( PorcentajeImpuesto1 / 100)</a:t>
            </a:r>
          </a:p>
          <a:p>
            <a:pPr lvl="1" algn="just"/>
            <a:endParaRPr lang="es-MX" sz="12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600" b="1" dirty="0" smtClean="0">
                <a:solidFill>
                  <a:srgbClr val="00B050"/>
                </a:solidFill>
              </a:rPr>
              <a:t>Paso #2:Calcular el impuesto,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sí el precio de venta es  $7,000.00 o más.</a:t>
            </a:r>
          </a:p>
          <a:p>
            <a:pPr algn="just"/>
            <a:endParaRPr lang="es-MX" sz="16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MX" sz="1800" b="1" dirty="0" smtClean="0"/>
              <a:t>Impuesto</a:t>
            </a:r>
            <a:r>
              <a:rPr lang="es-MX" sz="1400" b="1" dirty="0" smtClean="0"/>
              <a:t> = </a:t>
            </a:r>
            <a:r>
              <a:rPr lang="es-MX" sz="1400" b="1" dirty="0" err="1" smtClean="0"/>
              <a:t>PrecioComputadora</a:t>
            </a:r>
            <a:r>
              <a:rPr lang="es-MX" sz="1400" b="1" dirty="0" smtClean="0"/>
              <a:t> </a:t>
            </a:r>
            <a:r>
              <a:rPr lang="es-MX" sz="1800" b="1" dirty="0" smtClean="0"/>
              <a:t>*  </a:t>
            </a:r>
            <a:r>
              <a:rPr lang="es-MX" sz="1400" b="1" dirty="0" smtClean="0"/>
              <a:t>( PorcentajeImpuesto2 / 100)</a:t>
            </a:r>
          </a:p>
          <a:p>
            <a:pPr algn="just"/>
            <a:endParaRPr lang="es-MX" sz="16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600" b="1" dirty="0" smtClean="0">
                <a:solidFill>
                  <a:srgbClr val="00B050"/>
                </a:solidFill>
              </a:rPr>
              <a:t>Paso #3: Calcular el total a pagar,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sumando el impuesto al precio de la computadora</a:t>
            </a:r>
          </a:p>
          <a:p>
            <a:pPr algn="just"/>
            <a:endParaRPr lang="es-MX" sz="16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MX" sz="1600" b="1" dirty="0" err="1" smtClean="0"/>
              <a:t>TotalPagar</a:t>
            </a:r>
            <a:r>
              <a:rPr lang="es-MX" sz="1600" b="1" dirty="0" smtClean="0"/>
              <a:t> 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 +  Impuesto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209800" y="14478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 smtClean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305800" cy="5105400"/>
          </a:xfrm>
        </p:spPr>
        <p:txBody>
          <a:bodyPr/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 smtClean="0"/>
              <a:t>Objetivo: Determinar el total  que debe pagar Ana, por la compra de una computadora.</a:t>
            </a:r>
          </a:p>
          <a:p>
            <a:pPr marL="609600" indent="-609600" algn="just" eaLnBrk="1" hangingPunct="1">
              <a:buNone/>
            </a:pPr>
            <a:r>
              <a:rPr lang="es-ES" sz="2000" dirty="0" smtClean="0"/>
              <a:t>Programador: X</a:t>
            </a:r>
          </a:p>
          <a:p>
            <a:pPr marL="609600" indent="-609600" algn="just" eaLnBrk="1" hangingPunct="1">
              <a:buNone/>
            </a:pPr>
            <a:r>
              <a:rPr lang="es-ES" sz="2000" dirty="0" smtClean="0"/>
              <a:t>Fecha: __/octubre/2024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b="1" dirty="0" smtClean="0"/>
              <a:t>INICIO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dirty="0" smtClean="0">
                <a:solidFill>
                  <a:srgbClr val="00B050"/>
                </a:solidFill>
              </a:rPr>
              <a:t>      //Definición de Variables y Constantes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REAL </a:t>
            </a:r>
            <a:r>
              <a:rPr lang="es-MX" sz="1800" dirty="0" err="1" smtClean="0"/>
              <a:t>PrecioAplicarImpuesto</a:t>
            </a:r>
            <a:r>
              <a:rPr lang="es-MX" sz="1800" dirty="0" smtClean="0"/>
              <a:t> = 7000.0, </a:t>
            </a:r>
            <a:r>
              <a:rPr lang="es-MX" sz="1800" dirty="0" err="1" smtClean="0"/>
              <a:t>PorcentajeImpuesto</a:t>
            </a:r>
            <a:r>
              <a:rPr lang="es-MX" sz="1800" dirty="0" smtClean="0"/>
              <a:t>=5.3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REAL </a:t>
            </a:r>
            <a:r>
              <a:rPr lang="es-MX" sz="1800" dirty="0" err="1" smtClean="0"/>
              <a:t>PorcentajeImpuesto</a:t>
            </a:r>
            <a:r>
              <a:rPr lang="es-MX" sz="1800" dirty="0" smtClean="0"/>
              <a:t>=15.3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REAL</a:t>
            </a:r>
            <a:r>
              <a:rPr lang="es-MX" sz="1800" dirty="0" smtClean="0"/>
              <a:t> </a:t>
            </a:r>
            <a:r>
              <a:rPr lang="es-MX" sz="1800" dirty="0" err="1" smtClean="0"/>
              <a:t>TotalPagar</a:t>
            </a:r>
            <a:r>
              <a:rPr lang="es-MX" sz="1800" dirty="0" smtClean="0"/>
              <a:t>, </a:t>
            </a:r>
            <a:r>
              <a:rPr lang="es-MX" sz="1800" dirty="0" err="1" smtClean="0"/>
              <a:t>PrecioComputadora</a:t>
            </a:r>
            <a:r>
              <a:rPr lang="es-MX" sz="1800" dirty="0" smtClean="0"/>
              <a:t>, </a:t>
            </a:r>
            <a:r>
              <a:rPr lang="es-MX" sz="1800" dirty="0" smtClean="0">
                <a:solidFill>
                  <a:srgbClr val="7030A0"/>
                </a:solidFill>
              </a:rPr>
              <a:t>Impuesto</a:t>
            </a:r>
            <a:endParaRPr lang="es-MX" sz="2000" i="1" dirty="0" smtClean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2400" dirty="0" smtClean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800" dirty="0" smtClean="0">
                <a:solidFill>
                  <a:schemeClr val="tx2"/>
                </a:solidFill>
                <a:ea typeface="+mn-ea"/>
                <a:cs typeface="+mn-cs"/>
              </a:rPr>
              <a:t> “Teclee el precio de venta de la computadora:$”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 smtClean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800" dirty="0" smtClean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s-MX" sz="1800" dirty="0" err="1" smtClean="0">
                <a:solidFill>
                  <a:schemeClr val="tx2"/>
                </a:solidFill>
                <a:ea typeface="+mn-ea"/>
                <a:cs typeface="+mn-cs"/>
              </a:rPr>
              <a:t>PrecioComputadora</a:t>
            </a:r>
            <a:endParaRPr lang="es-MX" sz="1800" dirty="0" smtClean="0">
              <a:solidFill>
                <a:schemeClr val="tx2"/>
              </a:solidFill>
              <a:ea typeface="+mn-ea"/>
              <a:cs typeface="+mn-cs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Construcción del </a:t>
            </a:r>
            <a:r>
              <a:rPr lang="es-ES" sz="2800" b="1" i="1" u="sng" dirty="0" smtClean="0"/>
              <a:t>Algoritmo (Pseudocódigo)</a:t>
            </a:r>
            <a:br>
              <a:rPr lang="es-ES" sz="2800" b="1" i="1" u="sng" dirty="0" smtClean="0"/>
            </a:br>
            <a:endParaRPr lang="es-ES" sz="2800" b="1" i="1" u="sn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1863" y="838200"/>
            <a:ext cx="7450137" cy="671513"/>
          </a:xfrm>
        </p:spPr>
        <p:txBody>
          <a:bodyPr/>
          <a:lstStyle/>
          <a:p>
            <a:r>
              <a:rPr lang="es-ES" sz="2400" b="1" dirty="0" smtClean="0"/>
              <a:t>Construcción del </a:t>
            </a:r>
            <a:r>
              <a:rPr lang="es-ES" sz="2400" b="1" i="1" u="sng" dirty="0" smtClean="0"/>
              <a:t>Algoritmo (Pseudocódigo)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1000" y="1676400"/>
            <a:ext cx="8534399" cy="4953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//Calcular el impuesto,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sí el precio de venta es menor a $7,000.00</a:t>
            </a:r>
          </a:p>
          <a:p>
            <a:pPr lvl="1" algn="just">
              <a:buNone/>
            </a:pPr>
            <a:r>
              <a:rPr lang="es-MX" sz="1800" b="1" dirty="0" smtClean="0"/>
              <a:t>SI  </a:t>
            </a:r>
            <a:r>
              <a:rPr lang="es-MX" sz="1800" b="1" dirty="0" err="1" smtClean="0"/>
              <a:t>PrecioComputadora</a:t>
            </a:r>
            <a:r>
              <a:rPr lang="es-MX" sz="1800" b="1" dirty="0" smtClean="0"/>
              <a:t> </a:t>
            </a:r>
            <a:r>
              <a:rPr lang="es-MX" sz="2000" b="1" dirty="0" smtClean="0">
                <a:solidFill>
                  <a:srgbClr val="C00000"/>
                </a:solidFill>
              </a:rPr>
              <a:t> &lt;  </a:t>
            </a:r>
            <a:r>
              <a:rPr lang="es-MX" sz="1800" b="1" dirty="0" err="1" smtClean="0"/>
              <a:t>PrecioAplicarImpuesto</a:t>
            </a:r>
            <a:r>
              <a:rPr lang="es-MX" sz="1800" b="1" dirty="0" smtClean="0"/>
              <a:t>  ENTONCES</a:t>
            </a:r>
          </a:p>
          <a:p>
            <a:pPr lvl="1" algn="just">
              <a:buNone/>
            </a:pPr>
            <a:r>
              <a:rPr lang="es-MX" sz="1800" b="1" dirty="0" smtClean="0"/>
              <a:t>	Impuesto</a:t>
            </a:r>
            <a:r>
              <a:rPr lang="es-MX" sz="1400" b="1" dirty="0" smtClean="0"/>
              <a:t> = </a:t>
            </a:r>
            <a:r>
              <a:rPr lang="es-MX" sz="1400" b="1" dirty="0" err="1" smtClean="0"/>
              <a:t>PrecioComputadora</a:t>
            </a:r>
            <a:r>
              <a:rPr lang="es-MX" sz="1400" b="1" dirty="0" smtClean="0"/>
              <a:t> </a:t>
            </a:r>
            <a:r>
              <a:rPr lang="es-MX" sz="1800" b="1" dirty="0" smtClean="0"/>
              <a:t>*  </a:t>
            </a:r>
            <a:r>
              <a:rPr lang="es-MX" sz="1400" b="1" dirty="0" smtClean="0"/>
              <a:t>( PorcentajeImpuesto1 / 100)</a:t>
            </a:r>
          </a:p>
          <a:p>
            <a:pPr lvl="1" algn="just">
              <a:buNone/>
            </a:pPr>
            <a:r>
              <a:rPr lang="es-MX" sz="1800" b="1" dirty="0" smtClean="0"/>
              <a:t>FIN_SI</a:t>
            </a:r>
          </a:p>
          <a:p>
            <a:pPr algn="just"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//Calcular el impuesto,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sí el precio de venta es  $7,000.00 o más.</a:t>
            </a:r>
          </a:p>
          <a:p>
            <a:pPr lvl="1" algn="just">
              <a:buNone/>
            </a:pPr>
            <a:r>
              <a:rPr lang="es-MX" sz="1800" b="1" dirty="0" smtClean="0"/>
              <a:t>SI  </a:t>
            </a:r>
            <a:r>
              <a:rPr lang="es-MX" sz="1800" b="1" dirty="0" err="1" smtClean="0"/>
              <a:t>PrecioComputadora</a:t>
            </a:r>
            <a:r>
              <a:rPr lang="es-MX" sz="1800" b="1" dirty="0" smtClean="0"/>
              <a:t>  </a:t>
            </a:r>
            <a:r>
              <a:rPr lang="es-MX" sz="2000" b="1" dirty="0" smtClean="0">
                <a:solidFill>
                  <a:srgbClr val="C00000"/>
                </a:solidFill>
              </a:rPr>
              <a:t>&gt;=</a:t>
            </a:r>
            <a:r>
              <a:rPr lang="es-MX" sz="1800" b="1" dirty="0" smtClean="0"/>
              <a:t>  </a:t>
            </a:r>
            <a:r>
              <a:rPr lang="es-MX" sz="1800" b="1" dirty="0" err="1" smtClean="0"/>
              <a:t>PrecioAplicarImpuesto</a:t>
            </a:r>
            <a:r>
              <a:rPr lang="es-MX" sz="1800" b="1" dirty="0" smtClean="0"/>
              <a:t> ENTONCES</a:t>
            </a:r>
          </a:p>
          <a:p>
            <a:pPr lvl="1" algn="just">
              <a:buNone/>
            </a:pPr>
            <a:r>
              <a:rPr lang="es-MX" sz="1800" b="1" dirty="0" smtClean="0"/>
              <a:t>	Impuesto</a:t>
            </a:r>
            <a:r>
              <a:rPr lang="es-MX" sz="1400" b="1" dirty="0" smtClean="0"/>
              <a:t> = </a:t>
            </a:r>
            <a:r>
              <a:rPr lang="es-MX" sz="1400" b="1" dirty="0" err="1" smtClean="0"/>
              <a:t>PrecioComputadora</a:t>
            </a:r>
            <a:r>
              <a:rPr lang="es-MX" sz="1400" b="1" dirty="0" smtClean="0"/>
              <a:t> </a:t>
            </a:r>
            <a:r>
              <a:rPr lang="es-MX" sz="1800" b="1" dirty="0" smtClean="0"/>
              <a:t>*  </a:t>
            </a:r>
            <a:r>
              <a:rPr lang="es-MX" sz="1400" b="1" dirty="0" smtClean="0"/>
              <a:t>( PorcentajeImpuesto2 / 100)</a:t>
            </a:r>
          </a:p>
          <a:p>
            <a:pPr lvl="1" algn="just">
              <a:buNone/>
            </a:pPr>
            <a:r>
              <a:rPr lang="es-MX" sz="1800" b="1" dirty="0" smtClean="0"/>
              <a:t>FIN_SI</a:t>
            </a:r>
          </a:p>
          <a:p>
            <a:pPr algn="just"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	//Calcular el total a pagar, </a:t>
            </a:r>
            <a:r>
              <a:rPr lang="es-MX" sz="1600" b="1" i="1" u="sng" dirty="0" smtClean="0">
                <a:solidFill>
                  <a:srgbClr val="00B050"/>
                </a:solidFill>
              </a:rPr>
              <a:t>sumando el impuesto al precio de la computadora</a:t>
            </a:r>
          </a:p>
          <a:p>
            <a:pPr lvl="1" algn="just">
              <a:buNone/>
            </a:pPr>
            <a:r>
              <a:rPr lang="es-MX" sz="1600" b="1" dirty="0" err="1" smtClean="0"/>
              <a:t>TotalPagar</a:t>
            </a:r>
            <a:r>
              <a:rPr lang="es-MX" sz="1600" b="1" dirty="0" smtClean="0"/>
              <a:t>  =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 +  Impuesto </a:t>
            </a:r>
          </a:p>
          <a:p>
            <a:pPr lvl="1" algn="just"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//Salida</a:t>
            </a:r>
          </a:p>
          <a:p>
            <a:pPr lvl="1" algn="just">
              <a:buNone/>
            </a:pPr>
            <a:r>
              <a:rPr lang="es-MX" sz="1600" b="1" dirty="0" smtClean="0"/>
              <a:t>IMPRIMIR “EL total que Ana debe pagar es:$”,</a:t>
            </a:r>
            <a:r>
              <a:rPr lang="es-MX" sz="1600" b="1" dirty="0" err="1" smtClean="0"/>
              <a:t>TotalPagar</a:t>
            </a:r>
            <a:endParaRPr lang="es-MX" sz="1600" b="1" dirty="0" smtClean="0"/>
          </a:p>
          <a:p>
            <a:pPr algn="just">
              <a:buNone/>
            </a:pPr>
            <a:r>
              <a:rPr lang="es-MX" sz="1800" b="1" dirty="0" smtClean="0"/>
              <a:t>FIN</a:t>
            </a:r>
          </a:p>
          <a:p>
            <a:pPr>
              <a:buNone/>
            </a:pP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Plan de Prueba o verificación del algoritmo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520508"/>
          <a:ext cx="7571184" cy="2196524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85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5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9131">
                <a:tc>
                  <a:txBody>
                    <a:bodyPr/>
                    <a:lstStyle/>
                    <a:p>
                      <a:r>
                        <a:rPr lang="es-MX" dirty="0" smtClean="0"/>
                        <a:t>Valores</a:t>
                      </a:r>
                      <a:r>
                        <a:rPr lang="es-MX" baseline="0" dirty="0" smtClean="0"/>
                        <a:t> de  Entrada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Salidas Esperadas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=3000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  ______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=10000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 _______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=7000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=________      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 smtClean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>Actividad: </a:t>
            </a:r>
            <a:br>
              <a:rPr lang="es-ES" sz="2800" b="1" i="1" u="sng" dirty="0" smtClean="0"/>
            </a:br>
            <a:r>
              <a:rPr lang="es-ES" sz="2800" b="1" i="1" u="sng" dirty="0" smtClean="0"/>
              <a:t>Verificación (prueba y depuración)</a:t>
            </a:r>
            <a:r>
              <a:rPr lang="es-ES" sz="2800" b="1" dirty="0" smtClean="0"/>
              <a:t/>
            </a:r>
            <a:br>
              <a:rPr lang="es-ES" sz="2800" b="1" dirty="0" smtClean="0"/>
            </a:br>
            <a:endParaRPr lang="es-ES" sz="2800" b="1" dirty="0" smtClean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 smtClean="0"/>
              <a:t>Estructura de 32 bits </a:t>
            </a:r>
            <a:endParaRPr lang="es-ES" sz="1600" i="1" u="sn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 smtClean="0"/>
              <a:t>Problema 5</a:t>
            </a:r>
            <a:endParaRPr lang="es-ES" sz="28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534400" cy="4495800"/>
          </a:xfrm>
        </p:spPr>
        <p:txBody>
          <a:bodyPr/>
          <a:lstStyle/>
          <a:p>
            <a:pPr lvl="0" algn="just">
              <a:buNone/>
            </a:pPr>
            <a:r>
              <a:rPr lang="es-ES" sz="2400" dirty="0" smtClean="0"/>
              <a:t>Elabore un pseudocódigo que: </a:t>
            </a:r>
            <a:r>
              <a:rPr lang="es-ES" sz="2000" i="1" dirty="0" smtClean="0"/>
              <a:t>Determine e imprima  en pantalla el total que debe pagar  Ana, por la compra de una computadora.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2000" dirty="0" smtClean="0"/>
              <a:t>Se sabe que:</a:t>
            </a:r>
          </a:p>
          <a:p>
            <a:pPr lvl="1" algn="just"/>
            <a:endParaRPr lang="es-ES" sz="2000" dirty="0" smtClean="0"/>
          </a:p>
          <a:p>
            <a:pPr lvl="2" algn="just"/>
            <a:r>
              <a:rPr lang="es-ES" sz="1600" dirty="0" smtClean="0"/>
              <a:t>Si el precio de venta es menor a $7,000.00, </a:t>
            </a:r>
            <a:r>
              <a:rPr lang="es-ES" sz="1600" b="1" i="1" u="sng" dirty="0" smtClean="0"/>
              <a:t>Ana debe pagar   un porcentaje adicional del 5.3%.</a:t>
            </a:r>
          </a:p>
          <a:p>
            <a:pPr lvl="2" algn="just"/>
            <a:endParaRPr lang="es-ES" sz="1600" dirty="0" smtClean="0"/>
          </a:p>
          <a:p>
            <a:pPr lvl="2" algn="just"/>
            <a:r>
              <a:rPr lang="es-ES" sz="1600" dirty="0" smtClean="0"/>
              <a:t>Si el precio de venta es $7,000.00  hasta $10,000.00, </a:t>
            </a:r>
            <a:r>
              <a:rPr lang="es-ES" sz="1600" b="1" i="1" u="sng" dirty="0" smtClean="0"/>
              <a:t>Ana debe pagar   un porcentaje adicional del 15.3%.  </a:t>
            </a:r>
          </a:p>
          <a:p>
            <a:pPr lvl="2" algn="just"/>
            <a:endParaRPr lang="es-MX" sz="1600" b="1" i="1" u="sng" dirty="0" smtClean="0"/>
          </a:p>
          <a:p>
            <a:pPr lvl="2" algn="just"/>
            <a:r>
              <a:rPr lang="es-ES" sz="1600" dirty="0" smtClean="0"/>
              <a:t>Si el precio de venta es mayor a $10,000.00, </a:t>
            </a:r>
            <a:r>
              <a:rPr lang="es-ES" sz="1600" b="1" i="1" u="sng" dirty="0" smtClean="0"/>
              <a:t>Ana debe pagar   un porcentaje adicional del 16.3%.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10600" cy="4343400"/>
          </a:xfrm>
        </p:spPr>
        <p:txBody>
          <a:bodyPr>
            <a:normAutofit fontScale="92500" lnSpcReduction="10000"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 smtClean="0"/>
              <a:t>TotalPagar</a:t>
            </a: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Conocidos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PrecioAplicarImpuesto1 = 7000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PrecioAplicarImpuesto2=10000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PorcentajeImpuesto1 = 5.3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PorcentajeImpuesto2=15.3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PorcentajeImpuesto3=16.3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/>
              <a:t>PrecioComputadora</a:t>
            </a:r>
            <a:endParaRPr lang="es-ES" sz="1800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b="1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 smtClean="0"/>
              <a:t>Restricciones</a:t>
            </a:r>
            <a:endParaRPr lang="es-ES" sz="20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se debe solicitar al usuario la cantidad en pesos, a pagar como impuesto.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utilizar datos conocidos de la descripción del problema que no se ocupan.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Análisis del problema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162800" y="381000"/>
            <a:ext cx="838200" cy="747713"/>
            <a:chOff x="1632" y="1248"/>
            <a:chExt cx="2682" cy="2286"/>
          </a:xfrm>
        </p:grpSpPr>
        <p:sp>
          <p:nvSpPr>
            <p:cNvPr id="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  <p:sp>
          <p:nvSpPr>
            <p:cNvPr id="7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  <p:sp>
          <p:nvSpPr>
            <p:cNvPr id="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s-E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648200"/>
          </a:xfrm>
        </p:spPr>
        <p:txBody>
          <a:bodyPr>
            <a:normAutofit fontScale="92500"/>
          </a:bodyPr>
          <a:lstStyle/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#1: Calcular el impuesto, </a:t>
            </a:r>
            <a:r>
              <a:rPr lang="es-MX" sz="1800" b="1" i="1" u="sng" dirty="0" smtClean="0">
                <a:solidFill>
                  <a:srgbClr val="00B050"/>
                </a:solidFill>
              </a:rPr>
              <a:t>sí el precio de venta es menor a $7,000.00</a:t>
            </a:r>
          </a:p>
          <a:p>
            <a:pPr lvl="1" algn="just"/>
            <a:r>
              <a:rPr lang="es-MX" sz="2000" b="1" dirty="0" smtClean="0"/>
              <a:t>Impuesto</a:t>
            </a:r>
            <a:r>
              <a:rPr lang="es-MX" sz="1600" b="1" dirty="0" smtClean="0"/>
              <a:t> =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2000" b="1" dirty="0" smtClean="0"/>
              <a:t>*  </a:t>
            </a:r>
            <a:r>
              <a:rPr lang="es-MX" sz="1600" b="1" dirty="0" smtClean="0"/>
              <a:t>( PorcentajeImpuesto1 / 100)</a:t>
            </a:r>
          </a:p>
          <a:p>
            <a:pPr lvl="1" algn="just"/>
            <a:endParaRPr lang="es-MX" sz="14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#2:Calcular el impuesto, </a:t>
            </a:r>
            <a:r>
              <a:rPr lang="es-MX" sz="1800" b="1" i="1" u="sng" dirty="0" smtClean="0">
                <a:solidFill>
                  <a:srgbClr val="00B050"/>
                </a:solidFill>
              </a:rPr>
              <a:t>sí el precio de venta de  $7,000.00  a $10,000.</a:t>
            </a:r>
          </a:p>
          <a:p>
            <a:pPr lvl="1" algn="just"/>
            <a:r>
              <a:rPr lang="es-MX" sz="2000" b="1" dirty="0" smtClean="0"/>
              <a:t>Impuesto</a:t>
            </a:r>
            <a:r>
              <a:rPr lang="es-MX" sz="1600" b="1" dirty="0" smtClean="0"/>
              <a:t> =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2000" b="1" dirty="0" smtClean="0"/>
              <a:t>*  </a:t>
            </a:r>
            <a:r>
              <a:rPr lang="es-MX" sz="1600" b="1" dirty="0" smtClean="0"/>
              <a:t>( PorcentajeImpuesto2 / 100)</a:t>
            </a:r>
          </a:p>
          <a:p>
            <a:pPr lvl="1" algn="just"/>
            <a:endParaRPr lang="es-MX" sz="1600" b="1" dirty="0" smtClean="0"/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#3:Calcular el impuesto, </a:t>
            </a:r>
            <a:r>
              <a:rPr lang="es-MX" sz="1800" b="1" i="1" u="sng" dirty="0" smtClean="0">
                <a:solidFill>
                  <a:srgbClr val="00B050"/>
                </a:solidFill>
              </a:rPr>
              <a:t>sí el precio de venta  es mayor a  $10,000.</a:t>
            </a:r>
          </a:p>
          <a:p>
            <a:pPr lvl="1" algn="just"/>
            <a:r>
              <a:rPr lang="es-MX" sz="2000" b="1" dirty="0" smtClean="0"/>
              <a:t>Impuesto</a:t>
            </a:r>
            <a:r>
              <a:rPr lang="es-MX" sz="1600" b="1" dirty="0" smtClean="0"/>
              <a:t> =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2000" b="1" dirty="0" smtClean="0"/>
              <a:t>*  </a:t>
            </a:r>
            <a:r>
              <a:rPr lang="es-MX" sz="1600" b="1" dirty="0" smtClean="0"/>
              <a:t>( PorcentajeImpuesto3 / 100)</a:t>
            </a:r>
          </a:p>
          <a:p>
            <a:pPr algn="just"/>
            <a:endParaRPr lang="es-MX" sz="18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#4: Calcular el total a pagar, </a:t>
            </a:r>
            <a:r>
              <a:rPr lang="es-MX" sz="1800" b="1" i="1" u="sng" dirty="0" smtClean="0">
                <a:solidFill>
                  <a:srgbClr val="00B050"/>
                </a:solidFill>
              </a:rPr>
              <a:t>sumando el impuesto al precio de la computadora</a:t>
            </a:r>
          </a:p>
          <a:p>
            <a:pPr lvl="1" algn="just"/>
            <a:r>
              <a:rPr lang="es-MX" sz="1800" b="1" dirty="0" err="1" smtClean="0"/>
              <a:t>TotalPagar</a:t>
            </a:r>
            <a:r>
              <a:rPr lang="es-MX" sz="1800" b="1" dirty="0" smtClean="0"/>
              <a:t>  =  </a:t>
            </a:r>
            <a:r>
              <a:rPr lang="es-MX" sz="1800" b="1" dirty="0" err="1" smtClean="0"/>
              <a:t>PrecioComputadora</a:t>
            </a:r>
            <a:r>
              <a:rPr lang="es-MX" sz="1800" b="1" dirty="0" smtClean="0"/>
              <a:t>  +  Impuesto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209800" y="14478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 smtClean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305800" cy="5105400"/>
          </a:xfrm>
        </p:spPr>
        <p:txBody>
          <a:bodyPr>
            <a:normAutofit/>
          </a:bodyPr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18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600" dirty="0" smtClean="0"/>
              <a:t>Objetivo: Determinar el total  que debe pagar Ana, por la compra de una computadora.</a:t>
            </a:r>
          </a:p>
          <a:p>
            <a:pPr marL="609600" indent="-609600" algn="just" eaLnBrk="1" hangingPunct="1">
              <a:buNone/>
            </a:pPr>
            <a:r>
              <a:rPr lang="es-ES" sz="1600" dirty="0" smtClean="0"/>
              <a:t>Programador: X</a:t>
            </a:r>
          </a:p>
          <a:p>
            <a:pPr marL="609600" indent="-609600" algn="just" eaLnBrk="1" hangingPunct="1">
              <a:buNone/>
            </a:pPr>
            <a:r>
              <a:rPr lang="es-ES" sz="1600" dirty="0" smtClean="0"/>
              <a:t>Fecha: __/octubre/2022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18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800" b="1" dirty="0" smtClean="0"/>
              <a:t>INICIO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800" dirty="0" smtClean="0">
                <a:solidFill>
                  <a:srgbClr val="00B050"/>
                </a:solidFill>
              </a:rPr>
              <a:t>      //Definición de Variables y Constantes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CONST REAL </a:t>
            </a:r>
            <a:r>
              <a:rPr lang="es-MX" sz="1400" dirty="0" smtClean="0"/>
              <a:t>PrecioAplicarImpuesto1 = 7,000.0, PrecioAplicarImpuesto2 = 10,000.0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CONST REAL</a:t>
            </a:r>
            <a:r>
              <a:rPr lang="es-MX" sz="1400" dirty="0" smtClean="0"/>
              <a:t> PorcentajeImpuesto1=5.3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CONST REAL </a:t>
            </a:r>
            <a:r>
              <a:rPr lang="es-MX" sz="1400" dirty="0" smtClean="0"/>
              <a:t>PorcentajeImpuesto2=15.3, PorcentajeImpuesto3=16.3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REAL</a:t>
            </a:r>
            <a:r>
              <a:rPr lang="es-MX" sz="1400" dirty="0" smtClean="0"/>
              <a:t> </a:t>
            </a:r>
            <a:r>
              <a:rPr lang="es-MX" sz="1400" dirty="0" err="1" smtClean="0"/>
              <a:t>TotalPagar</a:t>
            </a:r>
            <a:r>
              <a:rPr lang="es-MX" sz="1400" dirty="0" smtClean="0"/>
              <a:t>, </a:t>
            </a:r>
            <a:r>
              <a:rPr lang="es-MX" sz="1400" dirty="0" err="1" smtClean="0"/>
              <a:t>PrecioComputadora</a:t>
            </a:r>
            <a:r>
              <a:rPr lang="es-MX" sz="1400" dirty="0" smtClean="0"/>
              <a:t>, </a:t>
            </a:r>
            <a:r>
              <a:rPr lang="es-MX" sz="1400" dirty="0" smtClean="0">
                <a:solidFill>
                  <a:srgbClr val="7030A0"/>
                </a:solidFill>
              </a:rPr>
              <a:t>Impuesto</a:t>
            </a:r>
            <a:endParaRPr lang="es-MX" sz="1600" i="1" dirty="0" smtClean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dirty="0" smtClean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400" dirty="0" smtClean="0">
                <a:solidFill>
                  <a:schemeClr val="tx2"/>
                </a:solidFill>
                <a:ea typeface="+mn-ea"/>
                <a:cs typeface="+mn-cs"/>
              </a:rPr>
              <a:t> “Teclee el precio de venta de la computadora:$”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 smtClean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400" dirty="0" smtClean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s-MX" sz="1400" dirty="0" err="1" smtClean="0">
                <a:solidFill>
                  <a:schemeClr val="tx2"/>
                </a:solidFill>
                <a:ea typeface="+mn-ea"/>
                <a:cs typeface="+mn-cs"/>
              </a:rPr>
              <a:t>PrecioComputadora</a:t>
            </a:r>
            <a:endParaRPr lang="es-MX" sz="1400" dirty="0" smtClean="0">
              <a:solidFill>
                <a:schemeClr val="tx2"/>
              </a:solidFill>
              <a:ea typeface="+mn-ea"/>
              <a:cs typeface="+mn-cs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Construcción del </a:t>
            </a:r>
            <a:r>
              <a:rPr lang="es-ES" sz="2800" b="1" i="1" u="sng" dirty="0" smtClean="0"/>
              <a:t>Algoritmo (Pseudocódigo)</a:t>
            </a:r>
            <a:br>
              <a:rPr lang="es-ES" sz="2800" b="1" i="1" u="sng" dirty="0" smtClean="0"/>
            </a:br>
            <a:endParaRPr lang="es-ES" sz="2800" b="1" i="1" u="sn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1863" y="838200"/>
            <a:ext cx="7450137" cy="671513"/>
          </a:xfrm>
        </p:spPr>
        <p:txBody>
          <a:bodyPr/>
          <a:lstStyle/>
          <a:p>
            <a:r>
              <a:rPr lang="es-ES" sz="2400" b="1" dirty="0" smtClean="0"/>
              <a:t>Construcción del </a:t>
            </a:r>
            <a:r>
              <a:rPr lang="es-ES" sz="2400" b="1" i="1" u="sng" dirty="0" smtClean="0"/>
              <a:t>Algoritmo (Pseudocódigo)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1000" y="1676400"/>
            <a:ext cx="8534399" cy="49530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s-MX" sz="1400" b="1" dirty="0" smtClean="0">
                <a:solidFill>
                  <a:srgbClr val="00B050"/>
                </a:solidFill>
              </a:rPr>
              <a:t>	//Calcular el impuesto, </a:t>
            </a:r>
            <a:r>
              <a:rPr lang="es-MX" sz="1400" b="1" i="1" u="sng" dirty="0" smtClean="0">
                <a:solidFill>
                  <a:srgbClr val="00B050"/>
                </a:solidFill>
              </a:rPr>
              <a:t>sí el precio de venta es menor a $7,000.00</a:t>
            </a:r>
          </a:p>
          <a:p>
            <a:pPr lvl="1" algn="just">
              <a:buNone/>
            </a:pPr>
            <a:r>
              <a:rPr lang="es-MX" sz="1600" b="1" dirty="0" smtClean="0"/>
              <a:t>SI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1800" b="1" dirty="0" smtClean="0">
                <a:solidFill>
                  <a:srgbClr val="C00000"/>
                </a:solidFill>
              </a:rPr>
              <a:t> &lt;  </a:t>
            </a:r>
            <a:r>
              <a:rPr lang="es-MX" sz="1600" b="1" dirty="0" err="1" smtClean="0"/>
              <a:t>PrecioAplicarImpuesto</a:t>
            </a:r>
            <a:r>
              <a:rPr lang="es-MX" sz="1600" b="1" dirty="0" smtClean="0"/>
              <a:t>  ENTONCES</a:t>
            </a:r>
          </a:p>
          <a:p>
            <a:pPr lvl="1" algn="just">
              <a:buNone/>
            </a:pPr>
            <a:r>
              <a:rPr lang="es-MX" sz="1600" b="1" dirty="0" smtClean="0"/>
              <a:t>	Impuesto</a:t>
            </a:r>
            <a:r>
              <a:rPr lang="es-MX" sz="1200" b="1" dirty="0" smtClean="0"/>
              <a:t> = </a:t>
            </a:r>
            <a:r>
              <a:rPr lang="es-MX" sz="1200" b="1" dirty="0" err="1" smtClean="0"/>
              <a:t>PrecioComputadora</a:t>
            </a:r>
            <a:r>
              <a:rPr lang="es-MX" sz="1200" b="1" dirty="0" smtClean="0"/>
              <a:t> </a:t>
            </a:r>
            <a:r>
              <a:rPr lang="es-MX" sz="1600" b="1" dirty="0" smtClean="0"/>
              <a:t>*  </a:t>
            </a:r>
            <a:r>
              <a:rPr lang="es-MX" sz="1200" b="1" dirty="0" smtClean="0"/>
              <a:t>( PorcentajeImpuesto1 / 100)</a:t>
            </a:r>
          </a:p>
          <a:p>
            <a:pPr lvl="1" algn="just">
              <a:buNone/>
            </a:pPr>
            <a:r>
              <a:rPr lang="es-MX" sz="1600" b="1" dirty="0" smtClean="0"/>
              <a:t>FIN_SI</a:t>
            </a:r>
          </a:p>
          <a:p>
            <a:pPr algn="just">
              <a:buNone/>
            </a:pPr>
            <a:r>
              <a:rPr lang="es-MX" sz="1400" b="1" dirty="0" smtClean="0">
                <a:solidFill>
                  <a:srgbClr val="00B050"/>
                </a:solidFill>
              </a:rPr>
              <a:t>	// Calcular el impuesto, </a:t>
            </a:r>
            <a:r>
              <a:rPr lang="es-MX" sz="1400" b="1" i="1" u="sng" dirty="0" smtClean="0">
                <a:solidFill>
                  <a:srgbClr val="00B050"/>
                </a:solidFill>
              </a:rPr>
              <a:t>sí el precio de venta de  $7,000.00  a $10,000.</a:t>
            </a:r>
          </a:p>
          <a:p>
            <a:pPr lvl="1" algn="just">
              <a:buNone/>
            </a:pPr>
            <a:r>
              <a:rPr lang="es-MX" sz="1400" b="1" dirty="0" smtClean="0"/>
              <a:t>SI  </a:t>
            </a:r>
            <a:r>
              <a:rPr lang="es-MX" sz="1400" b="1" dirty="0" err="1" smtClean="0">
                <a:solidFill>
                  <a:srgbClr val="FF0000"/>
                </a:solidFill>
              </a:rPr>
              <a:t>PrecioComputadora</a:t>
            </a:r>
            <a:r>
              <a:rPr lang="es-MX" sz="1400" b="1" dirty="0" smtClean="0">
                <a:solidFill>
                  <a:srgbClr val="FF0000"/>
                </a:solidFill>
              </a:rPr>
              <a:t>  </a:t>
            </a:r>
            <a:r>
              <a:rPr lang="es-MX" sz="1600" b="1" dirty="0" smtClean="0">
                <a:solidFill>
                  <a:srgbClr val="FF0000"/>
                </a:solidFill>
              </a:rPr>
              <a:t>&gt;=</a:t>
            </a:r>
            <a:r>
              <a:rPr lang="es-MX" sz="1400" b="1" dirty="0" smtClean="0">
                <a:solidFill>
                  <a:srgbClr val="FF0000"/>
                </a:solidFill>
              </a:rPr>
              <a:t>  PrecioAplicarImpuesto1  AND </a:t>
            </a:r>
          </a:p>
          <a:p>
            <a:pPr lvl="1" algn="just">
              <a:buNone/>
            </a:pPr>
            <a:r>
              <a:rPr lang="es-MX" sz="1400" b="1" dirty="0" smtClean="0">
                <a:solidFill>
                  <a:srgbClr val="FF0000"/>
                </a:solidFill>
              </a:rPr>
              <a:t>      </a:t>
            </a:r>
            <a:r>
              <a:rPr lang="es-MX" sz="1400" b="1" dirty="0" err="1" smtClean="0">
                <a:solidFill>
                  <a:srgbClr val="FF0000"/>
                </a:solidFill>
              </a:rPr>
              <a:t>PrecioComputadora</a:t>
            </a:r>
            <a:r>
              <a:rPr lang="es-MX" sz="1400" b="1" dirty="0" smtClean="0">
                <a:solidFill>
                  <a:srgbClr val="FF0000"/>
                </a:solidFill>
              </a:rPr>
              <a:t>  </a:t>
            </a:r>
            <a:r>
              <a:rPr lang="es-MX" sz="1600" b="1" dirty="0" smtClean="0">
                <a:solidFill>
                  <a:srgbClr val="FF0000"/>
                </a:solidFill>
              </a:rPr>
              <a:t>&lt;=</a:t>
            </a:r>
            <a:r>
              <a:rPr lang="es-MX" sz="1400" b="1" dirty="0" smtClean="0">
                <a:solidFill>
                  <a:srgbClr val="FF0000"/>
                </a:solidFill>
              </a:rPr>
              <a:t>  PrecioAplicarImpuesto2 </a:t>
            </a:r>
            <a:r>
              <a:rPr lang="es-MX" sz="1400" b="1" dirty="0" smtClean="0"/>
              <a:t>ENTONCES</a:t>
            </a:r>
          </a:p>
          <a:p>
            <a:pPr lvl="1" algn="just">
              <a:buNone/>
            </a:pPr>
            <a:r>
              <a:rPr lang="es-MX" sz="1600" b="1" dirty="0" smtClean="0"/>
              <a:t>	Impuesto</a:t>
            </a:r>
            <a:r>
              <a:rPr lang="es-MX" sz="1200" b="1" dirty="0" smtClean="0"/>
              <a:t> = </a:t>
            </a:r>
            <a:r>
              <a:rPr lang="es-MX" sz="1200" b="1" dirty="0" err="1" smtClean="0"/>
              <a:t>PrecioComputadora</a:t>
            </a:r>
            <a:r>
              <a:rPr lang="es-MX" sz="1200" b="1" dirty="0" smtClean="0"/>
              <a:t> </a:t>
            </a:r>
            <a:r>
              <a:rPr lang="es-MX" sz="1600" b="1" dirty="0" smtClean="0"/>
              <a:t>*  </a:t>
            </a:r>
            <a:r>
              <a:rPr lang="es-MX" sz="1200" b="1" dirty="0" smtClean="0"/>
              <a:t>( PorcentajeImpuesto2 / 100)</a:t>
            </a:r>
          </a:p>
          <a:p>
            <a:pPr lvl="1" algn="just">
              <a:buNone/>
            </a:pPr>
            <a:r>
              <a:rPr lang="es-MX" sz="1600" b="1" dirty="0" smtClean="0"/>
              <a:t>FIN_SI</a:t>
            </a:r>
          </a:p>
          <a:p>
            <a:pPr lvl="1" algn="just">
              <a:buNone/>
            </a:pPr>
            <a:r>
              <a:rPr lang="es-MX" sz="1400" b="1" dirty="0" smtClean="0">
                <a:solidFill>
                  <a:srgbClr val="00B050"/>
                </a:solidFill>
                <a:ea typeface="+mn-ea"/>
                <a:cs typeface="+mn-cs"/>
              </a:rPr>
              <a:t>//</a:t>
            </a:r>
            <a:r>
              <a:rPr lang="es-MX" sz="1400" b="1" dirty="0" smtClean="0">
                <a:solidFill>
                  <a:srgbClr val="00B050"/>
                </a:solidFill>
              </a:rPr>
              <a:t> Calcular el impuesto, </a:t>
            </a:r>
            <a:r>
              <a:rPr lang="es-MX" sz="1400" b="1" i="1" u="sng" dirty="0" smtClean="0">
                <a:solidFill>
                  <a:srgbClr val="00B050"/>
                </a:solidFill>
              </a:rPr>
              <a:t>sí el precio de venta  es mayor a  $10,000.</a:t>
            </a:r>
            <a:endParaRPr lang="es-MX" sz="1400" b="1" dirty="0" smtClean="0">
              <a:solidFill>
                <a:srgbClr val="00B050"/>
              </a:solidFill>
              <a:ea typeface="+mn-ea"/>
              <a:cs typeface="+mn-cs"/>
            </a:endParaRPr>
          </a:p>
          <a:p>
            <a:pPr lvl="1" algn="just">
              <a:buNone/>
            </a:pPr>
            <a:r>
              <a:rPr lang="es-MX" sz="1600" b="1" dirty="0" smtClean="0"/>
              <a:t>SI  </a:t>
            </a:r>
            <a:r>
              <a:rPr lang="es-MX" sz="1600" b="1" dirty="0" err="1" smtClean="0"/>
              <a:t>PrecioComputadora</a:t>
            </a:r>
            <a:r>
              <a:rPr lang="es-MX" sz="1600" b="1" dirty="0" smtClean="0"/>
              <a:t> </a:t>
            </a:r>
            <a:r>
              <a:rPr lang="es-MX" sz="1800" b="1" dirty="0" smtClean="0">
                <a:solidFill>
                  <a:srgbClr val="C00000"/>
                </a:solidFill>
              </a:rPr>
              <a:t> &gt;  </a:t>
            </a:r>
            <a:r>
              <a:rPr lang="es-MX" sz="1600" b="1" dirty="0" smtClean="0"/>
              <a:t>PrecioAplicarImpuesto2  ENTONCES</a:t>
            </a:r>
          </a:p>
          <a:p>
            <a:pPr lvl="1" algn="just">
              <a:buNone/>
            </a:pPr>
            <a:r>
              <a:rPr lang="es-MX" sz="1600" b="1" dirty="0" smtClean="0"/>
              <a:t>	Impuesto</a:t>
            </a:r>
            <a:r>
              <a:rPr lang="es-MX" sz="1200" b="1" dirty="0" smtClean="0"/>
              <a:t> = </a:t>
            </a:r>
            <a:r>
              <a:rPr lang="es-MX" sz="1200" b="1" dirty="0" err="1" smtClean="0"/>
              <a:t>PrecioComputadora</a:t>
            </a:r>
            <a:r>
              <a:rPr lang="es-MX" sz="1200" b="1" dirty="0" smtClean="0"/>
              <a:t> </a:t>
            </a:r>
            <a:r>
              <a:rPr lang="es-MX" sz="1600" b="1" dirty="0" smtClean="0"/>
              <a:t>*  </a:t>
            </a:r>
            <a:r>
              <a:rPr lang="es-MX" sz="1200" b="1" dirty="0" smtClean="0"/>
              <a:t>( PorcentajeImpuesto3 / 100)</a:t>
            </a:r>
          </a:p>
          <a:p>
            <a:pPr lvl="1" algn="just">
              <a:buNone/>
            </a:pPr>
            <a:r>
              <a:rPr lang="es-MX" sz="1600" b="1" dirty="0" smtClean="0"/>
              <a:t>FIN_SI</a:t>
            </a:r>
          </a:p>
          <a:p>
            <a:pPr algn="just">
              <a:buNone/>
            </a:pPr>
            <a:r>
              <a:rPr lang="es-MX" sz="1400" b="1" dirty="0" smtClean="0">
                <a:solidFill>
                  <a:srgbClr val="00B050"/>
                </a:solidFill>
              </a:rPr>
              <a:t>	//Calcular el total a pagar, </a:t>
            </a:r>
            <a:r>
              <a:rPr lang="es-MX" sz="1400" b="1" i="1" u="sng" dirty="0" smtClean="0">
                <a:solidFill>
                  <a:srgbClr val="00B050"/>
                </a:solidFill>
              </a:rPr>
              <a:t>sumando el impuesto al precio de la computadora</a:t>
            </a:r>
          </a:p>
          <a:p>
            <a:pPr lvl="1" algn="just">
              <a:buNone/>
            </a:pPr>
            <a:r>
              <a:rPr lang="es-MX" sz="1400" b="1" dirty="0" err="1" smtClean="0"/>
              <a:t>TotalPagar</a:t>
            </a:r>
            <a:r>
              <a:rPr lang="es-MX" sz="1400" b="1" dirty="0" smtClean="0"/>
              <a:t>  =  </a:t>
            </a:r>
            <a:r>
              <a:rPr lang="es-MX" sz="1400" b="1" dirty="0" err="1" smtClean="0"/>
              <a:t>PrecioComputadora</a:t>
            </a:r>
            <a:r>
              <a:rPr lang="es-MX" sz="1400" b="1" dirty="0" smtClean="0"/>
              <a:t>  +  Impuesto </a:t>
            </a:r>
          </a:p>
          <a:p>
            <a:pPr lvl="1" algn="just">
              <a:buNone/>
            </a:pPr>
            <a:r>
              <a:rPr lang="es-MX" sz="1400" b="1" dirty="0" smtClean="0">
                <a:solidFill>
                  <a:srgbClr val="00B050"/>
                </a:solidFill>
              </a:rPr>
              <a:t>//Salida</a:t>
            </a:r>
          </a:p>
          <a:p>
            <a:pPr lvl="1" algn="just">
              <a:buNone/>
            </a:pPr>
            <a:r>
              <a:rPr lang="es-MX" sz="1400" b="1" dirty="0" smtClean="0"/>
              <a:t>IMPRIMIR “EL total que Ana debe pagar es:$”, </a:t>
            </a:r>
            <a:r>
              <a:rPr lang="es-MX" sz="1400" b="1" dirty="0" err="1" smtClean="0"/>
              <a:t>TotalPagar</a:t>
            </a:r>
            <a:endParaRPr lang="es-MX" sz="1400" b="1" dirty="0" smtClean="0"/>
          </a:p>
          <a:p>
            <a:pPr algn="just">
              <a:buNone/>
            </a:pPr>
            <a:r>
              <a:rPr lang="es-MX" sz="1800" b="1" dirty="0" smtClean="0"/>
              <a:t>FIN</a:t>
            </a:r>
          </a:p>
          <a:p>
            <a:pPr>
              <a:buNone/>
            </a:pP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Plan de Prueba o verificación del algoritmo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520508"/>
          <a:ext cx="7571184" cy="2196524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85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5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9131">
                <a:tc>
                  <a:txBody>
                    <a:bodyPr/>
                    <a:lstStyle/>
                    <a:p>
                      <a:r>
                        <a:rPr lang="es-MX" dirty="0" smtClean="0"/>
                        <a:t>Valores</a:t>
                      </a:r>
                      <a:r>
                        <a:rPr lang="es-MX" baseline="0" dirty="0" smtClean="0"/>
                        <a:t> de  Entrada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Salidas Esperadas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=3,000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  ______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=8,000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 _______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131"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PrecioComputadora</a:t>
                      </a:r>
                      <a:r>
                        <a:rPr lang="es-MX" dirty="0" smtClean="0"/>
                        <a:t>=15,000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err="1" smtClean="0"/>
                        <a:t>TotalPagar</a:t>
                      </a:r>
                      <a:r>
                        <a:rPr lang="es-MX" dirty="0" smtClean="0"/>
                        <a:t>=________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 smtClean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>Actividad: </a:t>
            </a:r>
            <a:br>
              <a:rPr lang="es-ES" sz="2800" b="1" i="1" u="sng" dirty="0" smtClean="0"/>
            </a:br>
            <a:r>
              <a:rPr lang="es-ES" sz="2800" b="1" i="1" u="sng" dirty="0" smtClean="0"/>
              <a:t>Verificación (prueba y depuración)</a:t>
            </a:r>
            <a:r>
              <a:rPr lang="es-ES" sz="2800" b="1" dirty="0" smtClean="0"/>
              <a:t/>
            </a:r>
            <a:br>
              <a:rPr lang="es-ES" sz="2800" b="1" dirty="0" smtClean="0"/>
            </a:br>
            <a:endParaRPr lang="es-ES" sz="2800" b="1" dirty="0" smtClean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 smtClean="0"/>
              <a:t>Estructura de 32 bits </a:t>
            </a:r>
            <a:endParaRPr lang="es-ES" sz="1600" i="1" u="sn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Q&amp;A-slid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Preguntas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990600" y="32766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i="1" dirty="0" smtClean="0"/>
              <a:t>F I N</a:t>
            </a:r>
            <a:endParaRPr lang="es-ES" sz="4800" b="1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Curso-FIUAS</Template>
  <TotalTime>2538</TotalTime>
  <Words>2762</Words>
  <Application>Microsoft Office PowerPoint</Application>
  <PresentationFormat>Presentación en pantalla (4:3)</PresentationFormat>
  <Paragraphs>584</Paragraphs>
  <Slides>56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56</vt:i4>
      </vt:variant>
    </vt:vector>
  </HeadingPairs>
  <TitlesOfParts>
    <vt:vector size="68" baseType="lpstr">
      <vt:lpstr>Arial</vt:lpstr>
      <vt:lpstr>Calibri</vt:lpstr>
      <vt:lpstr>Comic Sans MS</vt:lpstr>
      <vt:lpstr>Garamond</vt:lpstr>
      <vt:lpstr>Georgia</vt:lpstr>
      <vt:lpstr>Lucida Sans Typewriter</vt:lpstr>
      <vt:lpstr>Times New Roman</vt:lpstr>
      <vt:lpstr>Trebuchet MS</vt:lpstr>
      <vt:lpstr>Verdana</vt:lpstr>
      <vt:lpstr>Wingdings</vt:lpstr>
      <vt:lpstr>Wingdings 2</vt:lpstr>
      <vt:lpstr>Urbano</vt:lpstr>
      <vt:lpstr>Estructuras de Selección</vt:lpstr>
      <vt:lpstr>Competencia del Tema</vt:lpstr>
      <vt:lpstr>Contenido</vt:lpstr>
      <vt:lpstr>Estructura de un Programa en Pseudocódigo</vt:lpstr>
      <vt:lpstr>Instrucciones de Entrada/Salida</vt:lpstr>
      <vt:lpstr>Instrucciones de Entrada/Salida</vt:lpstr>
      <vt:lpstr>Actividad #1</vt:lpstr>
      <vt:lpstr>Definición del Problema</vt:lpstr>
      <vt:lpstr>Procedimientos para solucionar problemas matemáticos</vt:lpstr>
      <vt:lpstr>Alto, pregúntate ?</vt:lpstr>
      <vt:lpstr>Investigar Herramientas </vt:lpstr>
      <vt:lpstr>Contenido del Tema</vt:lpstr>
      <vt:lpstr>Análisis del problema</vt:lpstr>
      <vt:lpstr>Nuevas Herramientas</vt:lpstr>
      <vt:lpstr>Estructuras de Selección (condicionales)</vt:lpstr>
      <vt:lpstr>Presentación de PowerPoint</vt:lpstr>
      <vt:lpstr>Desarrollo del Proceso</vt:lpstr>
      <vt:lpstr>Proceso</vt:lpstr>
      <vt:lpstr>Contenido del Tema</vt:lpstr>
      <vt:lpstr>Construcción del Algoritmo (Pseudocódigo) </vt:lpstr>
      <vt:lpstr>Construcción del Algoritmo (Pseudocódigo) </vt:lpstr>
      <vt:lpstr>Observaciones </vt:lpstr>
      <vt:lpstr>Contenido del Tema</vt:lpstr>
      <vt:lpstr>Plan de Prueba o verificación del algoritmo</vt:lpstr>
      <vt:lpstr>  Actividad:  Verificación (prueba y depuración) </vt:lpstr>
      <vt:lpstr>Comentario</vt:lpstr>
      <vt:lpstr>Para tener éxito al diseñar y construir un software necesitaremos disciplina.</vt:lpstr>
      <vt:lpstr>Proverbio Chino</vt:lpstr>
      <vt:lpstr>Definición del Problema 2</vt:lpstr>
      <vt:lpstr>Análisis del problema</vt:lpstr>
      <vt:lpstr>Proceso</vt:lpstr>
      <vt:lpstr>Construcción del Algoritmo (Pseudocódigo) </vt:lpstr>
      <vt:lpstr>Construcción del Algoritmo (Pseudocódigo) </vt:lpstr>
      <vt:lpstr>  Actividad:  Verificación (prueba y depuración) </vt:lpstr>
      <vt:lpstr>Actividad extra clase</vt:lpstr>
      <vt:lpstr>Análisis del problema</vt:lpstr>
      <vt:lpstr>Proceso</vt:lpstr>
      <vt:lpstr>Construcción del Algoritmo (Pseudocódigo) </vt:lpstr>
      <vt:lpstr>Presentación de PowerPoint</vt:lpstr>
      <vt:lpstr>Plan de Prueba o verificación del algoritmo</vt:lpstr>
      <vt:lpstr>  Actividad:  Verificación (prueba y depuración) </vt:lpstr>
      <vt:lpstr>Problema 4</vt:lpstr>
      <vt:lpstr>Análisis del problema</vt:lpstr>
      <vt:lpstr>Proceso</vt:lpstr>
      <vt:lpstr>Construcción del Algoritmo (Pseudocódigo) </vt:lpstr>
      <vt:lpstr>Construcción del Algoritmo (Pseudocódigo)</vt:lpstr>
      <vt:lpstr>Plan de Prueba o verificación del algoritmo</vt:lpstr>
      <vt:lpstr>  Actividad:  Verificación (prueba y depuración) </vt:lpstr>
      <vt:lpstr>Problema 5</vt:lpstr>
      <vt:lpstr>Análisis del problema</vt:lpstr>
      <vt:lpstr>Proceso</vt:lpstr>
      <vt:lpstr>Construcción del Algoritmo (Pseudocódigo) </vt:lpstr>
      <vt:lpstr>Construcción del Algoritmo (Pseudocódigo)</vt:lpstr>
      <vt:lpstr>Plan de Prueba o verificación del algoritmo</vt:lpstr>
      <vt:lpstr>  Actividad:  Verificación (prueba y depuración) </vt:lpstr>
      <vt:lpstr>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Sinaloa  Facultad de Informática Culiacán  2011 Agosto-Diciembre</dc:title>
  <dc:creator>Rogelio</dc:creator>
  <cp:lastModifiedBy>RBG-DIRECTOR</cp:lastModifiedBy>
  <cp:revision>121</cp:revision>
  <dcterms:created xsi:type="dcterms:W3CDTF">2011-08-22T04:00:43Z</dcterms:created>
  <dcterms:modified xsi:type="dcterms:W3CDTF">2025-10-28T02:58:32Z</dcterms:modified>
</cp:coreProperties>
</file>