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0"/>
  </p:notesMasterIdLst>
  <p:handoutMasterIdLst>
    <p:handoutMasterId r:id="rId71"/>
  </p:handoutMasterIdLst>
  <p:sldIdLst>
    <p:sldId id="453" r:id="rId2"/>
    <p:sldId id="386" r:id="rId3"/>
    <p:sldId id="387" r:id="rId4"/>
    <p:sldId id="388" r:id="rId5"/>
    <p:sldId id="389" r:id="rId6"/>
    <p:sldId id="390" r:id="rId7"/>
    <p:sldId id="454" r:id="rId8"/>
    <p:sldId id="392" r:id="rId9"/>
    <p:sldId id="393" r:id="rId10"/>
    <p:sldId id="394" r:id="rId11"/>
    <p:sldId id="395" r:id="rId12"/>
    <p:sldId id="396" r:id="rId13"/>
    <p:sldId id="397" r:id="rId14"/>
    <p:sldId id="398" r:id="rId15"/>
    <p:sldId id="399" r:id="rId16"/>
    <p:sldId id="400" r:id="rId17"/>
    <p:sldId id="401" r:id="rId18"/>
    <p:sldId id="402" r:id="rId19"/>
    <p:sldId id="403" r:id="rId20"/>
    <p:sldId id="404" r:id="rId21"/>
    <p:sldId id="449" r:id="rId22"/>
    <p:sldId id="450" r:id="rId23"/>
    <p:sldId id="405" r:id="rId24"/>
    <p:sldId id="451" r:id="rId25"/>
    <p:sldId id="452" r:id="rId26"/>
    <p:sldId id="406" r:id="rId27"/>
    <p:sldId id="407" r:id="rId28"/>
    <p:sldId id="408" r:id="rId29"/>
    <p:sldId id="409" r:id="rId30"/>
    <p:sldId id="410" r:id="rId31"/>
    <p:sldId id="411" r:id="rId32"/>
    <p:sldId id="412" r:id="rId33"/>
    <p:sldId id="413" r:id="rId34"/>
    <p:sldId id="414" r:id="rId35"/>
    <p:sldId id="415" r:id="rId36"/>
    <p:sldId id="416" r:id="rId37"/>
    <p:sldId id="417" r:id="rId38"/>
    <p:sldId id="418" r:id="rId39"/>
    <p:sldId id="419" r:id="rId40"/>
    <p:sldId id="420" r:id="rId41"/>
    <p:sldId id="421" r:id="rId42"/>
    <p:sldId id="422" r:id="rId43"/>
    <p:sldId id="423" r:id="rId44"/>
    <p:sldId id="424" r:id="rId45"/>
    <p:sldId id="425" r:id="rId46"/>
    <p:sldId id="426" r:id="rId47"/>
    <p:sldId id="427" r:id="rId48"/>
    <p:sldId id="428" r:id="rId49"/>
    <p:sldId id="429" r:id="rId50"/>
    <p:sldId id="430" r:id="rId51"/>
    <p:sldId id="431" r:id="rId52"/>
    <p:sldId id="432" r:id="rId53"/>
    <p:sldId id="433" r:id="rId54"/>
    <p:sldId id="434" r:id="rId55"/>
    <p:sldId id="435" r:id="rId56"/>
    <p:sldId id="436" r:id="rId57"/>
    <p:sldId id="437" r:id="rId58"/>
    <p:sldId id="438" r:id="rId59"/>
    <p:sldId id="439" r:id="rId60"/>
    <p:sldId id="440" r:id="rId61"/>
    <p:sldId id="441" r:id="rId62"/>
    <p:sldId id="442" r:id="rId63"/>
    <p:sldId id="443" r:id="rId64"/>
    <p:sldId id="444" r:id="rId65"/>
    <p:sldId id="445" r:id="rId66"/>
    <p:sldId id="446" r:id="rId67"/>
    <p:sldId id="447" r:id="rId68"/>
    <p:sldId id="311" r:id="rId69"/>
  </p:sldIdLst>
  <p:sldSz cx="9144000" cy="6858000" type="screen4x3"/>
  <p:notesSz cx="7315200" cy="96012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97" autoAdjust="0"/>
  </p:normalViewPr>
  <p:slideViewPr>
    <p:cSldViewPr>
      <p:cViewPr varScale="1">
        <p:scale>
          <a:sx n="66" d="100"/>
          <a:sy n="66" d="100"/>
        </p:scale>
        <p:origin x="1698" y="6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379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microsoft.com/office/2016/11/relationships/changesInfo" Target="changesInfos/changesInfo1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NAL GUADIANA ROBERTO" userId="e6e539bb-ddf8-4a5a-be61-c68571545dde" providerId="ADAL" clId="{A9F49C24-1C78-4525-914E-C0DF8A8D8732}"/>
    <pc:docChg chg="modSld">
      <pc:chgData name="BERNAL GUADIANA ROBERTO" userId="e6e539bb-ddf8-4a5a-be61-c68571545dde" providerId="ADAL" clId="{A9F49C24-1C78-4525-914E-C0DF8A8D8732}" dt="2025-11-20T01:34:20.529" v="0" actId="20577"/>
      <pc:docMkLst>
        <pc:docMk/>
      </pc:docMkLst>
      <pc:sldChg chg="modSp mod">
        <pc:chgData name="BERNAL GUADIANA ROBERTO" userId="e6e539bb-ddf8-4a5a-be61-c68571545dde" providerId="ADAL" clId="{A9F49C24-1C78-4525-914E-C0DF8A8D8732}" dt="2025-11-20T01:34:20.529" v="0" actId="20577"/>
        <pc:sldMkLst>
          <pc:docMk/>
          <pc:sldMk cId="0" sldId="390"/>
        </pc:sldMkLst>
        <pc:spChg chg="mod">
          <ac:chgData name="BERNAL GUADIANA ROBERTO" userId="e6e539bb-ddf8-4a5a-be61-c68571545dde" providerId="ADAL" clId="{A9F49C24-1C78-4525-914E-C0DF8A8D8732}" dt="2025-11-20T01:34:20.529" v="0" actId="20577"/>
          <ac:spMkLst>
            <pc:docMk/>
            <pc:sldMk cId="0" sldId="390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r>
              <a:rPr lang="es-MX"/>
              <a:t>Facultad de Informática UAS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92FE819D-A718-42BD-9F4E-0C6B9FC96CC0}" type="datetimeFigureOut">
              <a:rPr lang="es-MX" smtClean="0"/>
              <a:pPr/>
              <a:t>19/11/2025</a:t>
            </a:fld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5F3DAE2-DFCF-4C8F-9D8C-97276FF277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2550213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r>
              <a:rPr lang="es-MX"/>
              <a:t>Facultad de Informática UAS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61E2898A-C29B-480F-8AAB-0D5D2EEB8ED9}" type="datetimeFigureOut">
              <a:rPr lang="es-MX" smtClean="0"/>
              <a:pPr/>
              <a:t>19/11/2025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7B8DE22-9AC4-4EAA-B588-7F3A9518A25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044436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8DE22-9AC4-4EAA-B588-7F3A9518A258}" type="slidenum">
              <a:rPr lang="es-MX" smtClean="0"/>
              <a:pPr/>
              <a:t>1</a:t>
            </a:fld>
            <a:endParaRPr lang="es-MX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s-MX"/>
              <a:t>Facultad de Informática UAS</a:t>
            </a:r>
          </a:p>
        </p:txBody>
      </p:sp>
    </p:spTree>
    <p:extLst>
      <p:ext uri="{BB962C8B-B14F-4D97-AF65-F5344CB8AC3E}">
        <p14:creationId xmlns:p14="http://schemas.microsoft.com/office/powerpoint/2010/main" val="806923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sz="1300" dirty="0">
                <a:solidFill>
                  <a:schemeClr val="bg2"/>
                </a:solidFill>
              </a:rPr>
              <a:t>Imprimir los número impares del 1 al 10 en pantalla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8DE22-9AC4-4EAA-B588-7F3A9518A258}" type="slidenum">
              <a:rPr lang="es-MX" smtClean="0"/>
              <a:pPr/>
              <a:t>17</a:t>
            </a:fld>
            <a:endParaRPr lang="es-MX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s-MX"/>
              <a:t>Facultad de Informática UAS</a:t>
            </a:r>
          </a:p>
        </p:txBody>
      </p:sp>
    </p:spTree>
    <p:extLst>
      <p:ext uri="{BB962C8B-B14F-4D97-AF65-F5344CB8AC3E}">
        <p14:creationId xmlns:p14="http://schemas.microsoft.com/office/powerpoint/2010/main" val="2624663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Números del 10 - 1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8DE22-9AC4-4EAA-B588-7F3A9518A258}" type="slidenum">
              <a:rPr lang="es-MX" smtClean="0"/>
              <a:pPr/>
              <a:t>18</a:t>
            </a:fld>
            <a:endParaRPr lang="es-MX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s-MX"/>
              <a:t>Facultad de Informática UAS</a:t>
            </a:r>
          </a:p>
        </p:txBody>
      </p:sp>
    </p:spTree>
    <p:extLst>
      <p:ext uri="{BB962C8B-B14F-4D97-AF65-F5344CB8AC3E}">
        <p14:creationId xmlns:p14="http://schemas.microsoft.com/office/powerpoint/2010/main" val="4250490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43A0C0-64CB-41C9-B98C-2B2C40056154}" type="slidenum">
              <a:rPr lang="es-MX" smtClean="0"/>
              <a:pPr/>
              <a:t>34</a:t>
            </a:fld>
            <a:endParaRPr lang="es-MX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pPr eaLnBrk="1" hangingPunct="1"/>
            <a:endParaRPr lang="es-MX"/>
          </a:p>
        </p:txBody>
      </p:sp>
      <p:sp>
        <p:nvSpPr>
          <p:cNvPr id="3" name="2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MX"/>
              <a:t>Facultad de Informática UAS</a:t>
            </a:r>
          </a:p>
        </p:txBody>
      </p:sp>
    </p:spTree>
    <p:extLst>
      <p:ext uri="{BB962C8B-B14F-4D97-AF65-F5344CB8AC3E}">
        <p14:creationId xmlns:p14="http://schemas.microsoft.com/office/powerpoint/2010/main" val="793553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MX" dirty="0"/>
              <a:t>noviembre de 2022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Algoritmia – {Gerardo Gálvez, Rogelio Prieto}</a:t>
            </a: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yriad Pro Cond" pitchFamily="34" charset="0"/>
              </a:defRPr>
            </a:lvl1pPr>
          </a:lstStyle>
          <a:p>
            <a:r>
              <a:rPr lang="es-MX" dirty="0"/>
              <a:t>noviembre de 2022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99792" y="6356350"/>
            <a:ext cx="3320008" cy="365125"/>
          </a:xfrm>
        </p:spPr>
        <p:txBody>
          <a:bodyPr/>
          <a:lstStyle>
            <a:lvl1pPr>
              <a:defRPr>
                <a:latin typeface="Myriad Pro Cond" pitchFamily="34" charset="0"/>
              </a:defRPr>
            </a:lvl1pPr>
          </a:lstStyle>
          <a:p>
            <a:r>
              <a:rPr lang="pt-BR"/>
              <a:t>Algoritmia – {Gerardo Gálvez, Rogelio Prieto}</a:t>
            </a: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latin typeface="Myriad Pro Cond" pitchFamily="34" charset="0"/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MX" dirty="0"/>
              <a:t>noviembre de 2022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Algoritmia – {Gerardo Gálvez, Rogelio Prieto}</a:t>
            </a: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MX" dirty="0"/>
              <a:t>noviembre de 2022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Algoritmia – {Gerardo Gálvez, Rogelio Prieto}</a:t>
            </a: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MX" dirty="0"/>
              <a:t>noviembre de 2022</a:t>
            </a: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Algoritmia – {Gerardo Gálvez, Rogelio Prieto}</a:t>
            </a:r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MX" dirty="0"/>
              <a:t>noviembre de 2022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Algoritmia – {Gerardo Gálvez, Rogelio Prieto}</a:t>
            </a:r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MX" dirty="0"/>
              <a:t>noviembre de 2022</a:t>
            </a: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Algoritmia – {Gerardo Gálvez, Rogelio Prieto}</a:t>
            </a:r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MX" dirty="0"/>
              <a:t>noviembre de 2022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Algoritmia – {Gerardo Gálvez, Rogelio Prieto}</a:t>
            </a: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MX" dirty="0"/>
              <a:t>noviembre de 2022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Algoritmia – {Gerardo Gálvez, Rogelio Prieto}</a:t>
            </a: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MX" dirty="0"/>
              <a:t>noviembre de 2022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Algoritmia – {Gerardo Gálvez, Rogelio Prieto}</a:t>
            </a: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MX" dirty="0"/>
              <a:t>noviembre de 2022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Algoritmia – {Gerardo Gálvez, Rogelio Prieto}</a:t>
            </a: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yriad Pro Cond" pitchFamily="34" charset="0"/>
              </a:defRPr>
            </a:lvl1pPr>
          </a:lstStyle>
          <a:p>
            <a:r>
              <a:rPr lang="es-MX" dirty="0"/>
              <a:t>noviembre de 2022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843808" y="6356350"/>
            <a:ext cx="3384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  <a:latin typeface="Myriad Pro Cond" pitchFamily="34" charset="0"/>
              </a:defRPr>
            </a:lvl1pPr>
          </a:lstStyle>
          <a:p>
            <a:r>
              <a:rPr lang="pt-BR"/>
              <a:t>Algoritmia – {Gerardo Gálvez, Rogelio Prieto}</a:t>
            </a: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>
                    <a:lumMod val="75000"/>
                  </a:schemeClr>
                </a:solidFill>
                <a:latin typeface="Myriad Pro Cond" pitchFamily="34" charset="0"/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1026" name="Picture 2" descr="E:\Mis Documentos\LogosUAS\Logo_uas_trans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956376" y="6330668"/>
            <a:ext cx="310797" cy="402936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accent1">
              <a:lumMod val="75000"/>
            </a:schemeClr>
          </a:solidFill>
          <a:latin typeface="Myriad Pro Cond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s-ES_tradnl" b="1"/>
              <a:t>Estructuras </a:t>
            </a:r>
            <a:r>
              <a:rPr lang="es-ES_tradnl" b="1" dirty="0"/>
              <a:t>de Repetición</a:t>
            </a:r>
            <a:endParaRPr lang="es-MX" b="1" dirty="0"/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MX" dirty="0"/>
              <a:t>Algoritmia</a:t>
            </a:r>
          </a:p>
          <a:p>
            <a:r>
              <a:rPr lang="es-MX" dirty="0"/>
              <a:t>Facultad de Informática UAS</a:t>
            </a:r>
          </a:p>
          <a:p>
            <a:endParaRPr lang="es-MX" dirty="0"/>
          </a:p>
          <a:p>
            <a:endParaRPr lang="es-MX" dirty="0"/>
          </a:p>
        </p:txBody>
      </p:sp>
      <p:pic>
        <p:nvPicPr>
          <p:cNvPr id="6" name="5 Imagen" descr="img_edificio_centr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188640"/>
            <a:ext cx="4676775" cy="2076450"/>
          </a:xfrm>
          <a:prstGeom prst="rect">
            <a:avLst/>
          </a:prstGeom>
        </p:spPr>
      </p:pic>
      <p:pic>
        <p:nvPicPr>
          <p:cNvPr id="7" name="6 Imagen" descr="logos_guila_ajedrez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188640"/>
            <a:ext cx="2189663" cy="2115616"/>
          </a:xfrm>
          <a:prstGeom prst="rect">
            <a:avLst/>
          </a:prstGeom>
        </p:spPr>
      </p:pic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MX"/>
              <a:t>-</a:t>
            </a:r>
            <a:fld id="{582AF6B1-3856-4F6C-BBB5-2DE4A48ED728}" type="slidenum">
              <a:rPr lang="es-MX" smtClean="0"/>
              <a:pPr/>
              <a:t>1</a:t>
            </a:fld>
            <a:r>
              <a:rPr lang="es-MX"/>
              <a:t>-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74646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Problema 1:</a:t>
            </a:r>
            <a:endParaRPr lang="es-ES" b="1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/>
              <a:t>Elaborar el análisis y  pseudocódigo que imprima en pantalla los número del 1 al 10.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Tiempo: 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5 min</a:t>
            </a:r>
            <a:r>
              <a:rPr lang="es-MX" dirty="0"/>
              <a:t>.</a:t>
            </a:r>
          </a:p>
          <a:p>
            <a:pPr algn="just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</a:t>
            </a:fld>
            <a:endParaRPr lang="es-MX"/>
          </a:p>
        </p:txBody>
      </p:sp>
      <p:pic>
        <p:nvPicPr>
          <p:cNvPr id="1026" name="Picture 2" descr="C:\Archivos de programa_NoSetup\iconos_web\simplicio-icon-set\128x128\cloc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809651"/>
            <a:ext cx="936104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9"/>
            <a:ext cx="7158037" cy="817562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s-ES" b="1" dirty="0"/>
              <a:t>Análisis del problema Inicial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idx="1"/>
          </p:nvPr>
        </p:nvSpPr>
        <p:spPr>
          <a:xfrm>
            <a:off x="838200" y="1295400"/>
            <a:ext cx="8077200" cy="48006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/>
              <a:t>Numero1, Numero2, Numero3,Numero4,Numero5,Numero6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/>
              <a:t>Numero7, Numero8, Numero9, Numero10</a:t>
            </a:r>
            <a:endParaRPr lang="es-ES" sz="18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Datos Conocidos</a:t>
            </a:r>
            <a:endParaRPr lang="es-ES" sz="1600" b="1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/>
              <a:t>Numero1=1,  Numero2=2, Numero3=3,  Numero4=4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/>
              <a:t>Numero5,=5, Numero6=6,  Numero7=7,  Numero8=8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/>
              <a:t>Numero9=9,  Numero10=10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Datos no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/>
              <a:t>Ninguno</a:t>
            </a:r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b="1" dirty="0"/>
              <a:t>Restricciones</a:t>
            </a:r>
            <a:endParaRPr lang="es-ES" sz="2000" b="1" dirty="0"/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No se debe solicitar el numero a imprimir.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Los números son entero.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Imprimirlos por renglón cada uno</a:t>
            </a:r>
          </a:p>
          <a:p>
            <a:pPr lvl="1" eaLnBrk="1" hangingPunct="1">
              <a:lnSpc>
                <a:spcPct val="90000"/>
              </a:lnSpc>
            </a:pPr>
            <a:endParaRPr lang="es-MX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2438400"/>
            <a:ext cx="8686800" cy="4191000"/>
          </a:xfrm>
        </p:spPr>
        <p:txBody>
          <a:bodyPr/>
          <a:lstStyle/>
          <a:p>
            <a:pPr algn="just"/>
            <a:r>
              <a:rPr lang="es-MX" sz="1800" b="1" dirty="0">
                <a:solidFill>
                  <a:srgbClr val="00B050"/>
                </a:solidFill>
              </a:rPr>
              <a:t>Ninguno , solo imprimir el contenido de cada dato conocido</a:t>
            </a:r>
            <a:endParaRPr lang="es-MX" sz="1800" b="1" i="1" u="sng" dirty="0">
              <a:solidFill>
                <a:srgbClr val="00B05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209800" y="1447800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31863" y="96839"/>
            <a:ext cx="7158037" cy="741362"/>
          </a:xfrm>
        </p:spPr>
        <p:txBody>
          <a:bodyPr>
            <a:normAutofit fontScale="90000"/>
          </a:bodyPr>
          <a:lstStyle/>
          <a:p>
            <a:r>
              <a:rPr lang="es-MX" dirty="0"/>
              <a:t>Propuesta # 1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49325" y="914400"/>
            <a:ext cx="7661275" cy="5181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MX" sz="1800" b="1" dirty="0"/>
              <a:t>Objetivo: </a:t>
            </a:r>
            <a:r>
              <a:rPr lang="es-MX" sz="1800" dirty="0"/>
              <a:t>Imprimir los número del 1 al 10 en pantalla.</a:t>
            </a:r>
            <a:endParaRPr lang="es-MX" sz="1800" b="1" dirty="0"/>
          </a:p>
          <a:p>
            <a:pPr>
              <a:buNone/>
            </a:pPr>
            <a:r>
              <a:rPr lang="es-MX" sz="1800" b="1" dirty="0"/>
              <a:t>Programador: </a:t>
            </a:r>
            <a:r>
              <a:rPr lang="es-MX" sz="1800" dirty="0"/>
              <a:t>x</a:t>
            </a:r>
            <a:endParaRPr lang="es-MX" sz="1800" b="1" dirty="0"/>
          </a:p>
          <a:p>
            <a:pPr>
              <a:buNone/>
            </a:pPr>
            <a:r>
              <a:rPr lang="es-MX" sz="1800" b="1" dirty="0"/>
              <a:t>Fecha: </a:t>
            </a:r>
            <a:fld id="{F8347B7F-64FC-4C5A-870E-CCCF5DF4AD1D}" type="datetime1">
              <a:rPr lang="es-MX" sz="1800" smtClean="0"/>
              <a:t>19/11/2025</a:t>
            </a:fld>
            <a:endParaRPr lang="es-MX" sz="1800" b="1" dirty="0"/>
          </a:p>
          <a:p>
            <a:pPr>
              <a:buNone/>
            </a:pPr>
            <a:r>
              <a:rPr lang="es-MX" sz="1800" b="1" dirty="0"/>
              <a:t>INICIO</a:t>
            </a:r>
          </a:p>
          <a:p>
            <a:pPr>
              <a:buNone/>
            </a:pPr>
            <a:r>
              <a:rPr lang="es-MX" sz="1800" b="1" dirty="0"/>
              <a:t>	</a:t>
            </a:r>
            <a:r>
              <a:rPr lang="es-MX" sz="1600" dirty="0"/>
              <a:t>CONST ENTERO Numero1=1, Numero2=2, Numero3=3</a:t>
            </a:r>
          </a:p>
          <a:p>
            <a:pPr>
              <a:buNone/>
            </a:pPr>
            <a:r>
              <a:rPr lang="es-MX" sz="1600" dirty="0"/>
              <a:t>	CONST ENTERO Numero4=4, Numero5=5, Numero6=6</a:t>
            </a:r>
          </a:p>
          <a:p>
            <a:pPr>
              <a:buNone/>
            </a:pPr>
            <a:r>
              <a:rPr lang="es-MX" sz="1600" dirty="0"/>
              <a:t>	CONST ENTERO Numero7=7, Numero8=8, Numero9=9</a:t>
            </a:r>
          </a:p>
          <a:p>
            <a:pPr>
              <a:buNone/>
            </a:pPr>
            <a:r>
              <a:rPr lang="es-MX" sz="1600" dirty="0"/>
              <a:t>	CONST ENTERO Numero10=10</a:t>
            </a:r>
          </a:p>
          <a:p>
            <a:pPr lvl="1">
              <a:buNone/>
            </a:pPr>
            <a:r>
              <a:rPr lang="es-MX" sz="1600" dirty="0"/>
              <a:t>IMPRIMIR  Numero1</a:t>
            </a:r>
          </a:p>
          <a:p>
            <a:pPr lvl="1">
              <a:buNone/>
            </a:pPr>
            <a:r>
              <a:rPr lang="es-MX" sz="1600" dirty="0"/>
              <a:t>IMPRIMIR  Numero2</a:t>
            </a:r>
          </a:p>
          <a:p>
            <a:pPr lvl="1">
              <a:buNone/>
            </a:pPr>
            <a:r>
              <a:rPr lang="es-MX" sz="1600" dirty="0"/>
              <a:t>IMPRIMIR  Numero3</a:t>
            </a:r>
          </a:p>
          <a:p>
            <a:pPr lvl="1">
              <a:buNone/>
            </a:pPr>
            <a:r>
              <a:rPr lang="es-MX" sz="1600" dirty="0"/>
              <a:t>IMPRIMIR  Numero4</a:t>
            </a:r>
          </a:p>
          <a:p>
            <a:pPr lvl="1">
              <a:buNone/>
            </a:pPr>
            <a:r>
              <a:rPr lang="es-MX" sz="1600" dirty="0"/>
              <a:t>IMPRIMIR  Numero5</a:t>
            </a:r>
          </a:p>
          <a:p>
            <a:pPr lvl="1">
              <a:buNone/>
            </a:pPr>
            <a:r>
              <a:rPr lang="es-MX" sz="1600" dirty="0"/>
              <a:t>IMPRIMIR  Numero6</a:t>
            </a:r>
          </a:p>
          <a:p>
            <a:pPr lvl="1">
              <a:buNone/>
            </a:pPr>
            <a:r>
              <a:rPr lang="es-MX" sz="1600" dirty="0"/>
              <a:t>IMPRIMIR  Numero7</a:t>
            </a:r>
          </a:p>
          <a:p>
            <a:pPr lvl="1">
              <a:buNone/>
            </a:pPr>
            <a:r>
              <a:rPr lang="es-MX" sz="1600" dirty="0"/>
              <a:t>IMPRIMIR  Numero8</a:t>
            </a:r>
          </a:p>
          <a:p>
            <a:pPr lvl="1">
              <a:buNone/>
            </a:pPr>
            <a:r>
              <a:rPr lang="es-MX" sz="1600" dirty="0"/>
              <a:t>IMPRIMIR  Numero9</a:t>
            </a:r>
          </a:p>
          <a:p>
            <a:pPr lvl="1">
              <a:buNone/>
            </a:pPr>
            <a:r>
              <a:rPr lang="es-MX" sz="1600" dirty="0"/>
              <a:t>IMPRIMIR  Numero10</a:t>
            </a:r>
          </a:p>
          <a:p>
            <a:pPr>
              <a:buNone/>
            </a:pPr>
            <a:r>
              <a:rPr lang="es-MX" sz="1800" b="1" dirty="0"/>
              <a:t>FIN</a:t>
            </a:r>
            <a:endParaRPr lang="es-MX" sz="2800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5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Propuesta # 2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49325" y="1752600"/>
            <a:ext cx="7661275" cy="4343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MX" sz="1800" b="1" dirty="0"/>
              <a:t>Objetivo: </a:t>
            </a:r>
            <a:r>
              <a:rPr lang="es-MX" sz="1800" dirty="0"/>
              <a:t>Imprimir los número del 1 al 10 en pantalla.</a:t>
            </a:r>
            <a:endParaRPr lang="es-MX" sz="1800" b="1" dirty="0"/>
          </a:p>
          <a:p>
            <a:pPr>
              <a:buNone/>
            </a:pPr>
            <a:r>
              <a:rPr lang="es-MX" sz="1800" b="1" dirty="0"/>
              <a:t>Programador: </a:t>
            </a:r>
            <a:r>
              <a:rPr lang="es-MX" sz="1800" dirty="0"/>
              <a:t>X</a:t>
            </a:r>
            <a:endParaRPr lang="es-MX" sz="1800" b="1" dirty="0"/>
          </a:p>
          <a:p>
            <a:pPr>
              <a:buNone/>
            </a:pPr>
            <a:r>
              <a:rPr lang="es-MX" sz="1800" b="1" dirty="0"/>
              <a:t>Fecha: </a:t>
            </a:r>
            <a:r>
              <a:rPr lang="es-MX" sz="1800" dirty="0"/>
              <a:t>17 / Octubre / 2013</a:t>
            </a:r>
            <a:endParaRPr lang="es-MX" sz="1800" b="1" dirty="0"/>
          </a:p>
          <a:p>
            <a:pPr>
              <a:buNone/>
            </a:pPr>
            <a:endParaRPr lang="es-MX" sz="1800" b="1" dirty="0"/>
          </a:p>
          <a:p>
            <a:pPr>
              <a:buNone/>
            </a:pPr>
            <a:r>
              <a:rPr lang="es-MX" sz="1800" b="1" dirty="0"/>
              <a:t>INICIO</a:t>
            </a:r>
          </a:p>
          <a:p>
            <a:pPr lvl="1">
              <a:buNone/>
            </a:pPr>
            <a:r>
              <a:rPr lang="es-MX" sz="1600" dirty="0"/>
              <a:t>IMPRIMIR  “1”</a:t>
            </a:r>
          </a:p>
          <a:p>
            <a:pPr lvl="1">
              <a:buNone/>
            </a:pPr>
            <a:r>
              <a:rPr lang="es-MX" sz="1600" dirty="0"/>
              <a:t>IMPRIMIR  “2”</a:t>
            </a:r>
          </a:p>
          <a:p>
            <a:pPr lvl="1">
              <a:buNone/>
            </a:pPr>
            <a:r>
              <a:rPr lang="es-MX" sz="1600" dirty="0"/>
              <a:t>IMPRIMIR  “3”</a:t>
            </a:r>
          </a:p>
          <a:p>
            <a:pPr lvl="1">
              <a:buNone/>
            </a:pPr>
            <a:r>
              <a:rPr lang="es-MX" sz="1600" dirty="0"/>
              <a:t>IMPRIMIR  “4”</a:t>
            </a:r>
          </a:p>
          <a:p>
            <a:pPr lvl="1">
              <a:buNone/>
            </a:pPr>
            <a:r>
              <a:rPr lang="es-MX" sz="1600" dirty="0"/>
              <a:t>IMPRIMIR  “5”</a:t>
            </a:r>
          </a:p>
          <a:p>
            <a:pPr lvl="1">
              <a:buNone/>
            </a:pPr>
            <a:r>
              <a:rPr lang="es-MX" sz="1600" dirty="0"/>
              <a:t>IMPRIMIR  “6”</a:t>
            </a:r>
          </a:p>
          <a:p>
            <a:pPr lvl="1">
              <a:buNone/>
            </a:pPr>
            <a:r>
              <a:rPr lang="es-MX" sz="1600" dirty="0"/>
              <a:t>IMPRIMIR  “7”</a:t>
            </a:r>
          </a:p>
          <a:p>
            <a:pPr lvl="1">
              <a:buNone/>
            </a:pPr>
            <a:r>
              <a:rPr lang="es-MX" sz="1600" dirty="0"/>
              <a:t>IMPRIMIR  “8”</a:t>
            </a:r>
          </a:p>
          <a:p>
            <a:pPr lvl="1">
              <a:buNone/>
            </a:pPr>
            <a:r>
              <a:rPr lang="es-MX" sz="1600" dirty="0"/>
              <a:t>IMPRIMIR  “9”</a:t>
            </a:r>
          </a:p>
          <a:p>
            <a:pPr lvl="1">
              <a:buNone/>
            </a:pPr>
            <a:r>
              <a:rPr lang="es-MX" sz="1600" dirty="0"/>
              <a:t>IMPRIMIR  “10”</a:t>
            </a:r>
          </a:p>
          <a:p>
            <a:pPr>
              <a:buNone/>
            </a:pPr>
            <a:r>
              <a:rPr lang="es-MX" sz="1800" b="1" dirty="0"/>
              <a:t>FIN</a:t>
            </a:r>
            <a:endParaRPr lang="es-MX" sz="2800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6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s-ES_tradnl" b="1"/>
              <a:t>Estructuras </a:t>
            </a:r>
            <a:r>
              <a:rPr lang="es-ES_tradnl" b="1" dirty="0"/>
              <a:t>de Repetición</a:t>
            </a:r>
            <a:endParaRPr lang="es-MX" b="1" dirty="0"/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MX" dirty="0"/>
              <a:t>Algoritmia</a:t>
            </a:r>
          </a:p>
          <a:p>
            <a:r>
              <a:rPr lang="es-MX" dirty="0"/>
              <a:t>Facultad de Informática UAS</a:t>
            </a:r>
          </a:p>
          <a:p>
            <a:endParaRPr lang="es-MX" dirty="0"/>
          </a:p>
          <a:p>
            <a:endParaRPr lang="es-MX" dirty="0"/>
          </a:p>
        </p:txBody>
      </p:sp>
      <p:pic>
        <p:nvPicPr>
          <p:cNvPr id="6" name="5 Imagen" descr="img_edificio_centr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188640"/>
            <a:ext cx="4676775" cy="2076450"/>
          </a:xfrm>
          <a:prstGeom prst="rect">
            <a:avLst/>
          </a:prstGeom>
        </p:spPr>
      </p:pic>
      <p:pic>
        <p:nvPicPr>
          <p:cNvPr id="7" name="6 Imagen" descr="logos_guila_ajedre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188640"/>
            <a:ext cx="2189663" cy="2115616"/>
          </a:xfrm>
          <a:prstGeom prst="rect">
            <a:avLst/>
          </a:prstGeom>
        </p:spPr>
      </p:pic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MX"/>
              <a:t>-</a:t>
            </a:r>
            <a:fld id="{582AF6B1-3856-4F6C-BBB5-2DE4A48ED728}" type="slidenum">
              <a:rPr lang="es-MX" smtClean="0"/>
              <a:pPr/>
              <a:t>7</a:t>
            </a:fld>
            <a:r>
              <a:rPr lang="es-MX"/>
              <a:t>-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0516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3200" b="1" dirty="0"/>
              <a:t>Competencia del Tema</a:t>
            </a:r>
            <a:endParaRPr lang="es-ES" sz="32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endParaRPr lang="es-ES_tradnl" dirty="0"/>
          </a:p>
          <a:p>
            <a:pPr algn="just" eaLnBrk="1" hangingPunct="1">
              <a:buFont typeface="Wingdings" pitchFamily="2" charset="2"/>
              <a:buNone/>
            </a:pPr>
            <a:r>
              <a:rPr lang="es-ES_tradnl" dirty="0"/>
              <a:t>El alumno:</a:t>
            </a:r>
          </a:p>
          <a:p>
            <a:pPr algn="just" eaLnBrk="1" hangingPunct="1"/>
            <a:endParaRPr lang="es-ES_tradnl" dirty="0"/>
          </a:p>
          <a:p>
            <a:pPr algn="just" eaLnBrk="1" hangingPunct="1"/>
            <a:r>
              <a:rPr lang="es-ES_tradnl" sz="2400" dirty="0"/>
              <a:t>Conocerá las diferentes estructuras algorítmicas Repetitivas como componentes básicos de los programas y aplicará la combinación de ellas para el desarrollo de algoritmos más complejos.</a:t>
            </a:r>
            <a:endParaRPr lang="es-ES" sz="24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8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/>
              <a:t>Contenido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sz="2000" b="1" dirty="0"/>
              <a:t>Introducción</a:t>
            </a:r>
          </a:p>
          <a:p>
            <a:pPr eaLnBrk="1" hangingPunct="1"/>
            <a:endParaRPr lang="es-ES" sz="2000" b="1" dirty="0"/>
          </a:p>
          <a:p>
            <a:pPr eaLnBrk="1" hangingPunct="1"/>
            <a:r>
              <a:rPr lang="es-ES" sz="2000" b="1" dirty="0"/>
              <a:t>Clasificación de Estructuras</a:t>
            </a:r>
          </a:p>
          <a:p>
            <a:pPr eaLnBrk="1" hangingPunct="1"/>
            <a:endParaRPr lang="es-ES" sz="2000" b="1" dirty="0"/>
          </a:p>
          <a:p>
            <a:pPr lvl="1" eaLnBrk="1" hangingPunct="1"/>
            <a:r>
              <a:rPr lang="es-ES" sz="1800" b="1" dirty="0"/>
              <a:t>Estructura MIENTRAS</a:t>
            </a:r>
          </a:p>
          <a:p>
            <a:pPr lvl="2" eaLnBrk="1" hangingPunct="1"/>
            <a:r>
              <a:rPr lang="es-MX" sz="1400" b="1" dirty="0"/>
              <a:t>Funcionamiento lógico</a:t>
            </a:r>
          </a:p>
          <a:p>
            <a:pPr lvl="2" eaLnBrk="1" hangingPunct="1"/>
            <a:r>
              <a:rPr lang="es-MX" sz="1400" b="1" dirty="0"/>
              <a:t>Sintaxis pseudocódigo</a:t>
            </a:r>
          </a:p>
          <a:p>
            <a:pPr lvl="2" eaLnBrk="1" hangingPunct="1"/>
            <a:r>
              <a:rPr lang="es-MX" sz="1400" b="1" dirty="0"/>
              <a:t>Ejemplos</a:t>
            </a:r>
            <a:endParaRPr lang="es-ES" sz="1400" b="1" dirty="0"/>
          </a:p>
          <a:p>
            <a:pPr lvl="1" eaLnBrk="1" hangingPunct="1"/>
            <a:r>
              <a:rPr lang="es-ES" sz="1800" b="1" dirty="0"/>
              <a:t>Estructura REPETIR</a:t>
            </a:r>
          </a:p>
          <a:p>
            <a:pPr lvl="2"/>
            <a:r>
              <a:rPr lang="es-MX" sz="1400" b="1" dirty="0"/>
              <a:t>Funcionamiento lógico</a:t>
            </a:r>
          </a:p>
          <a:p>
            <a:pPr lvl="2"/>
            <a:r>
              <a:rPr lang="es-MX" sz="1400" b="1" dirty="0"/>
              <a:t>Sintaxis pseudocódigo</a:t>
            </a:r>
          </a:p>
          <a:p>
            <a:pPr lvl="2"/>
            <a:r>
              <a:rPr lang="es-MX" sz="1400" b="1" dirty="0"/>
              <a:t>Ejemplos</a:t>
            </a:r>
            <a:endParaRPr lang="es-ES" sz="1800" b="1" dirty="0"/>
          </a:p>
          <a:p>
            <a:pPr lvl="1" eaLnBrk="1" hangingPunct="1"/>
            <a:r>
              <a:rPr lang="es-ES" sz="1800" b="1" dirty="0"/>
              <a:t>Estructura DESDE</a:t>
            </a:r>
          </a:p>
          <a:p>
            <a:pPr lvl="2"/>
            <a:r>
              <a:rPr lang="es-MX" sz="1400" b="1" dirty="0"/>
              <a:t>Funcionamiento lógico</a:t>
            </a:r>
          </a:p>
          <a:p>
            <a:pPr lvl="2"/>
            <a:r>
              <a:rPr lang="es-MX" sz="1400" b="1" dirty="0"/>
              <a:t>Sintaxis pseudocódigo</a:t>
            </a:r>
          </a:p>
          <a:p>
            <a:pPr lvl="2"/>
            <a:r>
              <a:rPr lang="es-MX" sz="1400" b="1" dirty="0"/>
              <a:t>Ejemplos</a:t>
            </a:r>
            <a:endParaRPr lang="es-ES" sz="1400" b="1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9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/>
              <a:t>Introducción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s-ES_tradnl" sz="2800" b="1" dirty="0"/>
              <a:t>Repetición</a:t>
            </a:r>
            <a:r>
              <a:rPr lang="es-ES_tradnl" sz="2800" dirty="0"/>
              <a:t>: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s-ES_tradnl" sz="2400" dirty="0"/>
              <a:t>Es una estructura que permite controlar la ejecución de acciones que se deben realizar en más de una ocasión. </a:t>
            </a:r>
          </a:p>
          <a:p>
            <a:pPr algn="just" eaLnBrk="1" hangingPunct="1">
              <a:lnSpc>
                <a:spcPct val="90000"/>
              </a:lnSpc>
            </a:pPr>
            <a:endParaRPr lang="es-ES_tradnl" sz="2800" dirty="0"/>
          </a:p>
          <a:p>
            <a:pPr lvl="1" algn="just" eaLnBrk="1" hangingPunct="1">
              <a:lnSpc>
                <a:spcPct val="90000"/>
              </a:lnSpc>
            </a:pPr>
            <a:r>
              <a:rPr lang="es-ES_tradnl" sz="2400" dirty="0"/>
              <a:t>El número de repeticiones puede ser:</a:t>
            </a:r>
          </a:p>
          <a:p>
            <a:pPr lvl="1" algn="just" eaLnBrk="1" hangingPunct="1">
              <a:lnSpc>
                <a:spcPct val="90000"/>
              </a:lnSpc>
            </a:pPr>
            <a:endParaRPr lang="es-ES_tradnl" sz="2400" dirty="0"/>
          </a:p>
          <a:p>
            <a:pPr lvl="2" algn="just" eaLnBrk="1" hangingPunct="1">
              <a:lnSpc>
                <a:spcPct val="90000"/>
              </a:lnSpc>
            </a:pPr>
            <a:r>
              <a:rPr lang="es-ES_tradnl" sz="2000" b="1" dirty="0"/>
              <a:t>Fija</a:t>
            </a:r>
            <a:r>
              <a:rPr lang="es-ES_tradnl" sz="2000" dirty="0"/>
              <a:t> (con un número determinado de iteraciones) o</a:t>
            </a:r>
          </a:p>
          <a:p>
            <a:pPr lvl="2" algn="just" eaLnBrk="1" hangingPunct="1">
              <a:lnSpc>
                <a:spcPct val="90000"/>
              </a:lnSpc>
            </a:pPr>
            <a:endParaRPr lang="es-ES_tradnl" sz="2000" dirty="0"/>
          </a:p>
          <a:p>
            <a:pPr lvl="2" algn="just" eaLnBrk="1" hangingPunct="1">
              <a:lnSpc>
                <a:spcPct val="90000"/>
              </a:lnSpc>
            </a:pPr>
            <a:r>
              <a:rPr lang="es-ES_tradnl" sz="2000" b="1" dirty="0"/>
              <a:t>Variable</a:t>
            </a:r>
            <a:r>
              <a:rPr lang="es-ES_tradnl" sz="2000" dirty="0"/>
              <a:t> (con un número indeterminado de iteraciones, y esta en función de algún dato dentro del programa).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10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Estructura MIENTRAS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/>
              <a:t>Funcionamiento Lógico (Semántica)</a:t>
            </a:r>
            <a:endParaRPr lang="es-ES_tradnl" dirty="0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11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Estructura MIENTRAS</a:t>
            </a:r>
            <a:endParaRPr lang="es-MX" dirty="0"/>
          </a:p>
        </p:txBody>
      </p:sp>
      <p:grpSp>
        <p:nvGrpSpPr>
          <p:cNvPr id="55" name="Group 34"/>
          <p:cNvGrpSpPr>
            <a:grpSpLocks/>
          </p:cNvGrpSpPr>
          <p:nvPr/>
        </p:nvGrpSpPr>
        <p:grpSpPr bwMode="auto">
          <a:xfrm>
            <a:off x="2819400" y="1143000"/>
            <a:ext cx="2514600" cy="5486400"/>
            <a:chOff x="144" y="672"/>
            <a:chExt cx="1584" cy="3456"/>
          </a:xfrm>
        </p:grpSpPr>
        <p:sp>
          <p:nvSpPr>
            <p:cNvPr id="56" name="AutoShape 27"/>
            <p:cNvSpPr>
              <a:spLocks noChangeArrowheads="1"/>
            </p:cNvSpPr>
            <p:nvPr/>
          </p:nvSpPr>
          <p:spPr bwMode="auto">
            <a:xfrm>
              <a:off x="240" y="3648"/>
              <a:ext cx="1104" cy="480"/>
            </a:xfrm>
            <a:prstGeom prst="flowChartProcess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7" name="AutoShape 4"/>
            <p:cNvSpPr>
              <a:spLocks noChangeArrowheads="1"/>
            </p:cNvSpPr>
            <p:nvPr/>
          </p:nvSpPr>
          <p:spPr bwMode="auto">
            <a:xfrm>
              <a:off x="192" y="672"/>
              <a:ext cx="1248" cy="336"/>
            </a:xfrm>
            <a:prstGeom prst="flowChartProcess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8" name="Line 5"/>
            <p:cNvSpPr>
              <a:spLocks noChangeShapeType="1"/>
            </p:cNvSpPr>
            <p:nvPr/>
          </p:nvSpPr>
          <p:spPr bwMode="auto">
            <a:xfrm>
              <a:off x="768" y="3456"/>
              <a:ext cx="0" cy="192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" name="Text Box 6"/>
            <p:cNvSpPr txBox="1">
              <a:spLocks noChangeArrowheads="1"/>
            </p:cNvSpPr>
            <p:nvPr/>
          </p:nvSpPr>
          <p:spPr bwMode="auto">
            <a:xfrm>
              <a:off x="240" y="720"/>
              <a:ext cx="1152" cy="288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sz="1200" b="1" dirty="0">
                  <a:solidFill>
                    <a:srgbClr val="006BD6"/>
                  </a:solidFill>
                  <a:latin typeface="Comic Sans MS" pitchFamily="66" charset="0"/>
                </a:rPr>
                <a:t>Valor Inicial de variable</a:t>
              </a:r>
              <a:endParaRPr lang="es-ES" sz="1200" b="1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60" name="AutoShape 8"/>
            <p:cNvSpPr>
              <a:spLocks noChangeArrowheads="1"/>
            </p:cNvSpPr>
            <p:nvPr/>
          </p:nvSpPr>
          <p:spPr bwMode="auto">
            <a:xfrm>
              <a:off x="240" y="1209"/>
              <a:ext cx="1056" cy="947"/>
            </a:xfrm>
            <a:prstGeom prst="flowChartDecision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1" name="AutoShape 9"/>
            <p:cNvSpPr>
              <a:spLocks noChangeArrowheads="1"/>
            </p:cNvSpPr>
            <p:nvPr/>
          </p:nvSpPr>
          <p:spPr bwMode="auto">
            <a:xfrm>
              <a:off x="336" y="2448"/>
              <a:ext cx="912" cy="345"/>
            </a:xfrm>
            <a:prstGeom prst="flowChartProcess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2" name="AutoShape 10"/>
            <p:cNvSpPr>
              <a:spLocks noChangeArrowheads="1"/>
            </p:cNvSpPr>
            <p:nvPr/>
          </p:nvSpPr>
          <p:spPr bwMode="auto">
            <a:xfrm>
              <a:off x="384" y="2928"/>
              <a:ext cx="912" cy="345"/>
            </a:xfrm>
            <a:prstGeom prst="flowChartProcess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 sz="1000"/>
            </a:p>
          </p:txBody>
        </p:sp>
        <p:sp>
          <p:nvSpPr>
            <p:cNvPr id="63" name="Line 11"/>
            <p:cNvSpPr>
              <a:spLocks noChangeShapeType="1"/>
            </p:cNvSpPr>
            <p:nvPr/>
          </p:nvSpPr>
          <p:spPr bwMode="auto">
            <a:xfrm>
              <a:off x="768" y="1008"/>
              <a:ext cx="0" cy="201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4" name="Line 12"/>
            <p:cNvSpPr>
              <a:spLocks noChangeShapeType="1"/>
            </p:cNvSpPr>
            <p:nvPr/>
          </p:nvSpPr>
          <p:spPr bwMode="auto">
            <a:xfrm flipV="1">
              <a:off x="1296" y="1680"/>
              <a:ext cx="432" cy="2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5" name="Line 14"/>
            <p:cNvSpPr>
              <a:spLocks noChangeShapeType="1"/>
            </p:cNvSpPr>
            <p:nvPr/>
          </p:nvSpPr>
          <p:spPr bwMode="auto">
            <a:xfrm>
              <a:off x="720" y="2832"/>
              <a:ext cx="0" cy="104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6" name="Line 15"/>
            <p:cNvSpPr>
              <a:spLocks noChangeShapeType="1"/>
            </p:cNvSpPr>
            <p:nvPr/>
          </p:nvSpPr>
          <p:spPr bwMode="auto">
            <a:xfrm>
              <a:off x="1728" y="1680"/>
              <a:ext cx="0" cy="1776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7" name="Text Box 16"/>
            <p:cNvSpPr txBox="1">
              <a:spLocks noChangeArrowheads="1"/>
            </p:cNvSpPr>
            <p:nvPr/>
          </p:nvSpPr>
          <p:spPr bwMode="auto">
            <a:xfrm>
              <a:off x="384" y="1596"/>
              <a:ext cx="769" cy="212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sz="1600" b="1" dirty="0">
                  <a:solidFill>
                    <a:srgbClr val="006BD6"/>
                  </a:solidFill>
                  <a:latin typeface="Comic Sans MS" pitchFamily="66" charset="0"/>
                </a:rPr>
                <a:t>Condición</a:t>
              </a:r>
              <a:endParaRPr lang="es-ES" sz="1600" b="1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68" name="Text Box 17"/>
            <p:cNvSpPr txBox="1">
              <a:spLocks noChangeArrowheads="1"/>
            </p:cNvSpPr>
            <p:nvPr/>
          </p:nvSpPr>
          <p:spPr bwMode="auto">
            <a:xfrm>
              <a:off x="432" y="2496"/>
              <a:ext cx="768" cy="211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600" b="1">
                  <a:solidFill>
                    <a:srgbClr val="006BD6"/>
                  </a:solidFill>
                  <a:latin typeface="Comic Sans MS" pitchFamily="66" charset="0"/>
                </a:rPr>
                <a:t>Acciones</a:t>
              </a:r>
              <a:endParaRPr lang="es-ES" sz="1600" b="1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69" name="Text Box 18"/>
            <p:cNvSpPr txBox="1">
              <a:spLocks noChangeArrowheads="1"/>
            </p:cNvSpPr>
            <p:nvPr/>
          </p:nvSpPr>
          <p:spPr bwMode="auto">
            <a:xfrm>
              <a:off x="480" y="2966"/>
              <a:ext cx="720" cy="250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000" b="1" dirty="0">
                  <a:solidFill>
                    <a:srgbClr val="006BD6"/>
                  </a:solidFill>
                  <a:latin typeface="Comic Sans MS" pitchFamily="66" charset="0"/>
                </a:rPr>
                <a:t>Incremento / Decremento</a:t>
              </a:r>
              <a:endParaRPr lang="es-ES" sz="1000" b="1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70" name="Text Box 19"/>
            <p:cNvSpPr txBox="1">
              <a:spLocks noChangeArrowheads="1"/>
            </p:cNvSpPr>
            <p:nvPr/>
          </p:nvSpPr>
          <p:spPr bwMode="auto">
            <a:xfrm>
              <a:off x="1296" y="1680"/>
              <a:ext cx="3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>
                  <a:solidFill>
                    <a:srgbClr val="006BD6"/>
                  </a:solidFill>
                  <a:latin typeface="Comic Sans MS" pitchFamily="66" charset="0"/>
                </a:rPr>
                <a:t>No</a:t>
              </a:r>
              <a:endParaRPr lang="es-ES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71" name="Text Box 20"/>
            <p:cNvSpPr txBox="1">
              <a:spLocks noChangeArrowheads="1"/>
            </p:cNvSpPr>
            <p:nvPr/>
          </p:nvSpPr>
          <p:spPr bwMode="auto">
            <a:xfrm>
              <a:off x="816" y="2112"/>
              <a:ext cx="38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2400" dirty="0">
                  <a:solidFill>
                    <a:srgbClr val="006BD6"/>
                  </a:solidFill>
                  <a:latin typeface="Comic Sans MS" pitchFamily="66" charset="0"/>
                </a:rPr>
                <a:t>Sí</a:t>
              </a:r>
              <a:endParaRPr lang="es-ES" sz="2400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72" name="Line 21"/>
            <p:cNvSpPr>
              <a:spLocks noChangeShapeType="1"/>
            </p:cNvSpPr>
            <p:nvPr/>
          </p:nvSpPr>
          <p:spPr bwMode="auto">
            <a:xfrm flipH="1">
              <a:off x="768" y="3456"/>
              <a:ext cx="960" cy="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s-ES"/>
            </a:p>
          </p:txBody>
        </p:sp>
        <p:sp>
          <p:nvSpPr>
            <p:cNvPr id="73" name="Line 22"/>
            <p:cNvSpPr>
              <a:spLocks noChangeShapeType="1"/>
            </p:cNvSpPr>
            <p:nvPr/>
          </p:nvSpPr>
          <p:spPr bwMode="auto">
            <a:xfrm>
              <a:off x="768" y="2156"/>
              <a:ext cx="0" cy="258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s-ES"/>
            </a:p>
          </p:txBody>
        </p:sp>
        <p:sp>
          <p:nvSpPr>
            <p:cNvPr id="74" name="Text Box 26"/>
            <p:cNvSpPr txBox="1">
              <a:spLocks noChangeArrowheads="1"/>
            </p:cNvSpPr>
            <p:nvPr/>
          </p:nvSpPr>
          <p:spPr bwMode="auto">
            <a:xfrm>
              <a:off x="288" y="3744"/>
              <a:ext cx="912" cy="288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sz="1200" b="1" dirty="0">
                  <a:solidFill>
                    <a:srgbClr val="006BD6"/>
                  </a:solidFill>
                  <a:latin typeface="Comic Sans MS" pitchFamily="66" charset="0"/>
                </a:rPr>
                <a:t>Acciones fuera del ciclo</a:t>
              </a:r>
              <a:endParaRPr lang="es-ES" sz="1200" b="1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75" name="Line 30"/>
            <p:cNvSpPr>
              <a:spLocks noChangeShapeType="1"/>
            </p:cNvSpPr>
            <p:nvPr/>
          </p:nvSpPr>
          <p:spPr bwMode="auto">
            <a:xfrm flipH="1">
              <a:off x="144" y="3120"/>
              <a:ext cx="192" cy="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ES"/>
            </a:p>
          </p:txBody>
        </p:sp>
        <p:sp>
          <p:nvSpPr>
            <p:cNvPr id="76" name="Line 31"/>
            <p:cNvSpPr>
              <a:spLocks noChangeShapeType="1"/>
            </p:cNvSpPr>
            <p:nvPr/>
          </p:nvSpPr>
          <p:spPr bwMode="auto">
            <a:xfrm>
              <a:off x="144" y="1680"/>
              <a:ext cx="0" cy="144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7" name="Line 32"/>
            <p:cNvSpPr>
              <a:spLocks noChangeShapeType="1"/>
            </p:cNvSpPr>
            <p:nvPr/>
          </p:nvSpPr>
          <p:spPr bwMode="auto">
            <a:xfrm flipH="1">
              <a:off x="144" y="1680"/>
              <a:ext cx="144" cy="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miter lim="800000"/>
              <a:headEnd type="arrow" w="med" len="med"/>
              <a:tailEnd/>
            </a:ln>
          </p:spPr>
          <p:txBody>
            <a:bodyPr wrap="none"/>
            <a:lstStyle/>
            <a:p>
              <a:endParaRPr lang="es-ES"/>
            </a:p>
          </p:txBody>
        </p:sp>
      </p:grpSp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12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ChangeArrowheads="1"/>
          </p:cNvSpPr>
          <p:nvPr/>
        </p:nvSpPr>
        <p:spPr bwMode="auto">
          <a:xfrm>
            <a:off x="533400" y="1340768"/>
            <a:ext cx="8001000" cy="5029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/>
            <a:r>
              <a:rPr lang="es-MX" dirty="0">
                <a:latin typeface="Lucida Sans Typewriter" pitchFamily="49" charset="0"/>
                <a:cs typeface="Times New Roman" pitchFamily="18" charset="0"/>
              </a:rPr>
              <a:t>Definición</a:t>
            </a:r>
            <a:r>
              <a:rPr lang="en-US" dirty="0">
                <a:latin typeface="Lucida Sans Typewriter" pitchFamily="49" charset="0"/>
                <a:cs typeface="Times New Roman" pitchFamily="18" charset="0"/>
              </a:rPr>
              <a:t> de Variable de control</a:t>
            </a:r>
          </a:p>
          <a:p>
            <a:pPr eaLnBrk="0" hangingPunct="0"/>
            <a:endParaRPr lang="en-US" dirty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n-US" dirty="0">
                <a:latin typeface="Lucida Sans Typewriter" pitchFamily="49" charset="0"/>
                <a:cs typeface="Times New Roman" pitchFamily="18" charset="0"/>
              </a:rPr>
              <a:t>. . .</a:t>
            </a:r>
          </a:p>
          <a:p>
            <a:pPr eaLnBrk="0" hangingPunct="0"/>
            <a:endParaRPr lang="en-US" dirty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s-MX" dirty="0">
                <a:latin typeface="Lucida Sans Typewriter" pitchFamily="49" charset="0"/>
                <a:cs typeface="Times New Roman" pitchFamily="18" charset="0"/>
              </a:rPr>
              <a:t>Valor Inicial de Variable</a:t>
            </a:r>
          </a:p>
          <a:p>
            <a:pPr eaLnBrk="0" hangingPunct="0"/>
            <a:endParaRPr lang="es-MX" dirty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s-MX" sz="2000" b="1" dirty="0">
                <a:solidFill>
                  <a:srgbClr val="002060"/>
                </a:solidFill>
                <a:latin typeface="Lucida Sans Typewriter" pitchFamily="49" charset="0"/>
                <a:cs typeface="Times New Roman" pitchFamily="18" charset="0"/>
              </a:rPr>
              <a:t>MIENTRAS</a:t>
            </a:r>
            <a:r>
              <a:rPr lang="es-MX" sz="2000" b="1" dirty="0">
                <a:latin typeface="Lucida Sans Typewriter" pitchFamily="49" charset="0"/>
                <a:cs typeface="Times New Roman" pitchFamily="18" charset="0"/>
              </a:rPr>
              <a:t>(</a:t>
            </a:r>
            <a:r>
              <a:rPr lang="es-MX" sz="2000" dirty="0">
                <a:solidFill>
                  <a:srgbClr val="7030A0"/>
                </a:solidFill>
                <a:latin typeface="Lucida Sans Typewriter" pitchFamily="49" charset="0"/>
                <a:cs typeface="Times New Roman" pitchFamily="18" charset="0"/>
              </a:rPr>
              <a:t>Condición ó </a:t>
            </a:r>
            <a:r>
              <a:rPr lang="es-MX" sz="2000" i="1" dirty="0">
                <a:solidFill>
                  <a:srgbClr val="7030A0"/>
                </a:solidFill>
                <a:latin typeface="Lucida Sans Typewriter" pitchFamily="49" charset="0"/>
                <a:cs typeface="Times New Roman" pitchFamily="18" charset="0"/>
              </a:rPr>
              <a:t>expresión-booleana</a:t>
            </a:r>
            <a:r>
              <a:rPr lang="es-MX" sz="2000" b="1" i="1" dirty="0">
                <a:latin typeface="Lucida Sans Typewriter" pitchFamily="49" charset="0"/>
                <a:cs typeface="Times New Roman" pitchFamily="18" charset="0"/>
              </a:rPr>
              <a:t>)</a:t>
            </a:r>
            <a:endParaRPr lang="es-MX" sz="2000" b="1" dirty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endParaRPr lang="es-MX" sz="2000" dirty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s-MX" sz="2000" dirty="0">
                <a:latin typeface="Lucida Sans Typewriter" pitchFamily="49" charset="0"/>
                <a:cs typeface="Times New Roman" pitchFamily="18" charset="0"/>
              </a:rPr>
              <a:t>  </a:t>
            </a:r>
            <a:r>
              <a:rPr lang="es-MX" i="1" dirty="0"/>
              <a:t>instrucciones (acciones a realizar)</a:t>
            </a:r>
          </a:p>
          <a:p>
            <a:pPr eaLnBrk="0" hangingPunct="0"/>
            <a:r>
              <a:rPr lang="es-MX" b="1" i="1" dirty="0"/>
              <a:t>     Incremento / decremento de variable</a:t>
            </a:r>
          </a:p>
          <a:p>
            <a:pPr eaLnBrk="0" hangingPunct="0"/>
            <a:endParaRPr lang="es-MX" sz="2000" b="1" dirty="0">
              <a:solidFill>
                <a:srgbClr val="002060"/>
              </a:solidFill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s-MX" sz="2000" b="1" dirty="0">
                <a:solidFill>
                  <a:srgbClr val="002060"/>
                </a:solidFill>
                <a:latin typeface="Lucida Sans Typewriter" pitchFamily="49" charset="0"/>
                <a:cs typeface="Times New Roman" pitchFamily="18" charset="0"/>
              </a:rPr>
              <a:t>FIN_MIENTRAS</a:t>
            </a:r>
          </a:p>
          <a:p>
            <a:pPr eaLnBrk="0" hangingPunct="0"/>
            <a:endParaRPr lang="es-MX" sz="2000" b="1" dirty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s-MX" sz="2000" b="1" dirty="0">
                <a:latin typeface="Lucida Sans Typewriter" pitchFamily="49" charset="0"/>
                <a:cs typeface="Times New Roman" pitchFamily="18" charset="0"/>
              </a:rPr>
              <a:t>Otras acciones fuera del ciclo</a:t>
            </a:r>
          </a:p>
          <a:p>
            <a:pPr eaLnBrk="0" hangingPunct="0"/>
            <a:endParaRPr lang="es-MX" sz="2000" b="1" dirty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s-MX" sz="2000" b="1" dirty="0">
                <a:latin typeface="Lucida Sans Typewriter" pitchFamily="49" charset="0"/>
                <a:cs typeface="Times New Roman" pitchFamily="18" charset="0"/>
              </a:rPr>
              <a:t>. . .</a:t>
            </a:r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Sintaxis Pseudocódigo: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13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Análisis del Problema Inicial</a:t>
            </a:r>
            <a:endParaRPr lang="es-ES" dirty="0"/>
          </a:p>
        </p:txBody>
      </p:sp>
      <p:sp>
        <p:nvSpPr>
          <p:cNvPr id="17410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b="1" dirty="0"/>
              <a:t>Información de Salida</a:t>
            </a:r>
          </a:p>
          <a:p>
            <a:pPr lvl="1"/>
            <a:r>
              <a:rPr lang="es-MX" dirty="0"/>
              <a:t>Numero (s)</a:t>
            </a:r>
            <a:endParaRPr lang="es-ES" dirty="0"/>
          </a:p>
          <a:p>
            <a:endParaRPr lang="es-ES" dirty="0"/>
          </a:p>
          <a:p>
            <a:r>
              <a:rPr lang="es-ES" b="1" dirty="0"/>
              <a:t>Datos Conocidos</a:t>
            </a:r>
          </a:p>
          <a:p>
            <a:pPr lvl="1"/>
            <a:r>
              <a:rPr lang="es-MX" dirty="0" err="1"/>
              <a:t>NumeroInicial</a:t>
            </a:r>
            <a:r>
              <a:rPr lang="es-MX" dirty="0"/>
              <a:t>= 1</a:t>
            </a:r>
          </a:p>
          <a:p>
            <a:pPr lvl="1"/>
            <a:r>
              <a:rPr lang="es-MX" dirty="0" err="1"/>
              <a:t>NumeroFinal</a:t>
            </a:r>
            <a:r>
              <a:rPr lang="es-MX" dirty="0"/>
              <a:t> = 10</a:t>
            </a:r>
          </a:p>
          <a:p>
            <a:pPr lvl="1"/>
            <a:endParaRPr lang="es-ES" dirty="0"/>
          </a:p>
          <a:p>
            <a:r>
              <a:rPr lang="es-ES" b="1" dirty="0"/>
              <a:t>Datos no Conocidos</a:t>
            </a:r>
          </a:p>
          <a:p>
            <a:pPr lvl="1"/>
            <a:endParaRPr lang="es-MX" dirty="0"/>
          </a:p>
          <a:p>
            <a:r>
              <a:rPr lang="es-MX" b="1" dirty="0"/>
              <a:t>Restricciones</a:t>
            </a:r>
            <a:endParaRPr lang="es-ES" b="1" dirty="0"/>
          </a:p>
          <a:p>
            <a:pPr lvl="1"/>
            <a:r>
              <a:rPr lang="es-MX" dirty="0"/>
              <a:t>No se debe solicitar el número a imprimir.</a:t>
            </a:r>
          </a:p>
          <a:p>
            <a:pPr lvl="1"/>
            <a:r>
              <a:rPr lang="es-MX" dirty="0"/>
              <a:t>Los números son entero.</a:t>
            </a:r>
          </a:p>
          <a:p>
            <a:pPr lvl="1"/>
            <a:r>
              <a:rPr lang="es-MX" dirty="0"/>
              <a:t>Imprimirlos  en renglones separados</a:t>
            </a:r>
          </a:p>
          <a:p>
            <a:pPr lvl="1"/>
            <a:endParaRPr lang="es-MX" dirty="0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14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905000"/>
            <a:ext cx="8686800" cy="4724400"/>
          </a:xfrm>
        </p:spPr>
        <p:txBody>
          <a:bodyPr/>
          <a:lstStyle/>
          <a:p>
            <a:pPr algn="just"/>
            <a:r>
              <a:rPr lang="es-MX" sz="1800" b="1" dirty="0">
                <a:solidFill>
                  <a:srgbClr val="00B050"/>
                </a:solidFill>
              </a:rPr>
              <a:t>Paso #1.- Definir una variable de control</a:t>
            </a:r>
          </a:p>
          <a:p>
            <a:pPr algn="just">
              <a:buNone/>
            </a:pPr>
            <a:r>
              <a:rPr lang="es-MX" sz="1800" b="1" i="1" u="sng" dirty="0">
                <a:solidFill>
                  <a:srgbClr val="00B050"/>
                </a:solidFill>
              </a:rPr>
              <a:t> </a:t>
            </a:r>
            <a:r>
              <a:rPr lang="es-MX" sz="1800" dirty="0"/>
              <a:t>	ENTERO Contador</a:t>
            </a:r>
          </a:p>
          <a:p>
            <a:pPr algn="just"/>
            <a:r>
              <a:rPr lang="es-MX" sz="1800" b="1" dirty="0">
                <a:solidFill>
                  <a:srgbClr val="00B050"/>
                </a:solidFill>
              </a:rPr>
              <a:t>Paso #2.- Indicar el Valor inicial de la variable de control</a:t>
            </a:r>
          </a:p>
          <a:p>
            <a:pPr algn="just">
              <a:buNone/>
            </a:pPr>
            <a:r>
              <a:rPr lang="es-MX" sz="1800" b="1" i="1" u="sng" dirty="0">
                <a:solidFill>
                  <a:srgbClr val="00B050"/>
                </a:solidFill>
              </a:rPr>
              <a:t> </a:t>
            </a:r>
            <a:r>
              <a:rPr lang="es-MX" sz="1800" dirty="0"/>
              <a:t>	Contador=</a:t>
            </a:r>
            <a:r>
              <a:rPr lang="es-MX" sz="1800" dirty="0" err="1"/>
              <a:t>NumeroInicial</a:t>
            </a:r>
            <a:endParaRPr lang="es-MX" sz="1800" dirty="0"/>
          </a:p>
          <a:p>
            <a:pPr algn="just"/>
            <a:r>
              <a:rPr lang="es-MX" sz="1800" b="1" dirty="0">
                <a:solidFill>
                  <a:srgbClr val="00B050"/>
                </a:solidFill>
              </a:rPr>
              <a:t>Paso #3.- Indicar el inicio de la estructura de repetición utilizando la siguiente expresión lógica,  como control de permanencia</a:t>
            </a:r>
          </a:p>
          <a:p>
            <a:pPr lvl="1" algn="just"/>
            <a:r>
              <a:rPr lang="es-MX" sz="1400" dirty="0"/>
              <a:t>Contador &lt;=</a:t>
            </a:r>
            <a:r>
              <a:rPr lang="es-MX" sz="1400" dirty="0" err="1"/>
              <a:t>NumeroFinal</a:t>
            </a:r>
            <a:endParaRPr lang="es-MX" sz="1400" dirty="0"/>
          </a:p>
          <a:p>
            <a:pPr algn="just"/>
            <a:r>
              <a:rPr lang="es-MX" sz="1800" b="1" dirty="0">
                <a:solidFill>
                  <a:srgbClr val="00B050"/>
                </a:solidFill>
              </a:rPr>
              <a:t>Paso # 4.- Imprimir el Valor de la variable de control</a:t>
            </a:r>
          </a:p>
          <a:p>
            <a:pPr algn="just">
              <a:buNone/>
            </a:pPr>
            <a:r>
              <a:rPr lang="es-MX" sz="1800" b="1" i="1" u="sng" dirty="0">
                <a:solidFill>
                  <a:srgbClr val="00B050"/>
                </a:solidFill>
              </a:rPr>
              <a:t> </a:t>
            </a:r>
            <a:r>
              <a:rPr lang="es-MX" sz="1800" dirty="0"/>
              <a:t>	 IMPRIMIR Contador</a:t>
            </a:r>
          </a:p>
          <a:p>
            <a:pPr algn="just"/>
            <a:r>
              <a:rPr lang="es-MX" sz="1800" b="1" dirty="0">
                <a:solidFill>
                  <a:srgbClr val="00B050"/>
                </a:solidFill>
              </a:rPr>
              <a:t>Paso #5.- Incrementar en 1  la variable de control</a:t>
            </a:r>
          </a:p>
          <a:p>
            <a:pPr algn="just">
              <a:buNone/>
            </a:pPr>
            <a:r>
              <a:rPr lang="es-MX" sz="1800" b="1" i="1" u="sng" dirty="0">
                <a:solidFill>
                  <a:srgbClr val="00B050"/>
                </a:solidFill>
              </a:rPr>
              <a:t> </a:t>
            </a:r>
            <a:r>
              <a:rPr lang="es-MX" sz="1800" dirty="0"/>
              <a:t>	Contador=Contador + 1</a:t>
            </a:r>
          </a:p>
          <a:p>
            <a:pPr algn="just"/>
            <a:r>
              <a:rPr lang="es-MX" sz="1800" b="1" dirty="0">
                <a:solidFill>
                  <a:srgbClr val="00B050"/>
                </a:solidFill>
              </a:rPr>
              <a:t>Paso #6.- Regresar el control al paso #3</a:t>
            </a:r>
            <a:endParaRPr lang="es-MX" sz="1800" dirty="0"/>
          </a:p>
        </p:txBody>
      </p:sp>
      <p:sp>
        <p:nvSpPr>
          <p:cNvPr id="4" name="3 Rectángulo"/>
          <p:cNvSpPr/>
          <p:nvPr/>
        </p:nvSpPr>
        <p:spPr>
          <a:xfrm>
            <a:off x="1763688" y="1268760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15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Solución al problema Inicial:</a:t>
            </a:r>
            <a:endParaRPr lang="es-ES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s-MX" sz="2000" b="1" dirty="0"/>
              <a:t>Objetivo: </a:t>
            </a:r>
            <a:r>
              <a:rPr lang="es-MX" sz="2000" dirty="0">
                <a:solidFill>
                  <a:schemeClr val="bg2"/>
                </a:solidFill>
              </a:rPr>
              <a:t>Imprimir los número del 1 al 10 en pantalla.</a:t>
            </a:r>
            <a:endParaRPr lang="es-MX" sz="2000" b="1" dirty="0">
              <a:solidFill>
                <a:schemeClr val="bg2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s-MX" sz="2000" b="1" dirty="0"/>
              <a:t>Programador:</a:t>
            </a:r>
          </a:p>
          <a:p>
            <a:pPr>
              <a:buFont typeface="Wingdings" pitchFamily="2" charset="2"/>
              <a:buNone/>
            </a:pPr>
            <a:r>
              <a:rPr lang="es-MX" sz="2000" b="1" dirty="0"/>
              <a:t>Fecha:</a:t>
            </a:r>
          </a:p>
          <a:p>
            <a:pPr>
              <a:buFont typeface="Wingdings" pitchFamily="2" charset="2"/>
              <a:buNone/>
            </a:pPr>
            <a:r>
              <a:rPr lang="es-MX" sz="2000" b="1" dirty="0"/>
              <a:t>INICIO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>
                <a:solidFill>
                  <a:srgbClr val="002060"/>
                </a:solidFill>
              </a:rPr>
              <a:t>CONST ENTERO </a:t>
            </a:r>
            <a:r>
              <a:rPr lang="es-MX" sz="1800" dirty="0" err="1"/>
              <a:t>NumeroInicial</a:t>
            </a:r>
            <a:r>
              <a:rPr lang="es-MX" sz="1800" dirty="0"/>
              <a:t>= 1, </a:t>
            </a:r>
            <a:r>
              <a:rPr lang="es-MX" sz="1800" dirty="0" err="1"/>
              <a:t>NumeroFinal</a:t>
            </a:r>
            <a:r>
              <a:rPr lang="es-MX" sz="1800" dirty="0"/>
              <a:t>=10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>
                <a:solidFill>
                  <a:srgbClr val="002060"/>
                </a:solidFill>
              </a:rPr>
              <a:t>ENTERO</a:t>
            </a:r>
            <a:r>
              <a:rPr lang="es-MX" sz="1800" dirty="0"/>
              <a:t> Contador</a:t>
            </a:r>
          </a:p>
          <a:p>
            <a:pPr lvl="1">
              <a:buFont typeface="Wingdings" pitchFamily="2" charset="2"/>
              <a:buNone/>
            </a:pPr>
            <a:r>
              <a:rPr lang="es-MX" sz="1800" dirty="0"/>
              <a:t>Contador = </a:t>
            </a:r>
            <a:r>
              <a:rPr lang="es-MX" sz="1800" dirty="0" err="1"/>
              <a:t>NumeroInicial</a:t>
            </a:r>
            <a:endParaRPr lang="es-MX" sz="1800" dirty="0"/>
          </a:p>
          <a:p>
            <a:pPr lvl="1">
              <a:buFont typeface="Wingdings" pitchFamily="2" charset="2"/>
              <a:buNone/>
            </a:pPr>
            <a:r>
              <a:rPr lang="es-MX" sz="1800" b="1" dirty="0">
                <a:solidFill>
                  <a:srgbClr val="002060"/>
                </a:solidFill>
              </a:rPr>
              <a:t>MIENTRAS</a:t>
            </a:r>
            <a:r>
              <a:rPr lang="es-MX" sz="1800" dirty="0"/>
              <a:t>(Contador </a:t>
            </a:r>
            <a:r>
              <a:rPr lang="es-MX" sz="1800" b="1" dirty="0">
                <a:solidFill>
                  <a:srgbClr val="002060"/>
                </a:solidFill>
              </a:rPr>
              <a:t>&lt;=</a:t>
            </a:r>
            <a:r>
              <a:rPr lang="es-MX" sz="1800" dirty="0"/>
              <a:t> </a:t>
            </a:r>
            <a:r>
              <a:rPr lang="es-MX" sz="1800" dirty="0" err="1"/>
              <a:t>NumeroFinal</a:t>
            </a:r>
            <a:r>
              <a:rPr lang="es-MX" sz="1800" dirty="0"/>
              <a:t>)</a:t>
            </a:r>
          </a:p>
          <a:p>
            <a:pPr lvl="2">
              <a:buFont typeface="Wingdings" pitchFamily="2" charset="2"/>
              <a:buNone/>
            </a:pPr>
            <a:r>
              <a:rPr lang="es-MX" sz="1600" dirty="0"/>
              <a:t>IMPRIMIR Contador</a:t>
            </a:r>
          </a:p>
          <a:p>
            <a:pPr lvl="2">
              <a:buFont typeface="Wingdings" pitchFamily="2" charset="2"/>
              <a:buNone/>
            </a:pPr>
            <a:r>
              <a:rPr lang="es-MX" sz="1600" dirty="0"/>
              <a:t>Contador = Contador + 1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>
                <a:solidFill>
                  <a:srgbClr val="002060"/>
                </a:solidFill>
              </a:rPr>
              <a:t>FIN_MIENTRAS</a:t>
            </a:r>
          </a:p>
          <a:p>
            <a:pPr>
              <a:buFont typeface="Wingdings" pitchFamily="2" charset="2"/>
              <a:buNone/>
            </a:pPr>
            <a:r>
              <a:rPr lang="es-MX" sz="2000" b="1" dirty="0"/>
              <a:t>FIN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16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Ejercicio#2 en clase</a:t>
            </a:r>
            <a:endParaRPr lang="es-ES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sz="2000" b="1" dirty="0"/>
              <a:t>Objetivo: </a:t>
            </a:r>
            <a:r>
              <a:rPr lang="es-MX" sz="2000" dirty="0">
                <a:solidFill>
                  <a:schemeClr val="bg1"/>
                </a:solidFill>
              </a:rPr>
              <a:t>Imprimir los número impares del 1 al 10 en pantalla.</a:t>
            </a:r>
            <a:endParaRPr lang="es-MX" sz="2000" b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s-MX" sz="2000" b="1" dirty="0"/>
              <a:t>Programador: </a:t>
            </a:r>
          </a:p>
          <a:p>
            <a:pPr>
              <a:buNone/>
            </a:pPr>
            <a:r>
              <a:rPr lang="es-MX" sz="2000" b="1" dirty="0"/>
              <a:t>Fecha: </a:t>
            </a:r>
            <a:r>
              <a:rPr lang="es-MX" sz="2000" dirty="0"/>
              <a:t>15 de octubre de</a:t>
            </a:r>
            <a:endParaRPr lang="es-MX" sz="2000" b="1" dirty="0"/>
          </a:p>
          <a:p>
            <a:pPr>
              <a:buFont typeface="Wingdings" pitchFamily="2" charset="2"/>
              <a:buNone/>
            </a:pPr>
            <a:r>
              <a:rPr lang="es-MX" sz="2000" b="1" dirty="0"/>
              <a:t>INICIO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>
                <a:solidFill>
                  <a:srgbClr val="002060"/>
                </a:solidFill>
              </a:rPr>
              <a:t>CONST ENTERO </a:t>
            </a:r>
            <a:r>
              <a:rPr lang="es-MX" sz="1800" dirty="0" err="1"/>
              <a:t>NumeroInicial</a:t>
            </a:r>
            <a:r>
              <a:rPr lang="es-MX" sz="1800" dirty="0"/>
              <a:t> = 1, </a:t>
            </a:r>
            <a:r>
              <a:rPr lang="es-MX" sz="1800" dirty="0" err="1"/>
              <a:t>NumeroFinal</a:t>
            </a:r>
            <a:r>
              <a:rPr lang="es-MX" sz="1800" dirty="0"/>
              <a:t>=10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>
                <a:solidFill>
                  <a:srgbClr val="002060"/>
                </a:solidFill>
              </a:rPr>
              <a:t>ENTERO</a:t>
            </a:r>
            <a:r>
              <a:rPr lang="es-MX" sz="1800" dirty="0"/>
              <a:t> Contador</a:t>
            </a:r>
          </a:p>
          <a:p>
            <a:pPr lvl="1">
              <a:buFont typeface="Wingdings" pitchFamily="2" charset="2"/>
              <a:buNone/>
            </a:pPr>
            <a:r>
              <a:rPr lang="es-MX" sz="1800" dirty="0"/>
              <a:t>Contador = </a:t>
            </a:r>
            <a:r>
              <a:rPr lang="es-MX" sz="1800" dirty="0" err="1"/>
              <a:t>NumeroInicial</a:t>
            </a:r>
            <a:endParaRPr lang="es-MX" sz="1800" dirty="0"/>
          </a:p>
          <a:p>
            <a:pPr lvl="1">
              <a:buFont typeface="Wingdings" pitchFamily="2" charset="2"/>
              <a:buNone/>
            </a:pPr>
            <a:r>
              <a:rPr lang="es-MX" sz="1800" b="1" dirty="0">
                <a:solidFill>
                  <a:srgbClr val="002060"/>
                </a:solidFill>
              </a:rPr>
              <a:t>MIENTRAS</a:t>
            </a:r>
            <a:r>
              <a:rPr lang="es-MX" sz="1800" b="1" dirty="0"/>
              <a:t>(</a:t>
            </a:r>
            <a:r>
              <a:rPr lang="es-MX" sz="1800" dirty="0"/>
              <a:t>Contador </a:t>
            </a:r>
            <a:r>
              <a:rPr lang="es-MX" sz="1800" b="1" dirty="0"/>
              <a:t>&lt;=</a:t>
            </a:r>
            <a:r>
              <a:rPr lang="es-MX" sz="1800" dirty="0"/>
              <a:t> </a:t>
            </a:r>
            <a:r>
              <a:rPr lang="es-MX" sz="1800" dirty="0" err="1"/>
              <a:t>NumeroFinal</a:t>
            </a:r>
            <a:r>
              <a:rPr lang="es-MX" sz="1800" dirty="0"/>
              <a:t>)</a:t>
            </a:r>
            <a:endParaRPr lang="es-MX" sz="1800" b="1" dirty="0"/>
          </a:p>
          <a:p>
            <a:pPr lvl="2">
              <a:buFont typeface="Wingdings" pitchFamily="2" charset="2"/>
              <a:buNone/>
            </a:pPr>
            <a:r>
              <a:rPr lang="es-MX" sz="1600" dirty="0"/>
              <a:t>IMPRIMIR Contador</a:t>
            </a:r>
          </a:p>
          <a:p>
            <a:pPr lvl="2">
              <a:buFont typeface="Wingdings" pitchFamily="2" charset="2"/>
              <a:buNone/>
            </a:pPr>
            <a:r>
              <a:rPr lang="es-MX" sz="1600" dirty="0"/>
              <a:t>Contador = Contador + 2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>
                <a:solidFill>
                  <a:srgbClr val="002060"/>
                </a:solidFill>
              </a:rPr>
              <a:t>FIN_MIENTRAS</a:t>
            </a:r>
          </a:p>
          <a:p>
            <a:pPr>
              <a:buFont typeface="Wingdings" pitchFamily="2" charset="2"/>
              <a:buNone/>
            </a:pPr>
            <a:r>
              <a:rPr lang="es-MX" sz="2000" b="1" dirty="0"/>
              <a:t>FIN</a:t>
            </a:r>
          </a:p>
          <a:p>
            <a:pPr lvl="2">
              <a:buFont typeface="Wingdings" pitchFamily="2" charset="2"/>
              <a:buNone/>
            </a:pPr>
            <a:endParaRPr lang="es-ES" sz="2000" b="1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17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Ejercicio#3 en clase </a:t>
            </a:r>
            <a:endParaRPr lang="es-ES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s-MX" sz="2000" b="1" dirty="0"/>
              <a:t>Objetivo: </a:t>
            </a:r>
            <a:r>
              <a:rPr lang="es-MX" sz="2000" dirty="0">
                <a:solidFill>
                  <a:schemeClr val="bg1"/>
                </a:solidFill>
              </a:rPr>
              <a:t>Imprimir los número del 1 al 10  en forma descendente en pantalla</a:t>
            </a:r>
            <a:r>
              <a:rPr lang="es-MX" sz="2000" dirty="0">
                <a:solidFill>
                  <a:schemeClr val="bg2"/>
                </a:solidFill>
              </a:rPr>
              <a:t>.</a:t>
            </a:r>
            <a:endParaRPr lang="es-MX" sz="2000" b="1" dirty="0">
              <a:solidFill>
                <a:schemeClr val="bg2"/>
              </a:solidFill>
            </a:endParaRPr>
          </a:p>
          <a:p>
            <a:pPr>
              <a:buNone/>
            </a:pPr>
            <a:r>
              <a:rPr lang="es-MX" sz="2000" b="1" dirty="0"/>
              <a:t>Programador</a:t>
            </a:r>
          </a:p>
          <a:p>
            <a:pPr>
              <a:buNone/>
            </a:pPr>
            <a:r>
              <a:rPr lang="es-MX" sz="2000" b="1" dirty="0"/>
              <a:t>Fecha: </a:t>
            </a:r>
            <a:r>
              <a:rPr lang="es-MX" sz="2000" dirty="0"/>
              <a:t>15 octubre de 20x</a:t>
            </a:r>
            <a:endParaRPr lang="es-MX" sz="2000" b="1" dirty="0"/>
          </a:p>
          <a:p>
            <a:pPr>
              <a:buFont typeface="Wingdings" pitchFamily="2" charset="2"/>
              <a:buNone/>
            </a:pPr>
            <a:endParaRPr lang="es-MX" sz="2000" b="1" dirty="0"/>
          </a:p>
          <a:p>
            <a:pPr>
              <a:buFont typeface="Wingdings" pitchFamily="2" charset="2"/>
              <a:buNone/>
            </a:pPr>
            <a:r>
              <a:rPr lang="es-MX" sz="2000" b="1" dirty="0"/>
              <a:t>INICIO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>
                <a:solidFill>
                  <a:srgbClr val="002060"/>
                </a:solidFill>
              </a:rPr>
              <a:t>CONST ENTERO </a:t>
            </a:r>
            <a:r>
              <a:rPr lang="es-MX" sz="1800" dirty="0" err="1"/>
              <a:t>NumeroInicial</a:t>
            </a:r>
            <a:r>
              <a:rPr lang="es-MX" sz="1800" dirty="0"/>
              <a:t> = 1, </a:t>
            </a:r>
            <a:r>
              <a:rPr lang="es-MX" sz="1800" dirty="0" err="1"/>
              <a:t>NumeroFinal</a:t>
            </a:r>
            <a:r>
              <a:rPr lang="es-MX" sz="1800" dirty="0"/>
              <a:t>=10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>
                <a:solidFill>
                  <a:srgbClr val="002060"/>
                </a:solidFill>
              </a:rPr>
              <a:t>ENTERO</a:t>
            </a:r>
            <a:r>
              <a:rPr lang="es-MX" sz="1800" dirty="0"/>
              <a:t> Contador</a:t>
            </a:r>
          </a:p>
          <a:p>
            <a:pPr lvl="1">
              <a:buFont typeface="Wingdings" pitchFamily="2" charset="2"/>
              <a:buNone/>
            </a:pPr>
            <a:r>
              <a:rPr lang="es-MX" sz="1800" dirty="0"/>
              <a:t>Contador = </a:t>
            </a:r>
            <a:r>
              <a:rPr lang="es-MX" sz="1800" dirty="0" err="1"/>
              <a:t>NumeroFinal</a:t>
            </a:r>
            <a:endParaRPr lang="es-MX" sz="1800" dirty="0"/>
          </a:p>
          <a:p>
            <a:pPr lvl="1">
              <a:buFont typeface="Wingdings" pitchFamily="2" charset="2"/>
              <a:buNone/>
            </a:pPr>
            <a:r>
              <a:rPr lang="es-MX" sz="1800" b="1" dirty="0">
                <a:solidFill>
                  <a:srgbClr val="002060"/>
                </a:solidFill>
              </a:rPr>
              <a:t>MIENTRAS</a:t>
            </a:r>
            <a:r>
              <a:rPr lang="es-MX" sz="1800" b="1" dirty="0"/>
              <a:t>(</a:t>
            </a:r>
            <a:r>
              <a:rPr lang="es-MX" sz="1800" dirty="0"/>
              <a:t>Contador </a:t>
            </a:r>
            <a:r>
              <a:rPr lang="es-MX" sz="1800" b="1" dirty="0"/>
              <a:t>&gt;=</a:t>
            </a:r>
            <a:r>
              <a:rPr lang="es-MX" sz="1800" dirty="0"/>
              <a:t>  </a:t>
            </a:r>
            <a:r>
              <a:rPr lang="es-MX" sz="1800" dirty="0" err="1"/>
              <a:t>NumeroInicial</a:t>
            </a:r>
            <a:r>
              <a:rPr lang="es-MX" sz="1800" b="1" dirty="0"/>
              <a:t>)</a:t>
            </a:r>
          </a:p>
          <a:p>
            <a:pPr lvl="2">
              <a:buFont typeface="Wingdings" pitchFamily="2" charset="2"/>
              <a:buNone/>
            </a:pPr>
            <a:r>
              <a:rPr lang="es-MX" sz="1600" dirty="0"/>
              <a:t>IMPRIMIR Contador</a:t>
            </a:r>
          </a:p>
          <a:p>
            <a:pPr lvl="2">
              <a:buFont typeface="Wingdings" pitchFamily="2" charset="2"/>
              <a:buNone/>
            </a:pPr>
            <a:r>
              <a:rPr lang="es-MX" sz="1600" dirty="0"/>
              <a:t>Contador = Contador  - 1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>
                <a:solidFill>
                  <a:srgbClr val="002060"/>
                </a:solidFill>
              </a:rPr>
              <a:t>FIN_MIENTRAS</a:t>
            </a:r>
          </a:p>
          <a:p>
            <a:pPr>
              <a:buFont typeface="Wingdings" pitchFamily="2" charset="2"/>
              <a:buNone/>
            </a:pPr>
            <a:r>
              <a:rPr lang="es-MX" sz="2000" b="1" dirty="0"/>
              <a:t>FIN</a:t>
            </a:r>
          </a:p>
          <a:p>
            <a:pPr lvl="2">
              <a:buFont typeface="Wingdings" pitchFamily="2" charset="2"/>
              <a:buNone/>
            </a:pPr>
            <a:endParaRPr lang="es-ES" sz="2000" b="1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18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Problemas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/>
              <a:t>Problema #1:</a:t>
            </a:r>
          </a:p>
          <a:p>
            <a:pPr lvl="1" algn="just"/>
            <a:r>
              <a:rPr lang="es-MX" sz="2400" dirty="0"/>
              <a:t>Elaborar un Algoritmo que imprima los números pares del 1 al 100.</a:t>
            </a:r>
          </a:p>
          <a:p>
            <a:pPr lvl="1" algn="just"/>
            <a:endParaRPr lang="es-MX" sz="2000" dirty="0"/>
          </a:p>
          <a:p>
            <a:pPr lvl="1" algn="just"/>
            <a:endParaRPr lang="es-MX" sz="2000" dirty="0"/>
          </a:p>
          <a:p>
            <a:pPr algn="just"/>
            <a:r>
              <a:rPr lang="es-MX" sz="2800" dirty="0"/>
              <a:t>Problema #2:</a:t>
            </a:r>
          </a:p>
          <a:p>
            <a:pPr lvl="1" algn="just"/>
            <a:r>
              <a:rPr lang="es-MX" sz="2400" dirty="0"/>
              <a:t>Elaborar un Algoritmo que imprima en pantalla la tabla de multiplicar de un número cualquiera, en el rango de 1 a 10, bajo el formato de salida indicado por el instructor.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19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Problemas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/>
              <a:t>Problema #3:</a:t>
            </a:r>
          </a:p>
          <a:p>
            <a:pPr lvl="1" algn="just"/>
            <a:endParaRPr lang="es-MX" sz="2400" dirty="0"/>
          </a:p>
          <a:p>
            <a:pPr lvl="1" algn="just"/>
            <a:r>
              <a:rPr lang="es-MX" sz="2400" dirty="0"/>
              <a:t>Elaborar un Algoritmo que calcule e imprima en pantalla la cantidad que tendría ahorrada una persona después de 10 años, si se depositan 1000 pesos mensuales a una tasa de interés mensual del 3%, capitalizable cada mes, es decir, que al capital se le agregan los intereses.</a:t>
            </a:r>
            <a:endParaRPr lang="es-ES" sz="2800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20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dirty="0"/>
              <a:t>Análisis del Problema #1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idx="1"/>
          </p:nvPr>
        </p:nvSpPr>
        <p:spPr>
          <a:xfrm>
            <a:off x="304800" y="1752600"/>
            <a:ext cx="8610600" cy="43434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/>
              <a:t>Numero (s)</a:t>
            </a:r>
            <a:endParaRPr lang="es-ES" sz="18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Datos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err="1"/>
              <a:t>NumeroInicial</a:t>
            </a:r>
            <a:r>
              <a:rPr lang="es-MX" sz="1800" dirty="0"/>
              <a:t>= 2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err="1"/>
              <a:t>NumeroFinal</a:t>
            </a:r>
            <a:r>
              <a:rPr lang="es-MX" sz="1800" dirty="0"/>
              <a:t> = 100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Datos no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/>
              <a:t>Ninguno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MX" sz="1800" dirty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b="1" dirty="0"/>
              <a:t>Restricciones</a:t>
            </a:r>
            <a:endParaRPr lang="es-ES" sz="2000" b="1" dirty="0"/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No se debe solicitar el número a imprimir.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Los números son entero.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Imprimirlos  en renglones separados</a:t>
            </a:r>
          </a:p>
          <a:p>
            <a:pPr lvl="1" eaLnBrk="1" hangingPunct="1">
              <a:lnSpc>
                <a:spcPct val="90000"/>
              </a:lnSpc>
            </a:pPr>
            <a:endParaRPr lang="es-MX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21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905000"/>
            <a:ext cx="8686800" cy="4724400"/>
          </a:xfrm>
        </p:spPr>
        <p:txBody>
          <a:bodyPr/>
          <a:lstStyle/>
          <a:p>
            <a:pPr algn="just"/>
            <a:r>
              <a:rPr lang="es-MX" sz="1800" b="1" dirty="0">
                <a:solidFill>
                  <a:srgbClr val="00B050"/>
                </a:solidFill>
              </a:rPr>
              <a:t>Paso #1.- Definir una variable de control</a:t>
            </a:r>
          </a:p>
          <a:p>
            <a:pPr algn="just">
              <a:buNone/>
            </a:pPr>
            <a:r>
              <a:rPr lang="es-MX" sz="1800" b="1" i="1" u="sng" dirty="0">
                <a:solidFill>
                  <a:srgbClr val="00B050"/>
                </a:solidFill>
              </a:rPr>
              <a:t> </a:t>
            </a:r>
            <a:r>
              <a:rPr lang="es-MX" sz="1800" dirty="0"/>
              <a:t>	ENTERO Contador</a:t>
            </a:r>
          </a:p>
          <a:p>
            <a:pPr algn="just"/>
            <a:r>
              <a:rPr lang="es-MX" sz="1800" b="1" dirty="0">
                <a:solidFill>
                  <a:srgbClr val="00B050"/>
                </a:solidFill>
              </a:rPr>
              <a:t>Paso #2.- Indicar el Valor inicial de la variable de control</a:t>
            </a:r>
          </a:p>
          <a:p>
            <a:pPr algn="just">
              <a:buNone/>
            </a:pPr>
            <a:r>
              <a:rPr lang="es-MX" sz="1800" b="1" i="1" u="sng" dirty="0">
                <a:solidFill>
                  <a:srgbClr val="00B050"/>
                </a:solidFill>
              </a:rPr>
              <a:t> </a:t>
            </a:r>
            <a:r>
              <a:rPr lang="es-MX" sz="1800" dirty="0"/>
              <a:t>	Contador=</a:t>
            </a:r>
            <a:r>
              <a:rPr lang="es-MX" sz="1800" dirty="0" err="1"/>
              <a:t>NumeroInicial</a:t>
            </a:r>
            <a:endParaRPr lang="es-MX" sz="1800" dirty="0"/>
          </a:p>
          <a:p>
            <a:pPr algn="just"/>
            <a:r>
              <a:rPr lang="es-MX" sz="1800" b="1" dirty="0">
                <a:solidFill>
                  <a:srgbClr val="00B050"/>
                </a:solidFill>
              </a:rPr>
              <a:t>Paso #3.- Indicar el inicio de la estructura de repetición utilizando la siguiente expresión lógica,  como control de permanencia</a:t>
            </a:r>
          </a:p>
          <a:p>
            <a:pPr lvl="1" algn="just"/>
            <a:r>
              <a:rPr lang="es-MX" sz="1400" dirty="0"/>
              <a:t>Contador &lt;=</a:t>
            </a:r>
            <a:r>
              <a:rPr lang="es-MX" sz="1400" dirty="0" err="1"/>
              <a:t>NumeroFinal</a:t>
            </a:r>
            <a:endParaRPr lang="es-MX" sz="1400" dirty="0"/>
          </a:p>
          <a:p>
            <a:pPr algn="just"/>
            <a:r>
              <a:rPr lang="es-MX" sz="1800" b="1" dirty="0">
                <a:solidFill>
                  <a:srgbClr val="00B050"/>
                </a:solidFill>
              </a:rPr>
              <a:t>Paso # 4.- Imprimir el Valor de la variable de control</a:t>
            </a:r>
          </a:p>
          <a:p>
            <a:pPr algn="just">
              <a:buNone/>
            </a:pPr>
            <a:r>
              <a:rPr lang="es-MX" sz="1800" b="1" i="1" u="sng" dirty="0">
                <a:solidFill>
                  <a:srgbClr val="00B050"/>
                </a:solidFill>
              </a:rPr>
              <a:t> </a:t>
            </a:r>
            <a:r>
              <a:rPr lang="es-MX" sz="1800" dirty="0"/>
              <a:t>	 IMPRIMIR Contador</a:t>
            </a:r>
          </a:p>
          <a:p>
            <a:pPr algn="just"/>
            <a:r>
              <a:rPr lang="es-MX" sz="1800" b="1" dirty="0">
                <a:solidFill>
                  <a:srgbClr val="00B050"/>
                </a:solidFill>
              </a:rPr>
              <a:t>Paso #5.- Incrementar en 2  la variable de control</a:t>
            </a:r>
          </a:p>
          <a:p>
            <a:pPr algn="just">
              <a:buNone/>
            </a:pPr>
            <a:r>
              <a:rPr lang="es-MX" sz="1800" b="1" i="1" u="sng" dirty="0">
                <a:solidFill>
                  <a:srgbClr val="00B050"/>
                </a:solidFill>
              </a:rPr>
              <a:t> </a:t>
            </a:r>
            <a:r>
              <a:rPr lang="es-MX" sz="1800" dirty="0"/>
              <a:t>	Contador=Contador +2</a:t>
            </a:r>
          </a:p>
          <a:p>
            <a:pPr algn="just"/>
            <a:r>
              <a:rPr lang="es-MX" sz="1800" b="1" dirty="0">
                <a:solidFill>
                  <a:srgbClr val="00B050"/>
                </a:solidFill>
              </a:rPr>
              <a:t>Paso #6.- Regresar el control al paso #3</a:t>
            </a:r>
            <a:endParaRPr lang="es-MX" sz="1800" dirty="0"/>
          </a:p>
        </p:txBody>
      </p:sp>
      <p:sp>
        <p:nvSpPr>
          <p:cNvPr id="4" name="3 Rectángulo"/>
          <p:cNvSpPr/>
          <p:nvPr/>
        </p:nvSpPr>
        <p:spPr>
          <a:xfrm>
            <a:off x="1763688" y="1268760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22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Pseudocódigo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sz="2000" b="1" dirty="0"/>
              <a:t>Objetivo: </a:t>
            </a:r>
            <a:r>
              <a:rPr lang="es-MX" sz="2000" dirty="0"/>
              <a:t>Imprimir los número pares del 1 al 100 en pantalla.</a:t>
            </a:r>
            <a:endParaRPr lang="es-MX" sz="2000" b="1" dirty="0"/>
          </a:p>
          <a:p>
            <a:pPr>
              <a:buNone/>
            </a:pPr>
            <a:r>
              <a:rPr lang="es-MX" sz="2000" b="1" dirty="0"/>
              <a:t>Programador: </a:t>
            </a:r>
          </a:p>
          <a:p>
            <a:pPr>
              <a:buNone/>
            </a:pPr>
            <a:r>
              <a:rPr lang="es-MX" sz="2000" b="1" dirty="0"/>
              <a:t>Fecha: 30 </a:t>
            </a:r>
            <a:r>
              <a:rPr lang="es-MX" sz="2000" dirty="0"/>
              <a:t>Octubre de 20x</a:t>
            </a:r>
            <a:endParaRPr lang="es-MX" sz="2000" b="1" dirty="0"/>
          </a:p>
          <a:p>
            <a:pPr>
              <a:buNone/>
            </a:pPr>
            <a:endParaRPr lang="es-MX" sz="2000" b="1" dirty="0"/>
          </a:p>
          <a:p>
            <a:pPr>
              <a:buNone/>
            </a:pPr>
            <a:r>
              <a:rPr lang="es-MX" sz="2000" b="1" dirty="0"/>
              <a:t>INICIO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CONST ENTERO  </a:t>
            </a:r>
            <a:r>
              <a:rPr lang="es-MX" sz="1800" dirty="0" err="1"/>
              <a:t>NumeroInicial</a:t>
            </a:r>
            <a:r>
              <a:rPr lang="es-MX" sz="1800" dirty="0"/>
              <a:t>=2, </a:t>
            </a:r>
            <a:r>
              <a:rPr lang="es-MX" sz="1800" dirty="0" err="1"/>
              <a:t>NumeroFinal</a:t>
            </a:r>
            <a:r>
              <a:rPr lang="es-MX" sz="1800" dirty="0"/>
              <a:t> = 100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ENTERO</a:t>
            </a:r>
            <a:r>
              <a:rPr lang="es-MX" sz="1800" dirty="0"/>
              <a:t> Contador</a:t>
            </a:r>
          </a:p>
          <a:p>
            <a:pPr lvl="1">
              <a:buNone/>
            </a:pPr>
            <a:r>
              <a:rPr lang="es-MX" sz="1800" dirty="0"/>
              <a:t>Contador = </a:t>
            </a:r>
            <a:r>
              <a:rPr lang="es-MX" sz="1800" dirty="0" err="1"/>
              <a:t>NumeroInicial</a:t>
            </a:r>
            <a:endParaRPr lang="es-MX" sz="1800" dirty="0"/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MIENTRAS</a:t>
            </a:r>
            <a:r>
              <a:rPr lang="es-MX" sz="1800" b="1" dirty="0"/>
              <a:t>(</a:t>
            </a:r>
            <a:r>
              <a:rPr lang="es-MX" sz="1800" dirty="0"/>
              <a:t>Contador </a:t>
            </a:r>
            <a:r>
              <a:rPr lang="es-MX" sz="1800" b="1" dirty="0"/>
              <a:t>&lt;=</a:t>
            </a:r>
            <a:r>
              <a:rPr lang="es-MX" sz="1800" dirty="0"/>
              <a:t>  </a:t>
            </a:r>
            <a:r>
              <a:rPr lang="es-MX" sz="1800" dirty="0" err="1"/>
              <a:t>NumeroFinal</a:t>
            </a:r>
            <a:r>
              <a:rPr lang="es-MX" sz="1800" b="1" dirty="0"/>
              <a:t>)</a:t>
            </a:r>
          </a:p>
          <a:p>
            <a:pPr lvl="2">
              <a:buNone/>
            </a:pPr>
            <a:r>
              <a:rPr lang="es-MX" sz="1600" dirty="0"/>
              <a:t>IMPRIMIR Contador</a:t>
            </a:r>
          </a:p>
          <a:p>
            <a:pPr lvl="2">
              <a:buNone/>
            </a:pPr>
            <a:r>
              <a:rPr lang="es-MX" sz="1600" dirty="0"/>
              <a:t>Contador = Contador + 2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FIN_MIENTRAS</a:t>
            </a:r>
          </a:p>
          <a:p>
            <a:pPr>
              <a:buNone/>
            </a:pPr>
            <a:r>
              <a:rPr lang="es-MX" sz="2000" b="1" dirty="0"/>
              <a:t>FIN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23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dirty="0"/>
              <a:t>Análisis del Problema #2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idx="1"/>
          </p:nvPr>
        </p:nvSpPr>
        <p:spPr>
          <a:xfrm>
            <a:off x="304800" y="1752600"/>
            <a:ext cx="8610600" cy="43434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/>
              <a:t>Resultado</a:t>
            </a:r>
            <a:endParaRPr lang="es-ES" sz="18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Datos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err="1"/>
              <a:t>NumeroInicial</a:t>
            </a:r>
            <a:r>
              <a:rPr lang="es-MX" sz="1800" dirty="0"/>
              <a:t>= 1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err="1"/>
              <a:t>NumeroFinal</a:t>
            </a:r>
            <a:r>
              <a:rPr lang="es-MX" sz="1800" dirty="0"/>
              <a:t> = 10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Datos no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err="1"/>
              <a:t>NumeroTabla</a:t>
            </a:r>
            <a:endParaRPr lang="es-MX" sz="1800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MX" sz="1800" dirty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b="1" dirty="0"/>
              <a:t>Restricciones</a:t>
            </a:r>
            <a:endParaRPr lang="es-ES" sz="2000" b="1" dirty="0"/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No se debe solicitar el número a imprimir.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Los números son entero.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Imprimirlos  en renglones separados</a:t>
            </a:r>
          </a:p>
          <a:p>
            <a:pPr lvl="1" eaLnBrk="1" hangingPunct="1">
              <a:lnSpc>
                <a:spcPct val="90000"/>
              </a:lnSpc>
            </a:pPr>
            <a:endParaRPr lang="es-MX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24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905000"/>
            <a:ext cx="8686800" cy="4724400"/>
          </a:xfrm>
        </p:spPr>
        <p:txBody>
          <a:bodyPr>
            <a:normAutofit/>
          </a:bodyPr>
          <a:lstStyle/>
          <a:p>
            <a:pPr algn="just"/>
            <a:r>
              <a:rPr lang="es-MX" sz="1800" b="1" dirty="0">
                <a:solidFill>
                  <a:srgbClr val="00B050"/>
                </a:solidFill>
              </a:rPr>
              <a:t>Paso #1.- Definir una variable de control</a:t>
            </a:r>
          </a:p>
          <a:p>
            <a:pPr algn="just">
              <a:buNone/>
            </a:pPr>
            <a:r>
              <a:rPr lang="es-MX" sz="1800" b="1" i="1" u="sng" dirty="0">
                <a:solidFill>
                  <a:srgbClr val="00B050"/>
                </a:solidFill>
              </a:rPr>
              <a:t> </a:t>
            </a:r>
            <a:r>
              <a:rPr lang="es-MX" sz="1800" dirty="0"/>
              <a:t>		ENTERO </a:t>
            </a:r>
            <a:r>
              <a:rPr lang="es-MX" sz="1800" dirty="0" err="1"/>
              <a:t>Indice</a:t>
            </a:r>
            <a:endParaRPr lang="es-MX" sz="1800" dirty="0"/>
          </a:p>
          <a:p>
            <a:pPr algn="just"/>
            <a:r>
              <a:rPr lang="es-MX" sz="1800" b="1" dirty="0">
                <a:solidFill>
                  <a:srgbClr val="00B050"/>
                </a:solidFill>
              </a:rPr>
              <a:t>Paso #2.- Indicar el Valor inicial de la variable de control</a:t>
            </a:r>
          </a:p>
          <a:p>
            <a:pPr algn="just">
              <a:buNone/>
            </a:pPr>
            <a:r>
              <a:rPr lang="es-MX" sz="1800" b="1" i="1" u="sng" dirty="0">
                <a:solidFill>
                  <a:srgbClr val="00B050"/>
                </a:solidFill>
              </a:rPr>
              <a:t> </a:t>
            </a:r>
            <a:r>
              <a:rPr lang="es-MX" sz="1800" dirty="0"/>
              <a:t>		</a:t>
            </a:r>
            <a:r>
              <a:rPr lang="es-MX" sz="1800" dirty="0" err="1"/>
              <a:t>Indice</a:t>
            </a:r>
            <a:r>
              <a:rPr lang="es-MX" sz="1800" dirty="0"/>
              <a:t>=</a:t>
            </a:r>
            <a:r>
              <a:rPr lang="es-MX" sz="1800" dirty="0" err="1"/>
              <a:t>NumeroInicial</a:t>
            </a:r>
            <a:endParaRPr lang="es-MX" sz="1800" dirty="0"/>
          </a:p>
          <a:p>
            <a:pPr algn="just"/>
            <a:r>
              <a:rPr lang="es-MX" sz="1800" b="1" dirty="0">
                <a:solidFill>
                  <a:srgbClr val="00B050"/>
                </a:solidFill>
              </a:rPr>
              <a:t>Paso #2.1.- Indicar el inicio de la estructura de repetición utilizando la siguiente expresión lógica,  como control de permanencia</a:t>
            </a:r>
          </a:p>
          <a:p>
            <a:pPr lvl="1" algn="just"/>
            <a:r>
              <a:rPr lang="es-MX" sz="1400" dirty="0" err="1"/>
              <a:t>Indice</a:t>
            </a:r>
            <a:r>
              <a:rPr lang="es-MX" sz="1400" dirty="0"/>
              <a:t> &lt;=</a:t>
            </a:r>
            <a:r>
              <a:rPr lang="es-MX" sz="1400" dirty="0" err="1"/>
              <a:t>NumeroFinal</a:t>
            </a:r>
            <a:endParaRPr lang="es-MX" sz="1400" dirty="0"/>
          </a:p>
          <a:p>
            <a:pPr algn="just"/>
            <a:r>
              <a:rPr lang="es-MX" sz="1800" b="1" dirty="0">
                <a:solidFill>
                  <a:srgbClr val="00B050"/>
                </a:solidFill>
              </a:rPr>
              <a:t>Paso #2.2.-Calcular el resultado de Multiplicación</a:t>
            </a:r>
          </a:p>
          <a:p>
            <a:pPr lvl="1" algn="just"/>
            <a:r>
              <a:rPr lang="es-MX" sz="1600" dirty="0"/>
              <a:t>Resultado = </a:t>
            </a:r>
            <a:r>
              <a:rPr lang="es-MX" sz="1600" dirty="0" err="1"/>
              <a:t>NumeroTabla</a:t>
            </a:r>
            <a:r>
              <a:rPr lang="es-MX" sz="1600" dirty="0"/>
              <a:t> * </a:t>
            </a:r>
            <a:r>
              <a:rPr lang="es-MX" sz="1600" dirty="0" err="1"/>
              <a:t>Indice</a:t>
            </a:r>
            <a:endParaRPr lang="es-MX" sz="1600" b="1" dirty="0">
              <a:solidFill>
                <a:srgbClr val="00B050"/>
              </a:solidFill>
            </a:endParaRPr>
          </a:p>
          <a:p>
            <a:pPr algn="just"/>
            <a:r>
              <a:rPr lang="es-MX" sz="1800" b="1" dirty="0">
                <a:solidFill>
                  <a:srgbClr val="00B050"/>
                </a:solidFill>
              </a:rPr>
              <a:t>Paso # 2.3.- Imprimir el Resultado en el siguiente formato:</a:t>
            </a:r>
          </a:p>
          <a:p>
            <a:pPr algn="just">
              <a:buNone/>
            </a:pPr>
            <a:r>
              <a:rPr lang="es-MX" sz="1800" dirty="0"/>
              <a:t>	     </a:t>
            </a:r>
            <a:r>
              <a:rPr lang="es-MX" sz="1800" dirty="0" err="1"/>
              <a:t>NumeroTabla</a:t>
            </a:r>
            <a:r>
              <a:rPr lang="es-MX" sz="1800" dirty="0"/>
              <a:t>, “ X”, </a:t>
            </a:r>
            <a:r>
              <a:rPr lang="es-MX" sz="1800" dirty="0" err="1"/>
              <a:t>Indice</a:t>
            </a:r>
            <a:r>
              <a:rPr lang="es-MX" sz="1800" dirty="0"/>
              <a:t>, “=”, Resultado</a:t>
            </a:r>
          </a:p>
          <a:p>
            <a:pPr algn="just"/>
            <a:r>
              <a:rPr lang="es-MX" sz="1800" b="1" dirty="0">
                <a:solidFill>
                  <a:srgbClr val="00B050"/>
                </a:solidFill>
              </a:rPr>
              <a:t>Paso #2.4.- Incrementar en 1  la variable de control</a:t>
            </a:r>
          </a:p>
          <a:p>
            <a:pPr algn="just">
              <a:buNone/>
            </a:pPr>
            <a:r>
              <a:rPr lang="es-MX" sz="1800" b="1" i="1" u="sng" dirty="0">
                <a:solidFill>
                  <a:srgbClr val="00B050"/>
                </a:solidFill>
              </a:rPr>
              <a:t> </a:t>
            </a:r>
            <a:r>
              <a:rPr lang="es-MX" sz="1800" dirty="0"/>
              <a:t>	</a:t>
            </a:r>
            <a:r>
              <a:rPr lang="es-MX" sz="1800" dirty="0" err="1"/>
              <a:t>Indice</a:t>
            </a:r>
            <a:r>
              <a:rPr lang="es-MX" sz="1800" dirty="0"/>
              <a:t>=</a:t>
            </a:r>
            <a:r>
              <a:rPr lang="es-MX" sz="1800" dirty="0" err="1"/>
              <a:t>Indice</a:t>
            </a:r>
            <a:r>
              <a:rPr lang="es-MX" sz="1800" dirty="0"/>
              <a:t> +1</a:t>
            </a:r>
          </a:p>
          <a:p>
            <a:pPr algn="just"/>
            <a:r>
              <a:rPr lang="es-MX" sz="1800" b="1" dirty="0">
                <a:solidFill>
                  <a:srgbClr val="00B050"/>
                </a:solidFill>
              </a:rPr>
              <a:t>Paso #6.- Regresar el control al paso #3</a:t>
            </a:r>
            <a:endParaRPr lang="es-MX" sz="1800" dirty="0"/>
          </a:p>
        </p:txBody>
      </p:sp>
      <p:sp>
        <p:nvSpPr>
          <p:cNvPr id="4" name="3 Rectángulo"/>
          <p:cNvSpPr/>
          <p:nvPr/>
        </p:nvSpPr>
        <p:spPr>
          <a:xfrm>
            <a:off x="1763688" y="1268760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25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662136"/>
            <a:ext cx="8712968" cy="57912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MX" sz="1800" b="1" dirty="0"/>
              <a:t>Objetivo: </a:t>
            </a:r>
            <a:r>
              <a:rPr lang="es-MX" sz="1800" dirty="0"/>
              <a:t>Imprimir la tabla de multiplicar de un número.</a:t>
            </a:r>
            <a:endParaRPr lang="es-MX" sz="1800" b="1" dirty="0"/>
          </a:p>
          <a:p>
            <a:pPr>
              <a:buNone/>
            </a:pPr>
            <a:r>
              <a:rPr lang="es-MX" sz="1800" b="1" dirty="0"/>
              <a:t>Programador: </a:t>
            </a:r>
          </a:p>
          <a:p>
            <a:pPr>
              <a:buNone/>
            </a:pPr>
            <a:r>
              <a:rPr lang="es-MX" sz="1800" b="1" dirty="0"/>
              <a:t>Fecha: </a:t>
            </a:r>
            <a:r>
              <a:rPr lang="es-MX" sz="1800" dirty="0"/>
              <a:t>18/ Octubre / 20x</a:t>
            </a:r>
            <a:endParaRPr lang="es-MX" sz="1800" b="1" dirty="0"/>
          </a:p>
          <a:p>
            <a:pPr>
              <a:buNone/>
            </a:pPr>
            <a:endParaRPr lang="es-MX" sz="1800" b="1" dirty="0"/>
          </a:p>
          <a:p>
            <a:pPr>
              <a:buNone/>
            </a:pPr>
            <a:r>
              <a:rPr lang="es-MX" sz="2000" b="1" dirty="0"/>
              <a:t>INICIO</a:t>
            </a:r>
          </a:p>
          <a:p>
            <a:pPr>
              <a:buNone/>
            </a:pPr>
            <a:r>
              <a:rPr lang="es-MX" sz="2000" b="1" dirty="0"/>
              <a:t>	</a:t>
            </a:r>
            <a:r>
              <a:rPr lang="es-MX" sz="1800" b="1" dirty="0">
                <a:solidFill>
                  <a:srgbClr val="00B050"/>
                </a:solidFill>
              </a:rPr>
              <a:t>//Definición de Constante y variables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CONST ENTERO </a:t>
            </a:r>
            <a:r>
              <a:rPr lang="es-MX" sz="1800" dirty="0" err="1"/>
              <a:t>ValorInicial</a:t>
            </a:r>
            <a:r>
              <a:rPr lang="es-MX" sz="1800" dirty="0"/>
              <a:t> = 1, </a:t>
            </a:r>
            <a:r>
              <a:rPr lang="es-MX" sz="1800" dirty="0" err="1"/>
              <a:t>ValorFinal</a:t>
            </a:r>
            <a:r>
              <a:rPr lang="es-MX" sz="1800" dirty="0"/>
              <a:t> = 10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ENTERO</a:t>
            </a:r>
            <a:r>
              <a:rPr lang="es-MX" sz="1800" dirty="0"/>
              <a:t> </a:t>
            </a:r>
            <a:r>
              <a:rPr lang="es-MX" sz="1800" dirty="0" err="1"/>
              <a:t>Indice</a:t>
            </a:r>
            <a:r>
              <a:rPr lang="es-MX" sz="1800" dirty="0"/>
              <a:t>, </a:t>
            </a:r>
            <a:r>
              <a:rPr lang="es-MX" sz="1800" dirty="0" err="1"/>
              <a:t>NumeroTabla</a:t>
            </a:r>
            <a:r>
              <a:rPr lang="es-MX" sz="1800" dirty="0"/>
              <a:t>, Resultado</a:t>
            </a:r>
          </a:p>
          <a:p>
            <a:pPr lvl="1">
              <a:buNone/>
            </a:pPr>
            <a:r>
              <a:rPr lang="es-MX" sz="1800" b="1" dirty="0">
                <a:solidFill>
                  <a:srgbClr val="00B050"/>
                </a:solidFill>
              </a:rPr>
              <a:t>//Lectura de Datos</a:t>
            </a:r>
          </a:p>
          <a:p>
            <a:pPr lvl="1">
              <a:buNone/>
            </a:pPr>
            <a:r>
              <a:rPr lang="es-MX" sz="1800" dirty="0"/>
              <a:t>IMPRIMIR  ”Indique el número de tabla de multiplicar a imprimir:”</a:t>
            </a:r>
          </a:p>
          <a:p>
            <a:pPr lvl="1">
              <a:buNone/>
            </a:pPr>
            <a:r>
              <a:rPr lang="es-MX" sz="1800" dirty="0"/>
              <a:t>LEER </a:t>
            </a:r>
            <a:r>
              <a:rPr lang="es-MX" sz="1800" dirty="0" err="1"/>
              <a:t>NumeroTabla</a:t>
            </a:r>
            <a:endParaRPr lang="es-MX" sz="1800" dirty="0"/>
          </a:p>
          <a:p>
            <a:pPr lvl="1">
              <a:buNone/>
            </a:pPr>
            <a:r>
              <a:rPr lang="es-MX" sz="1800" b="1" dirty="0">
                <a:solidFill>
                  <a:srgbClr val="00B050"/>
                </a:solidFill>
              </a:rPr>
              <a:t>//Procesamiento y salida</a:t>
            </a:r>
          </a:p>
          <a:p>
            <a:pPr lvl="1">
              <a:buNone/>
            </a:pPr>
            <a:r>
              <a:rPr lang="es-MX" sz="1800" dirty="0" err="1"/>
              <a:t>Indice</a:t>
            </a:r>
            <a:r>
              <a:rPr lang="es-MX" sz="1800" dirty="0"/>
              <a:t>  =  </a:t>
            </a:r>
            <a:r>
              <a:rPr lang="es-MX" sz="1800" dirty="0" err="1"/>
              <a:t>ValorInicial</a:t>
            </a:r>
            <a:endParaRPr lang="es-MX" sz="1800" dirty="0"/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MIENTRAS</a:t>
            </a:r>
            <a:r>
              <a:rPr lang="es-MX" sz="1800" b="1" dirty="0"/>
              <a:t>(</a:t>
            </a:r>
            <a:r>
              <a:rPr lang="es-MX" sz="1800" dirty="0"/>
              <a:t> </a:t>
            </a:r>
            <a:r>
              <a:rPr lang="es-MX" sz="1800" dirty="0" err="1"/>
              <a:t>Indice</a:t>
            </a:r>
            <a:r>
              <a:rPr lang="es-MX" sz="1800" dirty="0"/>
              <a:t> </a:t>
            </a:r>
            <a:r>
              <a:rPr lang="es-MX" sz="1800" b="1" dirty="0"/>
              <a:t>&lt;=</a:t>
            </a:r>
            <a:r>
              <a:rPr lang="es-MX" sz="1800" dirty="0"/>
              <a:t> </a:t>
            </a:r>
            <a:r>
              <a:rPr lang="es-MX" sz="1800" dirty="0" err="1"/>
              <a:t>ValorFinal</a:t>
            </a:r>
            <a:r>
              <a:rPr lang="es-MX" sz="1800" b="1" dirty="0"/>
              <a:t>)</a:t>
            </a:r>
          </a:p>
          <a:p>
            <a:pPr lvl="1">
              <a:buNone/>
            </a:pPr>
            <a:r>
              <a:rPr lang="es-MX" sz="1800" b="1" dirty="0"/>
              <a:t>	</a:t>
            </a:r>
            <a:r>
              <a:rPr lang="es-MX" sz="1800" dirty="0"/>
              <a:t>Resultado = </a:t>
            </a:r>
            <a:r>
              <a:rPr lang="es-MX" sz="1800" dirty="0" err="1"/>
              <a:t>NumeroTabla</a:t>
            </a:r>
            <a:r>
              <a:rPr lang="es-MX" sz="1800" dirty="0"/>
              <a:t> * </a:t>
            </a:r>
            <a:r>
              <a:rPr lang="es-MX" sz="1800" dirty="0" err="1"/>
              <a:t>Indice</a:t>
            </a:r>
            <a:endParaRPr lang="es-MX" sz="1800" dirty="0"/>
          </a:p>
          <a:p>
            <a:pPr lvl="2">
              <a:buNone/>
            </a:pPr>
            <a:r>
              <a:rPr lang="es-MX" sz="1600" dirty="0"/>
              <a:t>IMPRIMIR  </a:t>
            </a:r>
            <a:r>
              <a:rPr lang="es-MX" sz="1600" dirty="0" err="1"/>
              <a:t>NumeroTabla</a:t>
            </a:r>
            <a:r>
              <a:rPr lang="es-MX" sz="1600" dirty="0"/>
              <a:t>, “ X”, </a:t>
            </a:r>
            <a:r>
              <a:rPr lang="es-MX" sz="1600" dirty="0" err="1"/>
              <a:t>Indice</a:t>
            </a:r>
            <a:r>
              <a:rPr lang="es-MX" sz="1600" dirty="0"/>
              <a:t>, “=”, Resultado</a:t>
            </a:r>
          </a:p>
          <a:p>
            <a:pPr lvl="2">
              <a:buNone/>
            </a:pPr>
            <a:r>
              <a:rPr lang="es-MX" sz="1600" dirty="0" err="1"/>
              <a:t>Indice</a:t>
            </a:r>
            <a:r>
              <a:rPr lang="es-MX" sz="1600" dirty="0"/>
              <a:t> = </a:t>
            </a:r>
            <a:r>
              <a:rPr lang="es-MX" sz="1600" dirty="0" err="1"/>
              <a:t>Indice</a:t>
            </a:r>
            <a:r>
              <a:rPr lang="es-MX" sz="1600" dirty="0"/>
              <a:t> + 1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FIN_MIENTRAS</a:t>
            </a:r>
          </a:p>
          <a:p>
            <a:pPr>
              <a:buNone/>
            </a:pPr>
            <a:r>
              <a:rPr lang="es-MX" sz="2000" b="1" dirty="0"/>
              <a:t>FIN</a:t>
            </a: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26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124744"/>
            <a:ext cx="8280920" cy="5029200"/>
          </a:xfrm>
        </p:spPr>
        <p:txBody>
          <a:bodyPr/>
          <a:lstStyle/>
          <a:p>
            <a:pPr>
              <a:buNone/>
            </a:pPr>
            <a:r>
              <a:rPr lang="es-MX" sz="1800" b="1" dirty="0"/>
              <a:t>Objetivo: </a:t>
            </a:r>
            <a:r>
              <a:rPr lang="es-MX" sz="1800" dirty="0"/>
              <a:t>Determinar e imprimir la cantidad ahorrada de una persona en 10 años.</a:t>
            </a:r>
          </a:p>
          <a:p>
            <a:pPr>
              <a:buNone/>
            </a:pPr>
            <a:r>
              <a:rPr lang="es-MX" sz="1800" b="1" dirty="0"/>
              <a:t>Programador: </a:t>
            </a:r>
          </a:p>
          <a:p>
            <a:pPr>
              <a:buNone/>
            </a:pPr>
            <a:r>
              <a:rPr lang="es-MX" sz="1800" b="1" dirty="0"/>
              <a:t>Fecha: </a:t>
            </a:r>
            <a:r>
              <a:rPr lang="es-MX" sz="1800" dirty="0"/>
              <a:t>18/ Octubre / 20</a:t>
            </a:r>
            <a:endParaRPr lang="es-MX" sz="1800" b="1" dirty="0"/>
          </a:p>
          <a:p>
            <a:pPr>
              <a:buNone/>
            </a:pPr>
            <a:endParaRPr lang="es-MX" sz="1800" b="1" dirty="0"/>
          </a:p>
          <a:p>
            <a:pPr>
              <a:buNone/>
            </a:pPr>
            <a:r>
              <a:rPr lang="es-MX" sz="2000" b="1" dirty="0"/>
              <a:t>INICIO</a:t>
            </a:r>
          </a:p>
          <a:p>
            <a:pPr>
              <a:buNone/>
            </a:pPr>
            <a:r>
              <a:rPr lang="es-MX" sz="2000" b="1" dirty="0"/>
              <a:t>	</a:t>
            </a:r>
            <a:r>
              <a:rPr lang="es-MX" sz="1800" b="1" dirty="0">
                <a:solidFill>
                  <a:srgbClr val="00B050"/>
                </a:solidFill>
              </a:rPr>
              <a:t>//Definición de Constante y variables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CONST REAL </a:t>
            </a:r>
            <a:r>
              <a:rPr lang="es-MX" sz="1800" dirty="0" err="1"/>
              <a:t>CantidadDeposito</a:t>
            </a:r>
            <a:r>
              <a:rPr lang="es-MX" sz="1800" dirty="0"/>
              <a:t> = 1000, </a:t>
            </a:r>
            <a:r>
              <a:rPr lang="es-MX" sz="1800" dirty="0" err="1"/>
              <a:t>TasaInteresMensual</a:t>
            </a:r>
            <a:r>
              <a:rPr lang="es-MX" sz="1800" dirty="0"/>
              <a:t> = 3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CONST ENTERO</a:t>
            </a:r>
            <a:r>
              <a:rPr lang="es-MX" sz="1800" dirty="0"/>
              <a:t>  </a:t>
            </a:r>
            <a:r>
              <a:rPr lang="es-MX" sz="1800" dirty="0" err="1"/>
              <a:t>AñosInversion</a:t>
            </a:r>
            <a:r>
              <a:rPr lang="es-MX" sz="1800" dirty="0"/>
              <a:t> = 10, </a:t>
            </a:r>
            <a:r>
              <a:rPr lang="es-MX" sz="1800" dirty="0" err="1"/>
              <a:t>MesesAño</a:t>
            </a:r>
            <a:r>
              <a:rPr lang="es-MX" sz="1800" dirty="0"/>
              <a:t> =12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REAL </a:t>
            </a:r>
            <a:r>
              <a:rPr lang="es-MX" sz="1800" dirty="0"/>
              <a:t>Capital, </a:t>
            </a:r>
            <a:r>
              <a:rPr lang="es-MX" sz="1800" dirty="0" err="1"/>
              <a:t>Interes</a:t>
            </a:r>
            <a:endParaRPr lang="es-MX" sz="1800" dirty="0"/>
          </a:p>
          <a:p>
            <a:pPr lvl="1">
              <a:buNone/>
            </a:pPr>
            <a:r>
              <a:rPr lang="es-MX" sz="1800" dirty="0"/>
              <a:t>ENTERO </a:t>
            </a:r>
            <a:r>
              <a:rPr lang="es-MX" sz="1800" dirty="0" err="1"/>
              <a:t>MesesInversion</a:t>
            </a:r>
            <a:r>
              <a:rPr lang="es-MX" sz="1800" dirty="0"/>
              <a:t>, Mes</a:t>
            </a:r>
          </a:p>
          <a:p>
            <a:pPr lvl="1">
              <a:buNone/>
            </a:pP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27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905000"/>
            <a:ext cx="7391400" cy="4724400"/>
          </a:xfrm>
        </p:spPr>
        <p:txBody>
          <a:bodyPr/>
          <a:lstStyle/>
          <a:p>
            <a:pPr lvl="1">
              <a:buNone/>
            </a:pPr>
            <a:r>
              <a:rPr lang="es-MX" sz="1800" b="1" dirty="0">
                <a:solidFill>
                  <a:srgbClr val="00B050"/>
                </a:solidFill>
              </a:rPr>
              <a:t>//Procesamiento</a:t>
            </a:r>
            <a:endParaRPr lang="es-MX" sz="1800" dirty="0"/>
          </a:p>
          <a:p>
            <a:pPr lvl="1">
              <a:buNone/>
            </a:pPr>
            <a:r>
              <a:rPr lang="es-MX" sz="1800" dirty="0" err="1"/>
              <a:t>MesesInversion</a:t>
            </a:r>
            <a:r>
              <a:rPr lang="es-MX" sz="1800" dirty="0"/>
              <a:t>  =  </a:t>
            </a:r>
            <a:r>
              <a:rPr lang="es-MX" sz="1800" dirty="0" err="1"/>
              <a:t>AñosInversion</a:t>
            </a:r>
            <a:r>
              <a:rPr lang="es-MX" sz="1800" dirty="0"/>
              <a:t>  *  </a:t>
            </a:r>
            <a:r>
              <a:rPr lang="es-MX" sz="1800" dirty="0" err="1"/>
              <a:t>MesesAño</a:t>
            </a:r>
            <a:endParaRPr lang="es-MX" sz="1800" dirty="0"/>
          </a:p>
          <a:p>
            <a:pPr lvl="1">
              <a:buNone/>
            </a:pPr>
            <a:r>
              <a:rPr lang="es-MX" sz="1800" dirty="0"/>
              <a:t>Mes  =  1</a:t>
            </a:r>
          </a:p>
          <a:p>
            <a:pPr lvl="1">
              <a:buNone/>
            </a:pPr>
            <a:r>
              <a:rPr lang="es-MX" sz="1800" dirty="0"/>
              <a:t>Capital = </a:t>
            </a:r>
            <a:r>
              <a:rPr lang="es-MX" sz="1800" dirty="0" err="1"/>
              <a:t>CantidadDeposito</a:t>
            </a:r>
            <a:endParaRPr lang="es-MX" sz="1800" dirty="0"/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MIENTRAS</a:t>
            </a:r>
            <a:r>
              <a:rPr lang="es-MX" sz="1800" b="1" dirty="0"/>
              <a:t>(</a:t>
            </a:r>
            <a:r>
              <a:rPr lang="es-MX" sz="1800" dirty="0"/>
              <a:t> Mes </a:t>
            </a:r>
            <a:r>
              <a:rPr lang="es-MX" sz="1800" b="1" dirty="0"/>
              <a:t>&lt;=</a:t>
            </a:r>
            <a:r>
              <a:rPr lang="es-MX" sz="1800" dirty="0"/>
              <a:t> </a:t>
            </a:r>
            <a:r>
              <a:rPr lang="es-MX" sz="1800" dirty="0" err="1"/>
              <a:t>MesesInversion</a:t>
            </a:r>
            <a:r>
              <a:rPr lang="es-MX" sz="1800" b="1" dirty="0"/>
              <a:t>)</a:t>
            </a:r>
          </a:p>
          <a:p>
            <a:pPr lvl="1">
              <a:buNone/>
            </a:pPr>
            <a:r>
              <a:rPr lang="es-MX" sz="1800" b="1" dirty="0"/>
              <a:t>	</a:t>
            </a:r>
            <a:r>
              <a:rPr lang="es-MX" sz="1800" dirty="0" err="1"/>
              <a:t>Interes</a:t>
            </a:r>
            <a:r>
              <a:rPr lang="es-MX" sz="1800" dirty="0"/>
              <a:t> = Capital * (</a:t>
            </a:r>
            <a:r>
              <a:rPr lang="es-MX" sz="1800" dirty="0" err="1"/>
              <a:t>TasaInteresMensual</a:t>
            </a:r>
            <a:r>
              <a:rPr lang="es-MX" sz="1800" dirty="0"/>
              <a:t>  / 100)</a:t>
            </a:r>
          </a:p>
          <a:p>
            <a:pPr lvl="2">
              <a:buNone/>
            </a:pPr>
            <a:r>
              <a:rPr lang="es-MX" sz="1600" dirty="0"/>
              <a:t>Capital  =  Capital + </a:t>
            </a:r>
            <a:r>
              <a:rPr lang="es-MX" sz="1600" dirty="0" err="1"/>
              <a:t>Interes</a:t>
            </a:r>
            <a:r>
              <a:rPr lang="es-MX" sz="1600" dirty="0"/>
              <a:t> +  </a:t>
            </a:r>
            <a:r>
              <a:rPr lang="es-MX" sz="1600" dirty="0" err="1"/>
              <a:t>CantidadDeposito</a:t>
            </a:r>
            <a:endParaRPr lang="es-MX" sz="1600" dirty="0"/>
          </a:p>
          <a:p>
            <a:pPr lvl="2">
              <a:buNone/>
            </a:pPr>
            <a:r>
              <a:rPr lang="es-MX" sz="1600" dirty="0"/>
              <a:t>Mes  =  Mes  +  1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FIN_MIENTRAS</a:t>
            </a:r>
          </a:p>
          <a:p>
            <a:pPr lvl="1">
              <a:buNone/>
            </a:pPr>
            <a:r>
              <a:rPr lang="es-MX" sz="1800" b="1" dirty="0">
                <a:solidFill>
                  <a:srgbClr val="00B050"/>
                </a:solidFill>
              </a:rPr>
              <a:t>//Salida de información</a:t>
            </a:r>
          </a:p>
          <a:p>
            <a:pPr lvl="1">
              <a:buNone/>
            </a:pPr>
            <a:r>
              <a:rPr lang="es-MX" sz="1800" dirty="0"/>
              <a:t>IMPRIMIR  “La cantidad ahorrada seria de:$”, Capital</a:t>
            </a:r>
          </a:p>
          <a:p>
            <a:pPr>
              <a:buNone/>
            </a:pPr>
            <a:r>
              <a:rPr lang="es-MX" sz="2000" b="1" dirty="0"/>
              <a:t>FIN</a:t>
            </a: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28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Problemas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/>
              <a:t>Problema #4:</a:t>
            </a:r>
          </a:p>
          <a:p>
            <a:pPr lvl="1" algn="just"/>
            <a:endParaRPr lang="es-MX" sz="2400" dirty="0"/>
          </a:p>
          <a:p>
            <a:pPr lvl="1" algn="just"/>
            <a:r>
              <a:rPr lang="es-MX" sz="2400" dirty="0"/>
              <a:t>Elaborar un pseudocódigo que solicite las calificaciones de 3 exámenes parciales, para cada un de 10 alumnos, y calcule e imprima:</a:t>
            </a:r>
          </a:p>
          <a:p>
            <a:pPr lvl="1" algn="just"/>
            <a:endParaRPr lang="es-MX" sz="2400" dirty="0"/>
          </a:p>
          <a:p>
            <a:pPr lvl="2" algn="just"/>
            <a:r>
              <a:rPr lang="es-MX" sz="2000" dirty="0"/>
              <a:t>El promedio por cada alumno.</a:t>
            </a:r>
          </a:p>
          <a:p>
            <a:pPr lvl="2" algn="just"/>
            <a:r>
              <a:rPr lang="es-MX" sz="2000" dirty="0"/>
              <a:t>El promedio general del grupo.</a:t>
            </a:r>
            <a:endParaRPr lang="es-ES" sz="2400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29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Problemas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/>
              <a:t>Problema #5:</a:t>
            </a:r>
          </a:p>
          <a:p>
            <a:pPr lvl="1" algn="just"/>
            <a:endParaRPr lang="es-MX" sz="2400" dirty="0"/>
          </a:p>
          <a:p>
            <a:pPr lvl="1" algn="just"/>
            <a:r>
              <a:rPr lang="es-MX" sz="2400" dirty="0"/>
              <a:t>Igual al problema anterior sólo que en esta ocasión no se conoce al número de alumnos:</a:t>
            </a:r>
          </a:p>
          <a:p>
            <a:pPr lvl="1" algn="just"/>
            <a:endParaRPr lang="es-MX" sz="2400" dirty="0"/>
          </a:p>
          <a:p>
            <a:pPr lvl="2" algn="just"/>
            <a:r>
              <a:rPr lang="es-MX" sz="2000" dirty="0"/>
              <a:t>El promedio por cada alumno.</a:t>
            </a:r>
          </a:p>
          <a:p>
            <a:pPr lvl="2" algn="just"/>
            <a:r>
              <a:rPr lang="es-MX" sz="2000" dirty="0"/>
              <a:t>El promedio general del grupo.</a:t>
            </a:r>
            <a:endParaRPr lang="es-ES" sz="2400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30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512440"/>
            <a:ext cx="8640960" cy="6084912"/>
          </a:xfrm>
        </p:spPr>
        <p:txBody>
          <a:bodyPr/>
          <a:lstStyle/>
          <a:p>
            <a:pPr>
              <a:buNone/>
            </a:pPr>
            <a:r>
              <a:rPr lang="es-MX" sz="1800" b="1" dirty="0"/>
              <a:t>Objetivo: </a:t>
            </a:r>
            <a:r>
              <a:rPr lang="es-MX" sz="1800" dirty="0"/>
              <a:t>Determinar el promedio de cada alumno y el promedio del grupo.</a:t>
            </a:r>
          </a:p>
          <a:p>
            <a:pPr>
              <a:buNone/>
            </a:pPr>
            <a:r>
              <a:rPr lang="es-MX" sz="1800" b="1" dirty="0"/>
              <a:t>Programador:</a:t>
            </a:r>
          </a:p>
          <a:p>
            <a:pPr>
              <a:buNone/>
            </a:pPr>
            <a:r>
              <a:rPr lang="es-MX" sz="1800" b="1" dirty="0"/>
              <a:t>Fecha: </a:t>
            </a:r>
            <a:r>
              <a:rPr lang="es-MX" sz="1800" dirty="0"/>
              <a:t>18/ Octubre /</a:t>
            </a:r>
            <a:endParaRPr lang="es-MX" sz="1800" b="1" dirty="0"/>
          </a:p>
          <a:p>
            <a:pPr>
              <a:buNone/>
            </a:pPr>
            <a:endParaRPr lang="es-MX" sz="2000" b="1" dirty="0"/>
          </a:p>
          <a:p>
            <a:pPr>
              <a:buNone/>
            </a:pPr>
            <a:r>
              <a:rPr lang="es-MX" sz="2000" b="1" dirty="0"/>
              <a:t>INICIO</a:t>
            </a:r>
          </a:p>
          <a:p>
            <a:pPr>
              <a:buNone/>
            </a:pPr>
            <a:r>
              <a:rPr lang="es-MX" sz="2000" b="1" dirty="0"/>
              <a:t>	</a:t>
            </a:r>
            <a:r>
              <a:rPr lang="es-MX" sz="1800" b="1" dirty="0">
                <a:solidFill>
                  <a:srgbClr val="00B050"/>
                </a:solidFill>
              </a:rPr>
              <a:t>//Definición de Constante y variables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CONST REAL </a:t>
            </a:r>
            <a:r>
              <a:rPr lang="es-MX" sz="1800" dirty="0" err="1"/>
              <a:t>TotalParciales</a:t>
            </a:r>
            <a:r>
              <a:rPr lang="es-MX" sz="1800" dirty="0"/>
              <a:t> = 3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REAL </a:t>
            </a:r>
            <a:r>
              <a:rPr lang="es-MX" sz="1800" dirty="0"/>
              <a:t>CalificacionParcial1, CalificacionParcial2, CalificacionParcial3</a:t>
            </a:r>
          </a:p>
          <a:p>
            <a:pPr lvl="1">
              <a:buNone/>
            </a:pPr>
            <a:r>
              <a:rPr lang="es-MX" sz="1800" b="1" dirty="0">
                <a:solidFill>
                  <a:srgbClr val="0000FF"/>
                </a:solidFill>
              </a:rPr>
              <a:t>REAL</a:t>
            </a:r>
            <a:r>
              <a:rPr lang="es-MX" sz="1800" dirty="0"/>
              <a:t> </a:t>
            </a:r>
            <a:r>
              <a:rPr lang="es-MX" sz="1800" dirty="0" err="1"/>
              <a:t>PromedioAlumno</a:t>
            </a:r>
            <a:r>
              <a:rPr lang="es-MX" sz="1800" dirty="0"/>
              <a:t>, </a:t>
            </a:r>
            <a:r>
              <a:rPr lang="es-MX" sz="1800" dirty="0" err="1"/>
              <a:t>PromedioGrupo</a:t>
            </a:r>
            <a:r>
              <a:rPr lang="es-MX" sz="1800" dirty="0"/>
              <a:t>, </a:t>
            </a:r>
            <a:r>
              <a:rPr lang="es-MX" sz="1800" dirty="0" err="1"/>
              <a:t>SumaPromedios</a:t>
            </a:r>
            <a:endParaRPr lang="es-MX" sz="1800" dirty="0"/>
          </a:p>
          <a:p>
            <a:pPr lvl="1">
              <a:buNone/>
            </a:pPr>
            <a:r>
              <a:rPr lang="es-MX" sz="1800" b="1" dirty="0">
                <a:solidFill>
                  <a:srgbClr val="0000FF"/>
                </a:solidFill>
              </a:rPr>
              <a:t>ENTERO</a:t>
            </a:r>
            <a:r>
              <a:rPr lang="es-MX" sz="1800" dirty="0"/>
              <a:t>  </a:t>
            </a:r>
            <a:r>
              <a:rPr lang="es-MX" sz="1800" dirty="0" err="1"/>
              <a:t>ContadorAlumnos</a:t>
            </a:r>
            <a:endParaRPr lang="es-MX" sz="1800" dirty="0"/>
          </a:p>
          <a:p>
            <a:pPr lvl="1">
              <a:buNone/>
            </a:pPr>
            <a:r>
              <a:rPr lang="es-MX" sz="1800" b="1" dirty="0">
                <a:solidFill>
                  <a:srgbClr val="0000FF"/>
                </a:solidFill>
              </a:rPr>
              <a:t>CADENA</a:t>
            </a:r>
            <a:r>
              <a:rPr lang="es-MX" sz="1800" dirty="0"/>
              <a:t> </a:t>
            </a:r>
            <a:r>
              <a:rPr lang="es-MX" sz="1800" dirty="0" err="1"/>
              <a:t>Opcion</a:t>
            </a:r>
            <a:endParaRPr lang="es-MX" sz="1800" dirty="0"/>
          </a:p>
          <a:p>
            <a:pPr lvl="1">
              <a:buNone/>
            </a:pPr>
            <a:r>
              <a:rPr lang="es-MX" sz="1800" dirty="0"/>
              <a:t>//Inicializar  valores de variables</a:t>
            </a:r>
          </a:p>
          <a:p>
            <a:pPr lvl="1">
              <a:buNone/>
            </a:pPr>
            <a:r>
              <a:rPr lang="es-MX" sz="1800" dirty="0" err="1"/>
              <a:t>ContadorAlumnos</a:t>
            </a:r>
            <a:r>
              <a:rPr lang="es-MX" sz="1800" dirty="0"/>
              <a:t>=0</a:t>
            </a:r>
          </a:p>
          <a:p>
            <a:pPr lvl="1">
              <a:buNone/>
            </a:pPr>
            <a:r>
              <a:rPr lang="es-MX" sz="1800" dirty="0" err="1"/>
              <a:t>SumaPromedios</a:t>
            </a:r>
            <a:r>
              <a:rPr lang="es-MX" sz="1800" dirty="0"/>
              <a:t>=0</a:t>
            </a:r>
          </a:p>
          <a:p>
            <a:pPr lvl="1">
              <a:buNone/>
            </a:pPr>
            <a:r>
              <a:rPr lang="es-MX" sz="1800" dirty="0" err="1"/>
              <a:t>Opcion</a:t>
            </a:r>
            <a:r>
              <a:rPr lang="es-MX" sz="1800" dirty="0"/>
              <a:t>=“SI”</a:t>
            </a:r>
          </a:p>
          <a:p>
            <a:pPr lvl="1">
              <a:buNone/>
            </a:pP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31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228600"/>
            <a:ext cx="8568952" cy="6400800"/>
          </a:xfrm>
        </p:spPr>
        <p:txBody>
          <a:bodyPr/>
          <a:lstStyle/>
          <a:p>
            <a:pPr lvl="1">
              <a:buNone/>
            </a:pPr>
            <a:r>
              <a:rPr lang="es-MX" sz="1800" b="1" dirty="0">
                <a:solidFill>
                  <a:srgbClr val="00B050"/>
                </a:solidFill>
              </a:rPr>
              <a:t>//Procesamiento</a:t>
            </a:r>
            <a:endParaRPr lang="es-MX" sz="1800" dirty="0"/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MIENTRAS</a:t>
            </a:r>
            <a:r>
              <a:rPr lang="es-MX" sz="1800" b="1" dirty="0"/>
              <a:t>(</a:t>
            </a:r>
            <a:r>
              <a:rPr lang="es-MX" sz="1800" dirty="0"/>
              <a:t> </a:t>
            </a:r>
            <a:r>
              <a:rPr lang="es-MX" sz="1800" dirty="0" err="1"/>
              <a:t>Opcion</a:t>
            </a:r>
            <a:r>
              <a:rPr lang="es-MX" sz="1800" dirty="0"/>
              <a:t>==“SI”</a:t>
            </a:r>
            <a:r>
              <a:rPr lang="es-MX" sz="1800" b="1" dirty="0"/>
              <a:t>)</a:t>
            </a:r>
          </a:p>
          <a:p>
            <a:pPr lvl="1">
              <a:buNone/>
            </a:pPr>
            <a:r>
              <a:rPr lang="es-MX" sz="1800" b="1" dirty="0"/>
              <a:t>	</a:t>
            </a:r>
            <a:r>
              <a:rPr lang="es-MX" sz="1600" b="1" dirty="0"/>
              <a:t>IMPRIMIR</a:t>
            </a:r>
            <a:r>
              <a:rPr lang="es-MX" sz="1600" dirty="0"/>
              <a:t> “Teclee la calificación del parcial 1:”</a:t>
            </a:r>
          </a:p>
          <a:p>
            <a:pPr lvl="1">
              <a:buNone/>
            </a:pPr>
            <a:r>
              <a:rPr lang="es-MX" sz="1600" dirty="0"/>
              <a:t>	LEER CalificacionParcial1</a:t>
            </a:r>
          </a:p>
          <a:p>
            <a:pPr lvl="1">
              <a:buNone/>
            </a:pPr>
            <a:r>
              <a:rPr lang="es-MX" sz="1600" b="1" dirty="0"/>
              <a:t>	IMPRIMIR</a:t>
            </a:r>
            <a:r>
              <a:rPr lang="es-MX" sz="1600" dirty="0"/>
              <a:t> “Teclee la calificación del parcial 2:”</a:t>
            </a:r>
          </a:p>
          <a:p>
            <a:pPr lvl="1">
              <a:buNone/>
            </a:pPr>
            <a:r>
              <a:rPr lang="es-MX" sz="1600" dirty="0"/>
              <a:t>	LEER CalificacionParcial2</a:t>
            </a:r>
          </a:p>
          <a:p>
            <a:pPr lvl="1">
              <a:buNone/>
            </a:pPr>
            <a:r>
              <a:rPr lang="es-MX" sz="1600" b="1" dirty="0"/>
              <a:t>	IMPRIMIR</a:t>
            </a:r>
            <a:r>
              <a:rPr lang="es-MX" sz="1600" dirty="0"/>
              <a:t> “Teclee la calificación del parcial 3:”</a:t>
            </a:r>
          </a:p>
          <a:p>
            <a:pPr lvl="1">
              <a:buNone/>
            </a:pPr>
            <a:r>
              <a:rPr lang="es-MX" sz="1600" dirty="0"/>
              <a:t>	LEER CalificacionParcial3</a:t>
            </a:r>
          </a:p>
          <a:p>
            <a:pPr lvl="1">
              <a:buNone/>
            </a:pPr>
            <a:r>
              <a:rPr lang="es-MX" sz="1600" dirty="0"/>
              <a:t>	</a:t>
            </a:r>
            <a:r>
              <a:rPr lang="es-MX" sz="1600" dirty="0" err="1"/>
              <a:t>PromedioAlumno</a:t>
            </a:r>
            <a:r>
              <a:rPr lang="es-MX" sz="1600" dirty="0"/>
              <a:t> = (CalificacionParcial1 + CalificacionParcial2 +</a:t>
            </a:r>
          </a:p>
          <a:p>
            <a:pPr lvl="1">
              <a:buNone/>
            </a:pPr>
            <a:r>
              <a:rPr lang="es-MX" sz="1600" dirty="0"/>
              <a:t>				 CalificacionParcial3) / </a:t>
            </a:r>
            <a:r>
              <a:rPr lang="es-MX" sz="1600" dirty="0" err="1"/>
              <a:t>TotalParciales</a:t>
            </a:r>
            <a:endParaRPr lang="es-MX" sz="1600" dirty="0"/>
          </a:p>
          <a:p>
            <a:pPr lvl="1">
              <a:buNone/>
            </a:pPr>
            <a:r>
              <a:rPr lang="es-MX" sz="1600" dirty="0"/>
              <a:t>	IMPRIMIR “El promedio es:”,</a:t>
            </a:r>
            <a:r>
              <a:rPr lang="es-MX" sz="1600" dirty="0" err="1"/>
              <a:t>PromedioAlumno</a:t>
            </a:r>
            <a:endParaRPr lang="es-MX" sz="1600" dirty="0"/>
          </a:p>
          <a:p>
            <a:pPr lvl="1">
              <a:buNone/>
            </a:pPr>
            <a:r>
              <a:rPr lang="es-MX" sz="1600" dirty="0"/>
              <a:t>	</a:t>
            </a:r>
            <a:r>
              <a:rPr lang="es-MX" sz="1600" dirty="0" err="1"/>
              <a:t>SumaPromedios</a:t>
            </a:r>
            <a:r>
              <a:rPr lang="es-MX" sz="1600" dirty="0"/>
              <a:t> = </a:t>
            </a:r>
            <a:r>
              <a:rPr lang="es-MX" sz="1600" dirty="0" err="1"/>
              <a:t>SumaPromedios</a:t>
            </a:r>
            <a:r>
              <a:rPr lang="es-MX" sz="1600" dirty="0"/>
              <a:t> + </a:t>
            </a:r>
            <a:r>
              <a:rPr lang="es-MX" sz="1600" dirty="0" err="1"/>
              <a:t>PromedioAlumno</a:t>
            </a:r>
            <a:endParaRPr lang="es-MX" sz="1600" dirty="0"/>
          </a:p>
          <a:p>
            <a:pPr lvl="1">
              <a:buNone/>
            </a:pPr>
            <a:r>
              <a:rPr lang="es-MX" sz="1600" dirty="0"/>
              <a:t>	</a:t>
            </a:r>
            <a:r>
              <a:rPr lang="es-MX" sz="1600" dirty="0" err="1"/>
              <a:t>ContadorAlumnos</a:t>
            </a:r>
            <a:r>
              <a:rPr lang="es-MX" sz="1600" dirty="0"/>
              <a:t> = </a:t>
            </a:r>
            <a:r>
              <a:rPr lang="es-MX" sz="1600" dirty="0" err="1"/>
              <a:t>ContadorAlumnos</a:t>
            </a:r>
            <a:r>
              <a:rPr lang="es-MX" sz="1600" dirty="0"/>
              <a:t> + 1</a:t>
            </a:r>
          </a:p>
          <a:p>
            <a:pPr lvl="1">
              <a:buNone/>
            </a:pPr>
            <a:r>
              <a:rPr lang="es-MX" sz="1600" dirty="0"/>
              <a:t>	IMPRIMIR “Atender  otro alumno (SI / NO)”</a:t>
            </a:r>
          </a:p>
          <a:p>
            <a:pPr lvl="1">
              <a:buNone/>
            </a:pPr>
            <a:r>
              <a:rPr lang="es-MX" sz="1600" dirty="0"/>
              <a:t>	LEER </a:t>
            </a:r>
            <a:r>
              <a:rPr lang="es-MX" sz="1600" dirty="0" err="1"/>
              <a:t>Opcion</a:t>
            </a:r>
            <a:endParaRPr lang="es-MX" sz="1600" dirty="0"/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FIN_MIENTRAS</a:t>
            </a:r>
          </a:p>
          <a:p>
            <a:pPr lvl="1">
              <a:buNone/>
            </a:pPr>
            <a:r>
              <a:rPr lang="es-MX" sz="1800" dirty="0" err="1"/>
              <a:t>PromedioGrupo</a:t>
            </a:r>
            <a:r>
              <a:rPr lang="es-MX" sz="1800" dirty="0"/>
              <a:t> = </a:t>
            </a:r>
            <a:r>
              <a:rPr lang="es-MX" sz="1800" dirty="0" err="1"/>
              <a:t>SumaPromedios</a:t>
            </a:r>
            <a:r>
              <a:rPr lang="es-MX" sz="1800" dirty="0"/>
              <a:t> / </a:t>
            </a:r>
            <a:r>
              <a:rPr lang="es-MX" sz="1800" dirty="0" err="1"/>
              <a:t>ContadorAlumnos</a:t>
            </a:r>
            <a:endParaRPr lang="es-MX" sz="1800" dirty="0"/>
          </a:p>
          <a:p>
            <a:pPr lvl="1">
              <a:buNone/>
            </a:pPr>
            <a:r>
              <a:rPr lang="es-MX" sz="1800" b="1" dirty="0">
                <a:solidFill>
                  <a:srgbClr val="00B050"/>
                </a:solidFill>
              </a:rPr>
              <a:t>//Salida de información</a:t>
            </a:r>
          </a:p>
          <a:p>
            <a:pPr lvl="1">
              <a:buNone/>
            </a:pPr>
            <a:r>
              <a:rPr lang="es-MX" sz="1800" dirty="0"/>
              <a:t>IMPRIMIR  “El promedio del grupo es:”, </a:t>
            </a:r>
            <a:r>
              <a:rPr lang="es-MX" sz="1800" dirty="0" err="1"/>
              <a:t>PromedioGrupo</a:t>
            </a:r>
            <a:endParaRPr lang="es-MX" sz="1800" dirty="0"/>
          </a:p>
          <a:p>
            <a:pPr>
              <a:buNone/>
            </a:pPr>
            <a:r>
              <a:rPr lang="es-MX" sz="2000" b="1" dirty="0"/>
              <a:t>FIN</a:t>
            </a: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32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ESTRUCTURA REPETIR</a:t>
            </a:r>
            <a:r>
              <a:rPr lang="es-MX"/>
              <a:t> </a:t>
            </a:r>
            <a:endParaRPr lang="es-ES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/>
              <a:t>Funcionamiento Lógico (Semántica)</a:t>
            </a:r>
            <a:endParaRPr lang="es-ES_tradnl" dirty="0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33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ESTRUCTURA REPETIR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MX" dirty="0"/>
              <a:t>Características:</a:t>
            </a:r>
          </a:p>
          <a:p>
            <a:endParaRPr lang="es-MX" dirty="0"/>
          </a:p>
          <a:p>
            <a:pPr lvl="1"/>
            <a:r>
              <a:rPr lang="es-MX" dirty="0"/>
              <a:t>Ejecuta instrucciones en función de un valor booleano</a:t>
            </a:r>
          </a:p>
          <a:p>
            <a:endParaRPr lang="es-MX" dirty="0"/>
          </a:p>
          <a:p>
            <a:pPr lvl="1"/>
            <a:r>
              <a:rPr lang="es-MX" dirty="0"/>
              <a:t>Evalúa la expresión booleana al final del ciclo</a:t>
            </a:r>
          </a:p>
          <a:p>
            <a:endParaRPr lang="es-MX" dirty="0"/>
          </a:p>
          <a:p>
            <a:pPr lvl="1"/>
            <a:r>
              <a:rPr lang="es-MX" dirty="0"/>
              <a:t>Ejecuta las instrucciones mientras el valor booleano sea True</a:t>
            </a:r>
          </a:p>
          <a:p>
            <a:pPr lvl="1"/>
            <a:endParaRPr lang="es-MX" dirty="0"/>
          </a:p>
          <a:p>
            <a:pPr lvl="1"/>
            <a:r>
              <a:rPr lang="es-MX" dirty="0"/>
              <a:t>Evalúa al menos una ves el conjunto de acciones antes de decidir si la ejecuta por segunda ocasión.</a:t>
            </a:r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MX"/>
              <a:t>octubre de 2012</a:t>
            </a: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Algoritmia – {Gerardo Gálvez, Rogelio Prieto}</a:t>
            </a:r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34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2590800" y="457200"/>
            <a:ext cx="449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 sz="2400">
              <a:latin typeface="Times New Roman" pitchFamily="18" charset="0"/>
            </a:endParaRP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914400" y="228600"/>
            <a:ext cx="7924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>
                <a:solidFill>
                  <a:schemeClr val="hlink"/>
                </a:solidFill>
              </a:rPr>
              <a:t>ESTRUCTURA REPETIR</a:t>
            </a:r>
            <a:endParaRPr lang="es-ES" sz="3600" b="1" dirty="0">
              <a:solidFill>
                <a:schemeClr val="tx2"/>
              </a:solidFill>
            </a:endParaRPr>
          </a:p>
        </p:txBody>
      </p:sp>
      <p:sp>
        <p:nvSpPr>
          <p:cNvPr id="27" name="AutoShape 4"/>
          <p:cNvSpPr>
            <a:spLocks noChangeArrowheads="1"/>
          </p:cNvSpPr>
          <p:nvPr/>
        </p:nvSpPr>
        <p:spPr bwMode="auto">
          <a:xfrm>
            <a:off x="2895600" y="1143000"/>
            <a:ext cx="1981200" cy="533400"/>
          </a:xfrm>
          <a:prstGeom prst="flowChartProcess">
            <a:avLst/>
          </a:prstGeom>
          <a:solidFill>
            <a:srgbClr val="FFFF8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grpSp>
        <p:nvGrpSpPr>
          <p:cNvPr id="2" name="71 Grupo"/>
          <p:cNvGrpSpPr/>
          <p:nvPr/>
        </p:nvGrpSpPr>
        <p:grpSpPr>
          <a:xfrm>
            <a:off x="2743200" y="1219200"/>
            <a:ext cx="2057400" cy="5410200"/>
            <a:chOff x="2743200" y="1219200"/>
            <a:chExt cx="2057400" cy="5410200"/>
          </a:xfrm>
        </p:grpSpPr>
        <p:sp>
          <p:nvSpPr>
            <p:cNvPr id="26" name="AutoShape 27"/>
            <p:cNvSpPr>
              <a:spLocks noChangeArrowheads="1"/>
            </p:cNvSpPr>
            <p:nvPr/>
          </p:nvSpPr>
          <p:spPr bwMode="auto">
            <a:xfrm>
              <a:off x="2971800" y="5867400"/>
              <a:ext cx="1752600" cy="762000"/>
            </a:xfrm>
            <a:prstGeom prst="flowChartProcess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8" name="Line 5"/>
            <p:cNvSpPr>
              <a:spLocks noChangeShapeType="1"/>
            </p:cNvSpPr>
            <p:nvPr/>
          </p:nvSpPr>
          <p:spPr bwMode="auto">
            <a:xfrm>
              <a:off x="3886200" y="5562600"/>
              <a:ext cx="0" cy="30480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Text Box 6"/>
            <p:cNvSpPr txBox="1">
              <a:spLocks noChangeArrowheads="1"/>
            </p:cNvSpPr>
            <p:nvPr/>
          </p:nvSpPr>
          <p:spPr bwMode="auto">
            <a:xfrm>
              <a:off x="2971800" y="1219200"/>
              <a:ext cx="1828800" cy="457200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sz="1200" b="1" dirty="0">
                  <a:solidFill>
                    <a:srgbClr val="006BD6"/>
                  </a:solidFill>
                  <a:latin typeface="Comic Sans MS" pitchFamily="66" charset="0"/>
                </a:rPr>
                <a:t>Valor Inicial de variable</a:t>
              </a:r>
              <a:endParaRPr lang="es-ES" sz="1200" b="1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30" name="AutoShape 8"/>
            <p:cNvSpPr>
              <a:spLocks noChangeArrowheads="1"/>
            </p:cNvSpPr>
            <p:nvPr/>
          </p:nvSpPr>
          <p:spPr bwMode="auto">
            <a:xfrm>
              <a:off x="3048000" y="3962400"/>
              <a:ext cx="1676400" cy="1503363"/>
            </a:xfrm>
            <a:prstGeom prst="flowChartDecision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1" name="AutoShape 9"/>
            <p:cNvSpPr>
              <a:spLocks noChangeArrowheads="1"/>
            </p:cNvSpPr>
            <p:nvPr/>
          </p:nvSpPr>
          <p:spPr bwMode="auto">
            <a:xfrm>
              <a:off x="3124200" y="2057400"/>
              <a:ext cx="1447800" cy="547688"/>
            </a:xfrm>
            <a:prstGeom prst="flowChartProcess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2" name="AutoShape 10"/>
            <p:cNvSpPr>
              <a:spLocks noChangeArrowheads="1"/>
            </p:cNvSpPr>
            <p:nvPr/>
          </p:nvSpPr>
          <p:spPr bwMode="auto">
            <a:xfrm>
              <a:off x="3124200" y="2971800"/>
              <a:ext cx="1447800" cy="547688"/>
            </a:xfrm>
            <a:prstGeom prst="flowChartProcess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 sz="1000"/>
            </a:p>
          </p:txBody>
        </p:sp>
        <p:sp>
          <p:nvSpPr>
            <p:cNvPr id="33" name="Line 11"/>
            <p:cNvSpPr>
              <a:spLocks noChangeShapeType="1"/>
            </p:cNvSpPr>
            <p:nvPr/>
          </p:nvSpPr>
          <p:spPr bwMode="auto">
            <a:xfrm>
              <a:off x="3886200" y="1676400"/>
              <a:ext cx="0" cy="319088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Line 14"/>
            <p:cNvSpPr>
              <a:spLocks noChangeShapeType="1"/>
            </p:cNvSpPr>
            <p:nvPr/>
          </p:nvSpPr>
          <p:spPr bwMode="auto">
            <a:xfrm>
              <a:off x="3886200" y="2667000"/>
              <a:ext cx="0" cy="30480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7" name="Text Box 16"/>
            <p:cNvSpPr txBox="1">
              <a:spLocks noChangeArrowheads="1"/>
            </p:cNvSpPr>
            <p:nvPr/>
          </p:nvSpPr>
          <p:spPr bwMode="auto">
            <a:xfrm>
              <a:off x="3276600" y="4572000"/>
              <a:ext cx="1220788" cy="336550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sz="1600" b="1" dirty="0">
                  <a:solidFill>
                    <a:srgbClr val="006BD6"/>
                  </a:solidFill>
                  <a:latin typeface="Comic Sans MS" pitchFamily="66" charset="0"/>
                </a:rPr>
                <a:t>Condición</a:t>
              </a:r>
              <a:endParaRPr lang="es-ES" sz="1600" b="1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38" name="Text Box 17"/>
            <p:cNvSpPr txBox="1">
              <a:spLocks noChangeArrowheads="1"/>
            </p:cNvSpPr>
            <p:nvPr/>
          </p:nvSpPr>
          <p:spPr bwMode="auto">
            <a:xfrm>
              <a:off x="3200400" y="2133600"/>
              <a:ext cx="1219200" cy="334963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600" b="1" dirty="0">
                  <a:solidFill>
                    <a:srgbClr val="006BD6"/>
                  </a:solidFill>
                  <a:latin typeface="Comic Sans MS" pitchFamily="66" charset="0"/>
                </a:rPr>
                <a:t>Acciones</a:t>
              </a:r>
              <a:endParaRPr lang="es-ES" sz="1600" b="1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39" name="Text Box 18"/>
            <p:cNvSpPr txBox="1">
              <a:spLocks noChangeArrowheads="1"/>
            </p:cNvSpPr>
            <p:nvPr/>
          </p:nvSpPr>
          <p:spPr bwMode="auto">
            <a:xfrm>
              <a:off x="3276600" y="3048000"/>
              <a:ext cx="1143000" cy="396875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000" b="1" dirty="0">
                  <a:solidFill>
                    <a:srgbClr val="006BD6"/>
                  </a:solidFill>
                  <a:latin typeface="Comic Sans MS" pitchFamily="66" charset="0"/>
                </a:rPr>
                <a:t>Incremento / Decremento</a:t>
              </a:r>
              <a:endParaRPr lang="es-ES" sz="1000" b="1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40" name="Text Box 19"/>
            <p:cNvSpPr txBox="1">
              <a:spLocks noChangeArrowheads="1"/>
            </p:cNvSpPr>
            <p:nvPr/>
          </p:nvSpPr>
          <p:spPr bwMode="auto">
            <a:xfrm>
              <a:off x="3886200" y="5410200"/>
              <a:ext cx="5334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>
                  <a:solidFill>
                    <a:srgbClr val="006BD6"/>
                  </a:solidFill>
                  <a:latin typeface="Comic Sans MS" pitchFamily="66" charset="0"/>
                </a:rPr>
                <a:t>No</a:t>
              </a:r>
              <a:endParaRPr lang="es-ES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41" name="Text Box 20"/>
            <p:cNvSpPr txBox="1">
              <a:spLocks noChangeArrowheads="1"/>
            </p:cNvSpPr>
            <p:nvPr/>
          </p:nvSpPr>
          <p:spPr bwMode="auto">
            <a:xfrm>
              <a:off x="2743200" y="4724400"/>
              <a:ext cx="608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2400" dirty="0">
                  <a:solidFill>
                    <a:srgbClr val="006BD6"/>
                  </a:solidFill>
                  <a:latin typeface="Comic Sans MS" pitchFamily="66" charset="0"/>
                </a:rPr>
                <a:t>Si</a:t>
              </a:r>
              <a:endParaRPr lang="es-ES" sz="2400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44" name="Text Box 26"/>
            <p:cNvSpPr txBox="1">
              <a:spLocks noChangeArrowheads="1"/>
            </p:cNvSpPr>
            <p:nvPr/>
          </p:nvSpPr>
          <p:spPr bwMode="auto">
            <a:xfrm>
              <a:off x="3048000" y="6019800"/>
              <a:ext cx="1447800" cy="457200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sz="1200" b="1" dirty="0">
                  <a:solidFill>
                    <a:srgbClr val="006BD6"/>
                  </a:solidFill>
                  <a:latin typeface="Comic Sans MS" pitchFamily="66" charset="0"/>
                </a:rPr>
                <a:t>Acciones fuera del ciclo</a:t>
              </a:r>
              <a:endParaRPr lang="es-ES" sz="1200" b="1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45" name="Line 30"/>
            <p:cNvSpPr>
              <a:spLocks noChangeShapeType="1"/>
            </p:cNvSpPr>
            <p:nvPr/>
          </p:nvSpPr>
          <p:spPr bwMode="auto">
            <a:xfrm flipH="1">
              <a:off x="2743200" y="4724400"/>
              <a:ext cx="304800" cy="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ES"/>
            </a:p>
          </p:txBody>
        </p:sp>
        <p:sp>
          <p:nvSpPr>
            <p:cNvPr id="46" name="Line 31"/>
            <p:cNvSpPr>
              <a:spLocks noChangeShapeType="1"/>
            </p:cNvSpPr>
            <p:nvPr/>
          </p:nvSpPr>
          <p:spPr bwMode="auto">
            <a:xfrm>
              <a:off x="2743200" y="1905000"/>
              <a:ext cx="0" cy="281940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7" name="Line 32"/>
            <p:cNvSpPr>
              <a:spLocks noChangeShapeType="1"/>
            </p:cNvSpPr>
            <p:nvPr/>
          </p:nvSpPr>
          <p:spPr bwMode="auto">
            <a:xfrm flipH="1">
              <a:off x="2743200" y="1905000"/>
              <a:ext cx="1066800" cy="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miter lim="800000"/>
              <a:headEnd type="arrow" w="med" len="med"/>
              <a:tailEnd/>
            </a:ln>
          </p:spPr>
          <p:txBody>
            <a:bodyPr wrap="none"/>
            <a:lstStyle/>
            <a:p>
              <a:endParaRPr lang="es-ES"/>
            </a:p>
          </p:txBody>
        </p:sp>
        <p:sp>
          <p:nvSpPr>
            <p:cNvPr id="71" name="Line 14"/>
            <p:cNvSpPr>
              <a:spLocks noChangeShapeType="1"/>
            </p:cNvSpPr>
            <p:nvPr/>
          </p:nvSpPr>
          <p:spPr bwMode="auto">
            <a:xfrm>
              <a:off x="3886200" y="3581400"/>
              <a:ext cx="0" cy="30480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35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u="sng" dirty="0">
                <a:solidFill>
                  <a:srgbClr val="0033CC"/>
                </a:solidFill>
                <a:latin typeface="Times New Roman" pitchFamily="18" charset="0"/>
              </a:rPr>
              <a:t>Sintaxis:</a:t>
            </a:r>
            <a:endParaRPr lang="es-ES" dirty="0"/>
          </a:p>
        </p:txBody>
      </p:sp>
      <p:sp>
        <p:nvSpPr>
          <p:cNvPr id="4" name="Rectangle 23"/>
          <p:cNvSpPr>
            <a:spLocks noChangeArrowheads="1"/>
          </p:cNvSpPr>
          <p:nvPr/>
        </p:nvSpPr>
        <p:spPr bwMode="auto">
          <a:xfrm>
            <a:off x="533400" y="1600200"/>
            <a:ext cx="8001000" cy="5029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/>
            <a:r>
              <a:rPr lang="es-MX" dirty="0">
                <a:latin typeface="Lucida Sans Typewriter" pitchFamily="49" charset="0"/>
                <a:cs typeface="Times New Roman" pitchFamily="18" charset="0"/>
              </a:rPr>
              <a:t>Definición</a:t>
            </a:r>
            <a:r>
              <a:rPr lang="en-US" dirty="0">
                <a:latin typeface="Lucida Sans Typewriter" pitchFamily="49" charset="0"/>
                <a:cs typeface="Times New Roman" pitchFamily="18" charset="0"/>
              </a:rPr>
              <a:t> de Variable de control</a:t>
            </a:r>
          </a:p>
          <a:p>
            <a:pPr eaLnBrk="0" hangingPunct="0"/>
            <a:endParaRPr lang="en-US" dirty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n-US" dirty="0">
                <a:latin typeface="Lucida Sans Typewriter" pitchFamily="49" charset="0"/>
                <a:cs typeface="Times New Roman" pitchFamily="18" charset="0"/>
              </a:rPr>
              <a:t>. . .</a:t>
            </a:r>
          </a:p>
          <a:p>
            <a:pPr eaLnBrk="0" hangingPunct="0"/>
            <a:endParaRPr lang="en-US" dirty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s-MX" dirty="0">
                <a:latin typeface="Lucida Sans Typewriter" pitchFamily="49" charset="0"/>
                <a:cs typeface="Times New Roman" pitchFamily="18" charset="0"/>
              </a:rPr>
              <a:t>Valor Inicial de Variable</a:t>
            </a:r>
          </a:p>
          <a:p>
            <a:pPr eaLnBrk="0" hangingPunct="0"/>
            <a:endParaRPr lang="es-MX" dirty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s-MX" sz="2000" b="1" dirty="0">
                <a:solidFill>
                  <a:srgbClr val="002060"/>
                </a:solidFill>
                <a:latin typeface="Lucida Sans Typewriter" pitchFamily="49" charset="0"/>
                <a:cs typeface="Times New Roman" pitchFamily="18" charset="0"/>
              </a:rPr>
              <a:t>REPETIR</a:t>
            </a:r>
          </a:p>
          <a:p>
            <a:pPr eaLnBrk="0" hangingPunct="0"/>
            <a:endParaRPr lang="es-MX" sz="2000" dirty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s-MX" sz="2000" dirty="0">
                <a:latin typeface="Lucida Sans Typewriter" pitchFamily="49" charset="0"/>
                <a:cs typeface="Times New Roman" pitchFamily="18" charset="0"/>
              </a:rPr>
              <a:t>  </a:t>
            </a:r>
            <a:r>
              <a:rPr lang="es-MX" i="1" dirty="0"/>
              <a:t>instrucciones (acciones a realizar)</a:t>
            </a:r>
          </a:p>
          <a:p>
            <a:pPr eaLnBrk="0" hangingPunct="0"/>
            <a:r>
              <a:rPr lang="es-MX" b="1" i="1" dirty="0"/>
              <a:t>     Incremento / decremento de variable</a:t>
            </a:r>
          </a:p>
          <a:p>
            <a:pPr eaLnBrk="0" hangingPunct="0"/>
            <a:endParaRPr lang="es-MX" sz="2000" b="1" dirty="0">
              <a:solidFill>
                <a:srgbClr val="002060"/>
              </a:solidFill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s-MX" sz="2000" b="1" dirty="0">
                <a:solidFill>
                  <a:srgbClr val="002060"/>
                </a:solidFill>
                <a:latin typeface="Lucida Sans Typewriter" pitchFamily="49" charset="0"/>
                <a:cs typeface="Times New Roman" pitchFamily="18" charset="0"/>
              </a:rPr>
              <a:t>MIENTRAS</a:t>
            </a:r>
            <a:r>
              <a:rPr lang="es-MX" sz="2000" b="1" dirty="0">
                <a:latin typeface="Lucida Sans Typewriter" pitchFamily="49" charset="0"/>
                <a:cs typeface="Times New Roman" pitchFamily="18" charset="0"/>
              </a:rPr>
              <a:t>(</a:t>
            </a:r>
            <a:r>
              <a:rPr lang="es-MX" sz="2000" dirty="0">
                <a:solidFill>
                  <a:srgbClr val="7030A0"/>
                </a:solidFill>
                <a:latin typeface="Lucida Sans Typewriter" pitchFamily="49" charset="0"/>
                <a:cs typeface="Times New Roman" pitchFamily="18" charset="0"/>
              </a:rPr>
              <a:t>Condición ó </a:t>
            </a:r>
            <a:r>
              <a:rPr lang="es-MX" sz="2000" i="1" dirty="0">
                <a:solidFill>
                  <a:srgbClr val="7030A0"/>
                </a:solidFill>
                <a:latin typeface="Lucida Sans Typewriter" pitchFamily="49" charset="0"/>
                <a:cs typeface="Times New Roman" pitchFamily="18" charset="0"/>
              </a:rPr>
              <a:t>expresión-booleana</a:t>
            </a:r>
            <a:r>
              <a:rPr lang="es-MX" sz="2000" b="1" i="1" dirty="0">
                <a:latin typeface="Lucida Sans Typewriter" pitchFamily="49" charset="0"/>
                <a:cs typeface="Times New Roman" pitchFamily="18" charset="0"/>
              </a:rPr>
              <a:t>)</a:t>
            </a:r>
            <a:endParaRPr lang="es-MX" sz="2000" b="1" dirty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endParaRPr lang="es-MX" sz="2000" b="1" dirty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s-MX" sz="2000" b="1" dirty="0">
                <a:latin typeface="Lucida Sans Typewriter" pitchFamily="49" charset="0"/>
                <a:cs typeface="Times New Roman" pitchFamily="18" charset="0"/>
              </a:rPr>
              <a:t>Otras acciones fuera del ciclo</a:t>
            </a:r>
          </a:p>
          <a:p>
            <a:pPr eaLnBrk="0" hangingPunct="0"/>
            <a:endParaRPr lang="es-MX" sz="2000" b="1" dirty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s-MX" sz="2000" b="1" dirty="0">
                <a:latin typeface="Lucida Sans Typewriter" pitchFamily="49" charset="0"/>
                <a:cs typeface="Times New Roman" pitchFamily="18" charset="0"/>
              </a:rPr>
              <a:t>. . .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36</a:t>
            </a:fld>
            <a:endParaRPr lang="es-MX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Actividad: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2438400"/>
            <a:ext cx="4094163" cy="3657600"/>
          </a:xfrm>
        </p:spPr>
        <p:txBody>
          <a:bodyPr/>
          <a:lstStyle/>
          <a:p>
            <a:r>
              <a:rPr lang="es-MX" sz="2400" dirty="0"/>
              <a:t>Elaborar los pseudocódigos de los problemas resueltos anteriormente utilizando la estructura REPETIR.</a:t>
            </a:r>
            <a:endParaRPr lang="es-ES" sz="2400" dirty="0"/>
          </a:p>
        </p:txBody>
      </p:sp>
      <p:pic>
        <p:nvPicPr>
          <p:cNvPr id="1026" name="Picture 2" descr="C:\Archivos de programa\Microsoft Office\MEDIA\CAGCAT10\j0292020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2133600"/>
            <a:ext cx="2540216" cy="2410968"/>
          </a:xfrm>
          <a:prstGeom prst="rect">
            <a:avLst/>
          </a:prstGeom>
          <a:noFill/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37</a:t>
            </a:fld>
            <a:endParaRPr lang="es-MX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Solución al problema Inicial:</a:t>
            </a:r>
            <a:endParaRPr lang="es-ES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s-MX" sz="2000" b="1" dirty="0"/>
              <a:t>Objetivo: </a:t>
            </a:r>
            <a:r>
              <a:rPr lang="es-MX" sz="2000" dirty="0"/>
              <a:t>Imprimir los número del 1 al 10 en pantalla.</a:t>
            </a:r>
            <a:endParaRPr lang="es-MX" sz="2000" b="1" dirty="0"/>
          </a:p>
          <a:p>
            <a:pPr>
              <a:buFont typeface="Wingdings" pitchFamily="2" charset="2"/>
              <a:buNone/>
            </a:pPr>
            <a:r>
              <a:rPr lang="es-MX" sz="2000" b="1" dirty="0"/>
              <a:t>Programador:</a:t>
            </a:r>
          </a:p>
          <a:p>
            <a:pPr>
              <a:buFont typeface="Wingdings" pitchFamily="2" charset="2"/>
              <a:buNone/>
            </a:pPr>
            <a:r>
              <a:rPr lang="es-MX" sz="2000" b="1" dirty="0"/>
              <a:t>Fecha: </a:t>
            </a:r>
            <a:r>
              <a:rPr lang="es-MX" sz="2000" dirty="0"/>
              <a:t>05 / Nov / 20</a:t>
            </a:r>
            <a:endParaRPr lang="es-MX" sz="2000" b="1" dirty="0"/>
          </a:p>
          <a:p>
            <a:pPr>
              <a:buFont typeface="Wingdings" pitchFamily="2" charset="2"/>
              <a:buNone/>
            </a:pPr>
            <a:endParaRPr lang="es-MX" sz="2000" b="1" dirty="0"/>
          </a:p>
          <a:p>
            <a:pPr>
              <a:buFont typeface="Wingdings" pitchFamily="2" charset="2"/>
              <a:buNone/>
            </a:pPr>
            <a:r>
              <a:rPr lang="es-MX" sz="2000" b="1" dirty="0"/>
              <a:t>INICIO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>
                <a:solidFill>
                  <a:srgbClr val="002060"/>
                </a:solidFill>
              </a:rPr>
              <a:t>CONST ENTERO </a:t>
            </a:r>
            <a:r>
              <a:rPr lang="es-MX" sz="1800" dirty="0" err="1"/>
              <a:t>CantidadMaxima</a:t>
            </a:r>
            <a:r>
              <a:rPr lang="es-MX" sz="1800" dirty="0"/>
              <a:t> = 10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>
                <a:solidFill>
                  <a:srgbClr val="002060"/>
                </a:solidFill>
              </a:rPr>
              <a:t>ENTERO</a:t>
            </a:r>
            <a:r>
              <a:rPr lang="es-MX" sz="1800" dirty="0"/>
              <a:t> Contador</a:t>
            </a:r>
          </a:p>
          <a:p>
            <a:pPr lvl="1">
              <a:buFont typeface="Wingdings" pitchFamily="2" charset="2"/>
              <a:buNone/>
            </a:pPr>
            <a:r>
              <a:rPr lang="es-MX" sz="1800" dirty="0"/>
              <a:t>Contador = 1</a:t>
            </a:r>
          </a:p>
          <a:p>
            <a:pPr lvl="1">
              <a:buNone/>
            </a:pPr>
            <a:r>
              <a:rPr lang="es-MX" sz="2000" b="1" dirty="0">
                <a:solidFill>
                  <a:srgbClr val="002060"/>
                </a:solidFill>
              </a:rPr>
              <a:t>REPETIR</a:t>
            </a:r>
          </a:p>
          <a:p>
            <a:pPr lvl="2">
              <a:buFont typeface="Wingdings" pitchFamily="2" charset="2"/>
              <a:buNone/>
            </a:pPr>
            <a:r>
              <a:rPr lang="es-MX" sz="1600" dirty="0"/>
              <a:t>IMPRIMIR Contador</a:t>
            </a:r>
          </a:p>
          <a:p>
            <a:pPr lvl="2">
              <a:buFont typeface="Wingdings" pitchFamily="2" charset="2"/>
              <a:buNone/>
            </a:pPr>
            <a:r>
              <a:rPr lang="es-MX" sz="1600" dirty="0"/>
              <a:t>Contador = Contador + 1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MIENTRAS</a:t>
            </a:r>
            <a:r>
              <a:rPr lang="es-MX" sz="1800" dirty="0"/>
              <a:t>(Contador </a:t>
            </a:r>
            <a:r>
              <a:rPr lang="es-MX" sz="1800" b="1" dirty="0">
                <a:solidFill>
                  <a:srgbClr val="002060"/>
                </a:solidFill>
              </a:rPr>
              <a:t>&lt;=</a:t>
            </a:r>
            <a:r>
              <a:rPr lang="es-MX" sz="1800" dirty="0"/>
              <a:t> </a:t>
            </a:r>
            <a:r>
              <a:rPr lang="es-MX" sz="1800" dirty="0" err="1"/>
              <a:t>CantidadMaxima</a:t>
            </a:r>
            <a:r>
              <a:rPr lang="es-MX" sz="1800" dirty="0"/>
              <a:t>)</a:t>
            </a:r>
          </a:p>
          <a:p>
            <a:pPr>
              <a:buFont typeface="Wingdings" pitchFamily="2" charset="2"/>
              <a:buNone/>
            </a:pPr>
            <a:r>
              <a:rPr lang="es-MX" sz="2000" b="1" dirty="0"/>
              <a:t>FIN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38</a:t>
            </a:fld>
            <a:endParaRPr lang="es-MX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Números Impares del 1 - 10</a:t>
            </a:r>
            <a:endParaRPr lang="es-ES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sz="2000" b="1" dirty="0"/>
              <a:t>Objetivo: </a:t>
            </a:r>
            <a:r>
              <a:rPr lang="es-MX" sz="2000" dirty="0"/>
              <a:t>Imprimir los número impares del 1 al 10 en pantalla.</a:t>
            </a:r>
            <a:endParaRPr lang="es-MX" sz="2000" b="1" dirty="0"/>
          </a:p>
          <a:p>
            <a:pPr>
              <a:buNone/>
            </a:pPr>
            <a:r>
              <a:rPr lang="es-MX" sz="2000" b="1" dirty="0"/>
              <a:t>Programador: </a:t>
            </a:r>
          </a:p>
          <a:p>
            <a:pPr>
              <a:buNone/>
            </a:pPr>
            <a:r>
              <a:rPr lang="es-MX" sz="2000" b="1" dirty="0"/>
              <a:t>Fecha: </a:t>
            </a:r>
            <a:r>
              <a:rPr lang="es-MX" sz="2000" dirty="0"/>
              <a:t>05 / Nov / 20</a:t>
            </a:r>
            <a:endParaRPr lang="es-MX" sz="2000" b="1" dirty="0"/>
          </a:p>
          <a:p>
            <a:pPr>
              <a:buFont typeface="Wingdings" pitchFamily="2" charset="2"/>
              <a:buNone/>
            </a:pPr>
            <a:endParaRPr lang="es-MX" sz="2000" b="1" dirty="0"/>
          </a:p>
          <a:p>
            <a:pPr>
              <a:buFont typeface="Wingdings" pitchFamily="2" charset="2"/>
              <a:buNone/>
            </a:pPr>
            <a:r>
              <a:rPr lang="es-MX" sz="2000" b="1" dirty="0"/>
              <a:t>INICIO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>
                <a:solidFill>
                  <a:srgbClr val="002060"/>
                </a:solidFill>
              </a:rPr>
              <a:t>CONST ENTERO </a:t>
            </a:r>
            <a:r>
              <a:rPr lang="es-MX" sz="1800" dirty="0" err="1"/>
              <a:t>CantidadMaxima</a:t>
            </a:r>
            <a:r>
              <a:rPr lang="es-MX" sz="1800" dirty="0"/>
              <a:t> = 10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>
                <a:solidFill>
                  <a:srgbClr val="002060"/>
                </a:solidFill>
              </a:rPr>
              <a:t>ENTERO</a:t>
            </a:r>
            <a:r>
              <a:rPr lang="es-MX" sz="1800" dirty="0"/>
              <a:t> Contador</a:t>
            </a:r>
          </a:p>
          <a:p>
            <a:pPr lvl="1">
              <a:buFont typeface="Wingdings" pitchFamily="2" charset="2"/>
              <a:buNone/>
            </a:pPr>
            <a:r>
              <a:rPr lang="es-MX" sz="1800" dirty="0"/>
              <a:t>Contador = 1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REPETIR</a:t>
            </a:r>
            <a:endParaRPr lang="es-MX" sz="1800" b="1" dirty="0"/>
          </a:p>
          <a:p>
            <a:pPr lvl="2">
              <a:buFont typeface="Wingdings" pitchFamily="2" charset="2"/>
              <a:buNone/>
            </a:pPr>
            <a:r>
              <a:rPr lang="es-MX" sz="1600" dirty="0"/>
              <a:t>IMPRIMIR Contador</a:t>
            </a:r>
          </a:p>
          <a:p>
            <a:pPr lvl="2">
              <a:buFont typeface="Wingdings" pitchFamily="2" charset="2"/>
              <a:buNone/>
            </a:pPr>
            <a:r>
              <a:rPr lang="es-MX" sz="1600" dirty="0"/>
              <a:t>Contador = Contador + 2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MIENTRAS</a:t>
            </a:r>
            <a:r>
              <a:rPr lang="es-MX" sz="1800" b="1" dirty="0"/>
              <a:t>(</a:t>
            </a:r>
            <a:r>
              <a:rPr lang="es-MX" sz="1800" dirty="0"/>
              <a:t>Contador </a:t>
            </a:r>
            <a:r>
              <a:rPr lang="es-MX" sz="1800" b="1" dirty="0"/>
              <a:t>&lt;=</a:t>
            </a:r>
            <a:r>
              <a:rPr lang="es-MX" sz="1800" dirty="0"/>
              <a:t> </a:t>
            </a:r>
            <a:r>
              <a:rPr lang="es-MX" sz="1800" dirty="0" err="1"/>
              <a:t>CantidadMaxima</a:t>
            </a:r>
            <a:r>
              <a:rPr lang="es-MX" sz="1800" b="1" dirty="0"/>
              <a:t>)</a:t>
            </a:r>
            <a:endParaRPr lang="es-MX" sz="1800" b="1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s-MX" sz="2000" b="1" dirty="0"/>
              <a:t>FIN</a:t>
            </a:r>
          </a:p>
          <a:p>
            <a:pPr lvl="2">
              <a:buFont typeface="Wingdings" pitchFamily="2" charset="2"/>
              <a:buNone/>
            </a:pPr>
            <a:endParaRPr lang="es-ES" sz="2000" b="1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39</a:t>
            </a:fld>
            <a:endParaRPr lang="es-MX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Números del 10 - 1</a:t>
            </a:r>
            <a:endParaRPr lang="es-ES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s-MX" sz="2000" b="1" dirty="0"/>
              <a:t>Objetivo: </a:t>
            </a:r>
            <a:r>
              <a:rPr lang="es-MX" sz="2000" dirty="0"/>
              <a:t>Imprimir los número del 1 al 10  en forma descendente en pantalla.</a:t>
            </a:r>
            <a:endParaRPr lang="es-MX" sz="2000" b="1" dirty="0"/>
          </a:p>
          <a:p>
            <a:pPr>
              <a:buNone/>
            </a:pPr>
            <a:r>
              <a:rPr lang="es-MX" sz="2000" b="1" dirty="0"/>
              <a:t>Programador: </a:t>
            </a:r>
          </a:p>
          <a:p>
            <a:pPr>
              <a:buNone/>
            </a:pPr>
            <a:r>
              <a:rPr lang="es-MX" sz="2000" b="1" dirty="0"/>
              <a:t>Fecha: </a:t>
            </a:r>
            <a:r>
              <a:rPr lang="es-MX" sz="2000" dirty="0"/>
              <a:t>05 / Nov / 20</a:t>
            </a:r>
            <a:endParaRPr lang="es-MX" sz="2000" b="1" dirty="0"/>
          </a:p>
          <a:p>
            <a:pPr>
              <a:buFont typeface="Wingdings" pitchFamily="2" charset="2"/>
              <a:buNone/>
            </a:pPr>
            <a:endParaRPr lang="es-MX" sz="2000" b="1" dirty="0"/>
          </a:p>
          <a:p>
            <a:pPr>
              <a:buFont typeface="Wingdings" pitchFamily="2" charset="2"/>
              <a:buNone/>
            </a:pPr>
            <a:r>
              <a:rPr lang="es-MX" sz="2000" b="1" dirty="0"/>
              <a:t>INICIO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>
                <a:solidFill>
                  <a:srgbClr val="002060"/>
                </a:solidFill>
              </a:rPr>
              <a:t>CONST ENTERO </a:t>
            </a:r>
            <a:r>
              <a:rPr lang="es-MX" sz="1800" dirty="0" err="1"/>
              <a:t>CantidadMinima</a:t>
            </a:r>
            <a:r>
              <a:rPr lang="es-MX" sz="1800" dirty="0"/>
              <a:t> = 1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>
                <a:solidFill>
                  <a:srgbClr val="002060"/>
                </a:solidFill>
              </a:rPr>
              <a:t>ENTERO</a:t>
            </a:r>
            <a:r>
              <a:rPr lang="es-MX" sz="1800" dirty="0"/>
              <a:t> Contador</a:t>
            </a:r>
          </a:p>
          <a:p>
            <a:pPr lvl="1">
              <a:buFont typeface="Wingdings" pitchFamily="2" charset="2"/>
              <a:buNone/>
            </a:pPr>
            <a:r>
              <a:rPr lang="es-MX" sz="1800" dirty="0"/>
              <a:t>Contador = 10</a:t>
            </a:r>
          </a:p>
          <a:p>
            <a:pPr lvl="1">
              <a:buNone/>
            </a:pPr>
            <a:r>
              <a:rPr lang="es-MX" sz="2000" b="1" dirty="0">
                <a:solidFill>
                  <a:srgbClr val="002060"/>
                </a:solidFill>
              </a:rPr>
              <a:t>REPETIR</a:t>
            </a:r>
          </a:p>
          <a:p>
            <a:pPr lvl="2">
              <a:buNone/>
            </a:pPr>
            <a:r>
              <a:rPr lang="es-MX" sz="1600" dirty="0"/>
              <a:t>IMPRIMIR Contador</a:t>
            </a:r>
          </a:p>
          <a:p>
            <a:pPr lvl="2">
              <a:buFont typeface="Wingdings" pitchFamily="2" charset="2"/>
              <a:buNone/>
            </a:pPr>
            <a:r>
              <a:rPr lang="es-MX" sz="1600" dirty="0"/>
              <a:t>Contador = Contador  - 1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MIENTRAS</a:t>
            </a:r>
            <a:r>
              <a:rPr lang="es-MX" sz="1800" b="1" dirty="0"/>
              <a:t>(</a:t>
            </a:r>
            <a:r>
              <a:rPr lang="es-MX" sz="1800" dirty="0"/>
              <a:t>Contador </a:t>
            </a:r>
            <a:r>
              <a:rPr lang="es-MX" sz="1800" b="1" dirty="0"/>
              <a:t>&gt;=</a:t>
            </a:r>
            <a:r>
              <a:rPr lang="es-MX" sz="1800" dirty="0"/>
              <a:t> </a:t>
            </a:r>
            <a:r>
              <a:rPr lang="es-MX" sz="1800" dirty="0" err="1"/>
              <a:t>CantidadMinima</a:t>
            </a:r>
            <a:r>
              <a:rPr lang="es-MX" sz="1800" b="1" dirty="0"/>
              <a:t>)</a:t>
            </a:r>
            <a:endParaRPr lang="es-MX" sz="1800" b="1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s-MX" sz="2000" b="1" dirty="0"/>
              <a:t>FIN</a:t>
            </a:r>
          </a:p>
          <a:p>
            <a:pPr lvl="2">
              <a:buFont typeface="Wingdings" pitchFamily="2" charset="2"/>
              <a:buNone/>
            </a:pPr>
            <a:endParaRPr lang="es-ES" sz="2000" b="1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40</a:t>
            </a:fld>
            <a:endParaRPr lang="es-MX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Problemas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/>
              <a:t>Problema #1:</a:t>
            </a:r>
          </a:p>
          <a:p>
            <a:pPr lvl="1" algn="just"/>
            <a:r>
              <a:rPr lang="es-MX" sz="2400" dirty="0"/>
              <a:t>Elaborar un pseudocódigo que imprima los números pares del 1 al 100.</a:t>
            </a:r>
          </a:p>
          <a:p>
            <a:pPr lvl="1" algn="just"/>
            <a:endParaRPr lang="es-MX" sz="2000" dirty="0"/>
          </a:p>
          <a:p>
            <a:pPr lvl="1" algn="just"/>
            <a:endParaRPr lang="es-MX" sz="2000" dirty="0"/>
          </a:p>
          <a:p>
            <a:pPr algn="just"/>
            <a:r>
              <a:rPr lang="es-MX" sz="2800" dirty="0"/>
              <a:t>Problema #2:</a:t>
            </a:r>
          </a:p>
          <a:p>
            <a:pPr lvl="1" algn="just"/>
            <a:r>
              <a:rPr lang="es-MX" sz="2400" dirty="0"/>
              <a:t>Elaborar un pseudocódigo que imprima en pantalla la tabla de multiplicar de un número cualquiera, en el rango de 1 a 10.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41</a:t>
            </a:fld>
            <a:endParaRPr lang="es-MX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Problemas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/>
              <a:t>Problema #3:</a:t>
            </a:r>
          </a:p>
          <a:p>
            <a:pPr lvl="1" algn="just"/>
            <a:endParaRPr lang="es-MX" sz="2400" dirty="0"/>
          </a:p>
          <a:p>
            <a:pPr lvl="1" algn="just"/>
            <a:r>
              <a:rPr lang="es-MX" sz="2400" dirty="0"/>
              <a:t>Elaborar un pseudocódigo que calcule e imprima en pantalla la cantidad que tendría ahorrada una persona después de 10 años, si se depositan 1000 pesos mensuales a una tasa de interés mensual del 3%, capitalizable cada mes, es decir, que al capital se le agregan los intereses.</a:t>
            </a:r>
            <a:endParaRPr lang="es-ES" sz="2800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42</a:t>
            </a:fld>
            <a:endParaRPr lang="es-MX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Soluciones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sz="2000" b="1" dirty="0"/>
              <a:t>Objetivo: </a:t>
            </a:r>
            <a:r>
              <a:rPr lang="es-MX" sz="2000" dirty="0"/>
              <a:t>Imprimir los número pares del 1 al 100 en pantalla.</a:t>
            </a:r>
            <a:endParaRPr lang="es-MX" sz="2000" b="1" dirty="0"/>
          </a:p>
          <a:p>
            <a:pPr>
              <a:buNone/>
            </a:pPr>
            <a:r>
              <a:rPr lang="es-MX" sz="2000" b="1" dirty="0"/>
              <a:t>Programador: </a:t>
            </a:r>
          </a:p>
          <a:p>
            <a:pPr>
              <a:buNone/>
            </a:pPr>
            <a:r>
              <a:rPr lang="es-MX" sz="2000" b="1" dirty="0"/>
              <a:t>Fecha: </a:t>
            </a:r>
            <a:r>
              <a:rPr lang="es-MX" sz="2000" dirty="0"/>
              <a:t>05 / Nov / 20</a:t>
            </a:r>
            <a:endParaRPr lang="es-MX" sz="2000" b="1" dirty="0"/>
          </a:p>
          <a:p>
            <a:pPr>
              <a:buNone/>
            </a:pPr>
            <a:endParaRPr lang="es-MX" sz="2000" b="1" dirty="0"/>
          </a:p>
          <a:p>
            <a:pPr>
              <a:buNone/>
            </a:pPr>
            <a:r>
              <a:rPr lang="es-MX" sz="2000" b="1" dirty="0"/>
              <a:t>INICIO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CONST ENTERO </a:t>
            </a:r>
            <a:r>
              <a:rPr lang="es-MX" sz="1800" dirty="0" err="1"/>
              <a:t>CantidadMaxima</a:t>
            </a:r>
            <a:r>
              <a:rPr lang="es-MX" sz="1800" dirty="0"/>
              <a:t> = 100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ENTERO</a:t>
            </a:r>
            <a:r>
              <a:rPr lang="es-MX" sz="1800" dirty="0"/>
              <a:t> Contador</a:t>
            </a:r>
          </a:p>
          <a:p>
            <a:pPr lvl="1">
              <a:buNone/>
            </a:pPr>
            <a:r>
              <a:rPr lang="es-MX" sz="1800" dirty="0"/>
              <a:t>Contador = 2</a:t>
            </a:r>
          </a:p>
          <a:p>
            <a:pPr lvl="1">
              <a:buNone/>
            </a:pPr>
            <a:r>
              <a:rPr lang="es-MX" sz="2000" b="1" dirty="0">
                <a:solidFill>
                  <a:srgbClr val="002060"/>
                </a:solidFill>
              </a:rPr>
              <a:t>REPETIR</a:t>
            </a:r>
          </a:p>
          <a:p>
            <a:pPr lvl="2">
              <a:buNone/>
            </a:pPr>
            <a:r>
              <a:rPr lang="es-MX" sz="1600" dirty="0"/>
              <a:t>IMPRIMIR Contador</a:t>
            </a:r>
          </a:p>
          <a:p>
            <a:pPr lvl="2">
              <a:buNone/>
            </a:pPr>
            <a:r>
              <a:rPr lang="es-MX" sz="1600" dirty="0"/>
              <a:t>Contador = Contador + 2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MIENTRAS</a:t>
            </a:r>
            <a:r>
              <a:rPr lang="es-MX" sz="1800" b="1" dirty="0"/>
              <a:t>(</a:t>
            </a:r>
            <a:r>
              <a:rPr lang="es-MX" sz="1800" dirty="0"/>
              <a:t>Contador </a:t>
            </a:r>
            <a:r>
              <a:rPr lang="es-MX" sz="1800" b="1" dirty="0"/>
              <a:t>&lt;=</a:t>
            </a:r>
            <a:r>
              <a:rPr lang="es-MX" sz="1800" dirty="0"/>
              <a:t> </a:t>
            </a:r>
            <a:r>
              <a:rPr lang="es-MX" sz="1800" dirty="0" err="1"/>
              <a:t>CantidadMaxima</a:t>
            </a:r>
            <a:r>
              <a:rPr lang="es-MX" sz="1800" b="1" dirty="0"/>
              <a:t>)</a:t>
            </a:r>
            <a:endParaRPr lang="es-MX" sz="1800" b="1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es-MX" sz="2000" b="1" dirty="0"/>
              <a:t>FIN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43</a:t>
            </a:fld>
            <a:endParaRPr lang="es-MX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66800" y="304800"/>
            <a:ext cx="7543800" cy="57912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MX" sz="1800" b="1" dirty="0"/>
              <a:t>Objetivo: </a:t>
            </a:r>
            <a:r>
              <a:rPr lang="es-MX" sz="1800" dirty="0"/>
              <a:t>Imprimir la tabla de multiplicar de un número.</a:t>
            </a:r>
            <a:endParaRPr lang="es-MX" sz="1800" b="1" dirty="0"/>
          </a:p>
          <a:p>
            <a:pPr>
              <a:buNone/>
            </a:pPr>
            <a:r>
              <a:rPr lang="es-MX" sz="1800" b="1" dirty="0"/>
              <a:t>Programador: </a:t>
            </a:r>
          </a:p>
          <a:p>
            <a:pPr>
              <a:buNone/>
            </a:pPr>
            <a:r>
              <a:rPr lang="es-MX" sz="1800" b="1" dirty="0"/>
              <a:t>Fecha: </a:t>
            </a:r>
            <a:r>
              <a:rPr lang="es-MX" sz="1800" dirty="0"/>
              <a:t>05 / Nov / 20</a:t>
            </a:r>
            <a:endParaRPr lang="es-MX" sz="1800" b="1" dirty="0"/>
          </a:p>
          <a:p>
            <a:pPr>
              <a:buNone/>
            </a:pPr>
            <a:endParaRPr lang="es-MX" sz="1800" b="1" dirty="0"/>
          </a:p>
          <a:p>
            <a:pPr>
              <a:buNone/>
            </a:pPr>
            <a:r>
              <a:rPr lang="es-MX" sz="2000" b="1" dirty="0"/>
              <a:t>INICIO</a:t>
            </a:r>
          </a:p>
          <a:p>
            <a:pPr>
              <a:buNone/>
            </a:pPr>
            <a:r>
              <a:rPr lang="es-MX" sz="2000" b="1" dirty="0"/>
              <a:t>	</a:t>
            </a:r>
            <a:r>
              <a:rPr lang="es-MX" sz="1800" b="1" dirty="0">
                <a:solidFill>
                  <a:srgbClr val="00B050"/>
                </a:solidFill>
              </a:rPr>
              <a:t>//Definición de Constante y variables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CONST ENTERO </a:t>
            </a:r>
            <a:r>
              <a:rPr lang="es-MX" sz="1800" dirty="0" err="1"/>
              <a:t>ValorInicial</a:t>
            </a:r>
            <a:r>
              <a:rPr lang="es-MX" sz="1800" dirty="0"/>
              <a:t> = 1, </a:t>
            </a:r>
            <a:r>
              <a:rPr lang="es-MX" sz="1800" dirty="0" err="1"/>
              <a:t>ValorFinal</a:t>
            </a:r>
            <a:r>
              <a:rPr lang="es-MX" sz="1800" dirty="0"/>
              <a:t> = 10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ENTERO</a:t>
            </a:r>
            <a:r>
              <a:rPr lang="es-MX" sz="1800" dirty="0"/>
              <a:t> </a:t>
            </a:r>
            <a:r>
              <a:rPr lang="es-MX" sz="1800" dirty="0" err="1"/>
              <a:t>Indice</a:t>
            </a:r>
            <a:r>
              <a:rPr lang="es-MX" sz="1800" dirty="0"/>
              <a:t>, </a:t>
            </a:r>
            <a:r>
              <a:rPr lang="es-MX" sz="1800" dirty="0" err="1"/>
              <a:t>NumeroTabla</a:t>
            </a:r>
            <a:r>
              <a:rPr lang="es-MX" sz="1800" dirty="0"/>
              <a:t>, Resultado</a:t>
            </a:r>
          </a:p>
          <a:p>
            <a:pPr lvl="1">
              <a:buNone/>
            </a:pPr>
            <a:r>
              <a:rPr lang="es-MX" sz="1800" b="1" dirty="0">
                <a:solidFill>
                  <a:srgbClr val="00B050"/>
                </a:solidFill>
              </a:rPr>
              <a:t>//Lectura de Datos</a:t>
            </a:r>
          </a:p>
          <a:p>
            <a:pPr lvl="1">
              <a:buNone/>
            </a:pPr>
            <a:r>
              <a:rPr lang="es-MX" sz="1800" dirty="0"/>
              <a:t>IMPRIMIR  ”Indique el número de tabla de multiplicar a imprimir:”</a:t>
            </a:r>
          </a:p>
          <a:p>
            <a:pPr lvl="1">
              <a:buNone/>
            </a:pPr>
            <a:r>
              <a:rPr lang="es-MX" sz="1800" dirty="0"/>
              <a:t>LEER </a:t>
            </a:r>
            <a:r>
              <a:rPr lang="es-MX" sz="1800" dirty="0" err="1"/>
              <a:t>NumeroTabla</a:t>
            </a:r>
            <a:endParaRPr lang="es-MX" sz="1800" dirty="0"/>
          </a:p>
          <a:p>
            <a:pPr lvl="1">
              <a:buNone/>
            </a:pPr>
            <a:r>
              <a:rPr lang="es-MX" sz="1800" b="1" dirty="0">
                <a:solidFill>
                  <a:srgbClr val="00B050"/>
                </a:solidFill>
              </a:rPr>
              <a:t>//Procesamiento y salida</a:t>
            </a:r>
          </a:p>
          <a:p>
            <a:pPr lvl="1">
              <a:buNone/>
            </a:pPr>
            <a:r>
              <a:rPr lang="es-MX" sz="1800" dirty="0" err="1"/>
              <a:t>Indice</a:t>
            </a:r>
            <a:r>
              <a:rPr lang="es-MX" sz="1800" dirty="0"/>
              <a:t>  =  </a:t>
            </a:r>
            <a:r>
              <a:rPr lang="es-MX" sz="1800" dirty="0" err="1"/>
              <a:t>ValorInicial</a:t>
            </a:r>
            <a:endParaRPr lang="es-MX" sz="1800" dirty="0"/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REPETIR</a:t>
            </a:r>
            <a:endParaRPr lang="es-MX" sz="1800" dirty="0"/>
          </a:p>
          <a:p>
            <a:pPr lvl="1">
              <a:buNone/>
            </a:pPr>
            <a:r>
              <a:rPr lang="es-MX" sz="1800" b="1" dirty="0"/>
              <a:t>	</a:t>
            </a:r>
            <a:r>
              <a:rPr lang="es-MX" sz="1800" dirty="0"/>
              <a:t>Resultado = </a:t>
            </a:r>
            <a:r>
              <a:rPr lang="es-MX" sz="1800" dirty="0" err="1"/>
              <a:t>NumeroTabla</a:t>
            </a:r>
            <a:r>
              <a:rPr lang="es-MX" sz="1800" dirty="0"/>
              <a:t> * </a:t>
            </a:r>
            <a:r>
              <a:rPr lang="es-MX" sz="1800" dirty="0" err="1"/>
              <a:t>Indice</a:t>
            </a:r>
            <a:endParaRPr lang="es-MX" sz="1800" dirty="0"/>
          </a:p>
          <a:p>
            <a:pPr lvl="2">
              <a:buNone/>
            </a:pPr>
            <a:r>
              <a:rPr lang="es-MX" sz="1600" dirty="0"/>
              <a:t>IMPRIMIR  </a:t>
            </a:r>
            <a:r>
              <a:rPr lang="es-MX" sz="1600" dirty="0" err="1"/>
              <a:t>NumeroTabla</a:t>
            </a:r>
            <a:r>
              <a:rPr lang="es-MX" sz="1600" dirty="0"/>
              <a:t>, “ X”, </a:t>
            </a:r>
            <a:r>
              <a:rPr lang="es-MX" sz="1600" dirty="0" err="1"/>
              <a:t>Indice</a:t>
            </a:r>
            <a:r>
              <a:rPr lang="es-MX" sz="1600" dirty="0"/>
              <a:t>, “=”, Resultado</a:t>
            </a:r>
          </a:p>
          <a:p>
            <a:pPr lvl="2">
              <a:buNone/>
            </a:pPr>
            <a:r>
              <a:rPr lang="es-MX" sz="1600" dirty="0" err="1"/>
              <a:t>Indice</a:t>
            </a:r>
            <a:r>
              <a:rPr lang="es-MX" sz="1600" dirty="0"/>
              <a:t> = </a:t>
            </a:r>
            <a:r>
              <a:rPr lang="es-MX" sz="1600" dirty="0" err="1"/>
              <a:t>Indice</a:t>
            </a:r>
            <a:r>
              <a:rPr lang="es-MX" sz="1600" dirty="0"/>
              <a:t> + 1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MIENTRAS</a:t>
            </a:r>
            <a:r>
              <a:rPr lang="es-MX" sz="1800" b="1" dirty="0"/>
              <a:t>(</a:t>
            </a:r>
            <a:r>
              <a:rPr lang="es-MX" sz="1800" dirty="0"/>
              <a:t> </a:t>
            </a:r>
            <a:r>
              <a:rPr lang="es-MX" sz="1800" dirty="0" err="1"/>
              <a:t>Indice</a:t>
            </a:r>
            <a:r>
              <a:rPr lang="es-MX" sz="1800" dirty="0"/>
              <a:t> </a:t>
            </a:r>
            <a:r>
              <a:rPr lang="es-MX" sz="1800" b="1" dirty="0"/>
              <a:t>&lt;=</a:t>
            </a:r>
            <a:r>
              <a:rPr lang="es-MX" sz="1800" dirty="0"/>
              <a:t> </a:t>
            </a:r>
            <a:r>
              <a:rPr lang="es-MX" sz="1800" dirty="0" err="1"/>
              <a:t>ValorFinal</a:t>
            </a:r>
            <a:r>
              <a:rPr lang="es-MX" sz="1800" b="1" dirty="0"/>
              <a:t>)</a:t>
            </a:r>
          </a:p>
          <a:p>
            <a:pPr>
              <a:buNone/>
            </a:pPr>
            <a:r>
              <a:rPr lang="es-MX" sz="2000" b="1" dirty="0"/>
              <a:t>FIN</a:t>
            </a: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44</a:t>
            </a:fld>
            <a:endParaRPr lang="es-MX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600200"/>
            <a:ext cx="7391400" cy="5029200"/>
          </a:xfrm>
        </p:spPr>
        <p:txBody>
          <a:bodyPr/>
          <a:lstStyle/>
          <a:p>
            <a:pPr>
              <a:buNone/>
            </a:pPr>
            <a:r>
              <a:rPr lang="es-MX" sz="1800" b="1" dirty="0"/>
              <a:t>Objetivo: </a:t>
            </a:r>
            <a:r>
              <a:rPr lang="es-MX" sz="1800" dirty="0"/>
              <a:t>Determinar e imprimir la cantidad ahorrada de una persona en 10 años.</a:t>
            </a:r>
          </a:p>
          <a:p>
            <a:pPr>
              <a:buNone/>
            </a:pPr>
            <a:r>
              <a:rPr lang="es-MX" sz="1800" b="1" dirty="0"/>
              <a:t>Programador: </a:t>
            </a:r>
          </a:p>
          <a:p>
            <a:pPr>
              <a:buNone/>
            </a:pPr>
            <a:r>
              <a:rPr lang="es-MX" sz="1800" b="1" dirty="0"/>
              <a:t>Fecha: </a:t>
            </a:r>
            <a:r>
              <a:rPr lang="es-MX" sz="1800" dirty="0"/>
              <a:t>05 / Nov / 20</a:t>
            </a:r>
            <a:endParaRPr lang="es-MX" sz="1800" b="1" dirty="0"/>
          </a:p>
          <a:p>
            <a:pPr>
              <a:buNone/>
            </a:pPr>
            <a:endParaRPr lang="es-MX" sz="1800" b="1" dirty="0"/>
          </a:p>
          <a:p>
            <a:pPr>
              <a:buNone/>
            </a:pPr>
            <a:r>
              <a:rPr lang="es-MX" sz="2000" b="1" dirty="0"/>
              <a:t>INICIO</a:t>
            </a:r>
          </a:p>
          <a:p>
            <a:pPr>
              <a:buNone/>
            </a:pPr>
            <a:r>
              <a:rPr lang="es-MX" sz="2000" b="1" dirty="0"/>
              <a:t>	</a:t>
            </a:r>
            <a:r>
              <a:rPr lang="es-MX" sz="1800" b="1" dirty="0">
                <a:solidFill>
                  <a:srgbClr val="00B050"/>
                </a:solidFill>
              </a:rPr>
              <a:t>//Definición de Constante y variables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CONST REAL </a:t>
            </a:r>
            <a:r>
              <a:rPr lang="es-MX" sz="1800" dirty="0" err="1"/>
              <a:t>CantidadDeposito</a:t>
            </a:r>
            <a:r>
              <a:rPr lang="es-MX" sz="1800" dirty="0"/>
              <a:t> = 1000, </a:t>
            </a:r>
            <a:r>
              <a:rPr lang="es-MX" sz="1800" dirty="0" err="1"/>
              <a:t>TasaInteresMensual</a:t>
            </a:r>
            <a:r>
              <a:rPr lang="es-MX" sz="1800" dirty="0"/>
              <a:t> = 3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CONST ENTERO</a:t>
            </a:r>
            <a:r>
              <a:rPr lang="es-MX" sz="1800" dirty="0"/>
              <a:t>  </a:t>
            </a:r>
            <a:r>
              <a:rPr lang="es-MX" sz="1800" dirty="0" err="1"/>
              <a:t>AñosInversion</a:t>
            </a:r>
            <a:r>
              <a:rPr lang="es-MX" sz="1800" dirty="0"/>
              <a:t> = 10, </a:t>
            </a:r>
            <a:r>
              <a:rPr lang="es-MX" sz="1800" dirty="0" err="1"/>
              <a:t>MesesAño</a:t>
            </a:r>
            <a:r>
              <a:rPr lang="es-MX" sz="1800" dirty="0"/>
              <a:t> =12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REAL </a:t>
            </a:r>
            <a:r>
              <a:rPr lang="es-MX" sz="1800" dirty="0"/>
              <a:t>Capital, </a:t>
            </a:r>
            <a:r>
              <a:rPr lang="es-MX" sz="1800" dirty="0" err="1"/>
              <a:t>Interes</a:t>
            </a:r>
            <a:endParaRPr lang="es-MX" sz="1800" dirty="0"/>
          </a:p>
          <a:p>
            <a:pPr lvl="1">
              <a:buNone/>
            </a:pPr>
            <a:r>
              <a:rPr lang="es-MX" sz="1800" dirty="0"/>
              <a:t>ENTERO </a:t>
            </a:r>
            <a:r>
              <a:rPr lang="es-MX" sz="1800" dirty="0" err="1"/>
              <a:t>MesesInversion</a:t>
            </a:r>
            <a:r>
              <a:rPr lang="es-MX" sz="1800" dirty="0"/>
              <a:t>, Mes</a:t>
            </a:r>
          </a:p>
          <a:p>
            <a:pPr lvl="1">
              <a:buNone/>
            </a:pP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45</a:t>
            </a:fld>
            <a:endParaRPr lang="es-MX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905000"/>
            <a:ext cx="7391400" cy="4724400"/>
          </a:xfrm>
        </p:spPr>
        <p:txBody>
          <a:bodyPr/>
          <a:lstStyle/>
          <a:p>
            <a:pPr lvl="1">
              <a:buNone/>
            </a:pPr>
            <a:r>
              <a:rPr lang="es-MX" sz="1800" b="1" dirty="0">
                <a:solidFill>
                  <a:srgbClr val="00B050"/>
                </a:solidFill>
              </a:rPr>
              <a:t>//Procesamiento</a:t>
            </a:r>
            <a:endParaRPr lang="es-MX" sz="1800" dirty="0"/>
          </a:p>
          <a:p>
            <a:pPr lvl="1">
              <a:buNone/>
            </a:pPr>
            <a:r>
              <a:rPr lang="es-MX" sz="1800" dirty="0" err="1"/>
              <a:t>MesesInversion</a:t>
            </a:r>
            <a:r>
              <a:rPr lang="es-MX" sz="1800" dirty="0"/>
              <a:t>  =  </a:t>
            </a:r>
            <a:r>
              <a:rPr lang="es-MX" sz="1800" dirty="0" err="1"/>
              <a:t>AñosInversion</a:t>
            </a:r>
            <a:r>
              <a:rPr lang="es-MX" sz="1800" dirty="0"/>
              <a:t>  *  </a:t>
            </a:r>
            <a:r>
              <a:rPr lang="es-MX" sz="1800" dirty="0" err="1"/>
              <a:t>MesesAño</a:t>
            </a:r>
            <a:endParaRPr lang="es-MX" sz="1800" dirty="0"/>
          </a:p>
          <a:p>
            <a:pPr lvl="1">
              <a:buNone/>
            </a:pPr>
            <a:r>
              <a:rPr lang="es-MX" sz="1800" dirty="0"/>
              <a:t>Mes  =  1</a:t>
            </a:r>
          </a:p>
          <a:p>
            <a:pPr lvl="1">
              <a:buNone/>
            </a:pPr>
            <a:r>
              <a:rPr lang="es-MX" sz="1800" dirty="0"/>
              <a:t>Capital = </a:t>
            </a:r>
            <a:r>
              <a:rPr lang="es-MX" sz="1800" dirty="0" err="1"/>
              <a:t>CantidadDeposito</a:t>
            </a:r>
            <a:endParaRPr lang="es-MX" sz="1800" dirty="0"/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REPETIR</a:t>
            </a:r>
            <a:endParaRPr lang="es-MX" sz="1800" dirty="0"/>
          </a:p>
          <a:p>
            <a:pPr lvl="1">
              <a:buNone/>
            </a:pPr>
            <a:r>
              <a:rPr lang="es-MX" sz="1800" b="1" dirty="0"/>
              <a:t>	</a:t>
            </a:r>
            <a:r>
              <a:rPr lang="es-MX" sz="1800" dirty="0" err="1"/>
              <a:t>Interes</a:t>
            </a:r>
            <a:r>
              <a:rPr lang="es-MX" sz="1800" dirty="0"/>
              <a:t> = Capital * (</a:t>
            </a:r>
            <a:r>
              <a:rPr lang="es-MX" sz="1800" dirty="0" err="1"/>
              <a:t>TasaInteresMensual</a:t>
            </a:r>
            <a:r>
              <a:rPr lang="es-MX" sz="1800" dirty="0"/>
              <a:t>  / 100)</a:t>
            </a:r>
          </a:p>
          <a:p>
            <a:pPr lvl="2">
              <a:buNone/>
            </a:pPr>
            <a:r>
              <a:rPr lang="es-MX" sz="1600" dirty="0"/>
              <a:t>Capital  =  Capital + </a:t>
            </a:r>
            <a:r>
              <a:rPr lang="es-MX" sz="1600" dirty="0" err="1"/>
              <a:t>Interes</a:t>
            </a:r>
            <a:r>
              <a:rPr lang="es-MX" sz="1600" dirty="0"/>
              <a:t> +  </a:t>
            </a:r>
            <a:r>
              <a:rPr lang="es-MX" sz="1600" dirty="0" err="1"/>
              <a:t>CantidadDeposito</a:t>
            </a:r>
            <a:endParaRPr lang="es-MX" sz="1600" dirty="0"/>
          </a:p>
          <a:p>
            <a:pPr lvl="2">
              <a:buNone/>
            </a:pPr>
            <a:r>
              <a:rPr lang="es-MX" sz="1600" dirty="0"/>
              <a:t>Mes  =  Mes  +  1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MIENTRAS</a:t>
            </a:r>
            <a:r>
              <a:rPr lang="es-MX" sz="1800" b="1" dirty="0"/>
              <a:t>(</a:t>
            </a:r>
            <a:r>
              <a:rPr lang="es-MX" sz="1800" dirty="0"/>
              <a:t> Mes </a:t>
            </a:r>
            <a:r>
              <a:rPr lang="es-MX" sz="1800" b="1" dirty="0"/>
              <a:t>&lt;=</a:t>
            </a:r>
            <a:r>
              <a:rPr lang="es-MX" sz="1800" dirty="0"/>
              <a:t> </a:t>
            </a:r>
            <a:r>
              <a:rPr lang="es-MX" sz="1800" dirty="0" err="1"/>
              <a:t>MesesInversion</a:t>
            </a:r>
            <a:r>
              <a:rPr lang="es-MX" sz="1800" b="1" dirty="0"/>
              <a:t>)</a:t>
            </a:r>
          </a:p>
          <a:p>
            <a:pPr lvl="1">
              <a:buNone/>
            </a:pPr>
            <a:r>
              <a:rPr lang="es-MX" sz="1800" b="1" dirty="0">
                <a:solidFill>
                  <a:srgbClr val="00B050"/>
                </a:solidFill>
              </a:rPr>
              <a:t>//Salida de información</a:t>
            </a:r>
          </a:p>
          <a:p>
            <a:pPr lvl="1">
              <a:buNone/>
            </a:pPr>
            <a:r>
              <a:rPr lang="es-MX" sz="1800" dirty="0"/>
              <a:t>IMPRIMIR  “La cantidad ahorrada seria de:$”, Capital</a:t>
            </a:r>
          </a:p>
          <a:p>
            <a:pPr>
              <a:buNone/>
            </a:pPr>
            <a:r>
              <a:rPr lang="es-MX" sz="2000" b="1" dirty="0"/>
              <a:t>FIN</a:t>
            </a: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46</a:t>
            </a:fld>
            <a:endParaRPr lang="es-MX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Problemas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/>
              <a:t>Problema #4:</a:t>
            </a:r>
          </a:p>
          <a:p>
            <a:pPr lvl="1" algn="just"/>
            <a:endParaRPr lang="es-MX" sz="2400" dirty="0"/>
          </a:p>
          <a:p>
            <a:pPr lvl="1" algn="just"/>
            <a:r>
              <a:rPr lang="es-MX" sz="2400" dirty="0"/>
              <a:t>Elaborar un pseudocódigo que solicite las calificaciones de 3 exámenes parciales, para cada un de 10 alumnos, y calcule e imprima:</a:t>
            </a:r>
          </a:p>
          <a:p>
            <a:pPr lvl="1" algn="just"/>
            <a:endParaRPr lang="es-MX" sz="2400" dirty="0"/>
          </a:p>
          <a:p>
            <a:pPr lvl="2" algn="just"/>
            <a:r>
              <a:rPr lang="es-MX" sz="2000" dirty="0"/>
              <a:t>El promedio por cada alumno.</a:t>
            </a:r>
          </a:p>
          <a:p>
            <a:pPr lvl="2" algn="just"/>
            <a:r>
              <a:rPr lang="es-MX" sz="2000" dirty="0"/>
              <a:t>El promedio general del grupo.</a:t>
            </a:r>
            <a:endParaRPr lang="es-ES" sz="2400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47</a:t>
            </a:fld>
            <a:endParaRPr lang="es-MX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Problemas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/>
              <a:t>Problema #5:</a:t>
            </a:r>
          </a:p>
          <a:p>
            <a:pPr lvl="1" algn="just"/>
            <a:endParaRPr lang="es-MX" sz="2400" dirty="0"/>
          </a:p>
          <a:p>
            <a:pPr lvl="1" algn="just"/>
            <a:r>
              <a:rPr lang="es-MX" sz="2400" dirty="0"/>
              <a:t>Igual al problema anterior sólo que en esta ocasión no se conoce al número de alumnos:</a:t>
            </a:r>
          </a:p>
          <a:p>
            <a:pPr lvl="1" algn="just"/>
            <a:endParaRPr lang="es-MX" sz="2400" dirty="0"/>
          </a:p>
          <a:p>
            <a:pPr lvl="2" algn="just"/>
            <a:r>
              <a:rPr lang="es-MX" sz="2000" dirty="0"/>
              <a:t>El promedio por cada alumno.</a:t>
            </a:r>
          </a:p>
          <a:p>
            <a:pPr lvl="2" algn="just"/>
            <a:r>
              <a:rPr lang="es-MX" sz="2000" dirty="0"/>
              <a:t>El promedio general del grupo.</a:t>
            </a:r>
            <a:endParaRPr lang="es-ES" sz="2400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48</a:t>
            </a:fld>
            <a:endParaRPr lang="es-MX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800472"/>
            <a:ext cx="8712968" cy="5580856"/>
          </a:xfrm>
        </p:spPr>
        <p:txBody>
          <a:bodyPr/>
          <a:lstStyle/>
          <a:p>
            <a:pPr>
              <a:buNone/>
            </a:pPr>
            <a:r>
              <a:rPr lang="es-MX" sz="1800" b="1" dirty="0"/>
              <a:t>Objetivo: </a:t>
            </a:r>
            <a:r>
              <a:rPr lang="es-MX" sz="1800" dirty="0"/>
              <a:t>Determinar el promedio de cada alumno y el promedio del grupo.</a:t>
            </a:r>
          </a:p>
          <a:p>
            <a:pPr>
              <a:buNone/>
            </a:pPr>
            <a:r>
              <a:rPr lang="es-MX" sz="1800" b="1" dirty="0"/>
              <a:t>Programador: </a:t>
            </a:r>
          </a:p>
          <a:p>
            <a:pPr>
              <a:buNone/>
            </a:pPr>
            <a:r>
              <a:rPr lang="es-MX" sz="1800" b="1" dirty="0"/>
              <a:t>Fecha: </a:t>
            </a:r>
            <a:r>
              <a:rPr lang="es-MX" sz="1800" dirty="0"/>
              <a:t>05 / Nov / 20</a:t>
            </a:r>
            <a:endParaRPr lang="es-MX" sz="1800" b="1" dirty="0"/>
          </a:p>
          <a:p>
            <a:pPr>
              <a:buNone/>
            </a:pPr>
            <a:endParaRPr lang="es-MX" sz="1800" b="1" dirty="0"/>
          </a:p>
          <a:p>
            <a:pPr>
              <a:buNone/>
            </a:pPr>
            <a:endParaRPr lang="es-MX" sz="2000" b="1" dirty="0"/>
          </a:p>
          <a:p>
            <a:pPr>
              <a:buNone/>
            </a:pPr>
            <a:r>
              <a:rPr lang="es-MX" sz="2000" b="1" dirty="0"/>
              <a:t>INICIO</a:t>
            </a:r>
          </a:p>
          <a:p>
            <a:pPr>
              <a:buNone/>
            </a:pPr>
            <a:r>
              <a:rPr lang="es-MX" sz="2000" b="1" dirty="0"/>
              <a:t>	</a:t>
            </a:r>
            <a:r>
              <a:rPr lang="es-MX" sz="1800" b="1" dirty="0">
                <a:solidFill>
                  <a:srgbClr val="00B050"/>
                </a:solidFill>
              </a:rPr>
              <a:t>//Definición de Constante y variables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CONST REAL </a:t>
            </a:r>
            <a:r>
              <a:rPr lang="es-MX" sz="1800" dirty="0" err="1"/>
              <a:t>TotalParciales</a:t>
            </a:r>
            <a:r>
              <a:rPr lang="es-MX" sz="1800" dirty="0"/>
              <a:t> = 3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REAL </a:t>
            </a:r>
            <a:r>
              <a:rPr lang="es-MX" sz="1800" dirty="0"/>
              <a:t>CalificacionParcial1, CalificacionParcial2, CalificacionParcial3</a:t>
            </a:r>
          </a:p>
          <a:p>
            <a:pPr lvl="1">
              <a:buNone/>
            </a:pPr>
            <a:r>
              <a:rPr lang="es-MX" sz="1800" b="1" dirty="0">
                <a:solidFill>
                  <a:srgbClr val="0000FF"/>
                </a:solidFill>
              </a:rPr>
              <a:t>REAL</a:t>
            </a:r>
            <a:r>
              <a:rPr lang="es-MX" sz="1800" dirty="0"/>
              <a:t> </a:t>
            </a:r>
            <a:r>
              <a:rPr lang="es-MX" sz="1800" dirty="0" err="1"/>
              <a:t>PromedioAlumno</a:t>
            </a:r>
            <a:r>
              <a:rPr lang="es-MX" sz="1800" dirty="0"/>
              <a:t>, </a:t>
            </a:r>
            <a:r>
              <a:rPr lang="es-MX" sz="1800" dirty="0" err="1"/>
              <a:t>PromedioGrupo</a:t>
            </a:r>
            <a:r>
              <a:rPr lang="es-MX" sz="1800" dirty="0"/>
              <a:t>, </a:t>
            </a:r>
            <a:r>
              <a:rPr lang="es-MX" sz="1800" dirty="0" err="1"/>
              <a:t>SumaPromedios</a:t>
            </a:r>
            <a:endParaRPr lang="es-MX" sz="1800" dirty="0"/>
          </a:p>
          <a:p>
            <a:pPr lvl="1">
              <a:buNone/>
            </a:pPr>
            <a:r>
              <a:rPr lang="es-MX" sz="1800" b="1" dirty="0">
                <a:solidFill>
                  <a:srgbClr val="0000FF"/>
                </a:solidFill>
              </a:rPr>
              <a:t>ENTERO</a:t>
            </a:r>
            <a:r>
              <a:rPr lang="es-MX" sz="1800" dirty="0"/>
              <a:t>  </a:t>
            </a:r>
            <a:r>
              <a:rPr lang="es-MX" sz="1800" dirty="0" err="1"/>
              <a:t>ContadorAlumnos</a:t>
            </a:r>
            <a:endParaRPr lang="es-MX" sz="1800" dirty="0"/>
          </a:p>
          <a:p>
            <a:pPr lvl="1">
              <a:buNone/>
            </a:pPr>
            <a:r>
              <a:rPr lang="es-MX" sz="1800" b="1" dirty="0">
                <a:solidFill>
                  <a:srgbClr val="0000FF"/>
                </a:solidFill>
              </a:rPr>
              <a:t>CADENA</a:t>
            </a:r>
            <a:r>
              <a:rPr lang="es-MX" sz="1800" dirty="0"/>
              <a:t> </a:t>
            </a:r>
            <a:r>
              <a:rPr lang="es-MX" sz="1800" dirty="0" err="1"/>
              <a:t>Opcion</a:t>
            </a:r>
            <a:endParaRPr lang="es-MX" sz="1800" dirty="0"/>
          </a:p>
          <a:p>
            <a:pPr lvl="1">
              <a:buNone/>
            </a:pPr>
            <a:r>
              <a:rPr lang="es-MX" sz="1800" dirty="0"/>
              <a:t>//Inicializar  valores de variables</a:t>
            </a:r>
          </a:p>
          <a:p>
            <a:pPr lvl="1">
              <a:buNone/>
            </a:pPr>
            <a:r>
              <a:rPr lang="es-MX" sz="1800" dirty="0" err="1"/>
              <a:t>ContadorAlumnos</a:t>
            </a:r>
            <a:r>
              <a:rPr lang="es-MX" sz="1800" dirty="0"/>
              <a:t>=0</a:t>
            </a:r>
          </a:p>
          <a:p>
            <a:pPr lvl="1">
              <a:buNone/>
            </a:pPr>
            <a:r>
              <a:rPr lang="es-MX" sz="1800" dirty="0" err="1"/>
              <a:t>SumaPromedios</a:t>
            </a:r>
            <a:r>
              <a:rPr lang="es-MX" sz="1800" dirty="0"/>
              <a:t>=0</a:t>
            </a:r>
          </a:p>
          <a:p>
            <a:pPr lvl="1">
              <a:buNone/>
            </a:pP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49</a:t>
            </a:fld>
            <a:endParaRPr lang="es-MX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228600"/>
            <a:ext cx="7910264" cy="6400800"/>
          </a:xfrm>
        </p:spPr>
        <p:txBody>
          <a:bodyPr/>
          <a:lstStyle/>
          <a:p>
            <a:pPr lvl="1">
              <a:buNone/>
            </a:pPr>
            <a:r>
              <a:rPr lang="es-MX" sz="1800" b="1" dirty="0">
                <a:solidFill>
                  <a:srgbClr val="00B050"/>
                </a:solidFill>
              </a:rPr>
              <a:t>//Procesamiento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REPETIR</a:t>
            </a:r>
            <a:endParaRPr lang="es-MX" sz="1800" dirty="0"/>
          </a:p>
          <a:p>
            <a:pPr lvl="1">
              <a:buNone/>
            </a:pPr>
            <a:r>
              <a:rPr lang="es-MX" sz="1800" b="1" dirty="0"/>
              <a:t>	</a:t>
            </a:r>
            <a:r>
              <a:rPr lang="es-MX" sz="1600" b="1" dirty="0"/>
              <a:t>IMPRIMIR</a:t>
            </a:r>
            <a:r>
              <a:rPr lang="es-MX" sz="1600" dirty="0"/>
              <a:t> “Teclee la calificación del parcial 1:”</a:t>
            </a:r>
          </a:p>
          <a:p>
            <a:pPr lvl="1">
              <a:buNone/>
            </a:pPr>
            <a:r>
              <a:rPr lang="es-MX" sz="1600" dirty="0"/>
              <a:t>	LEER CalificacionParcial1</a:t>
            </a:r>
          </a:p>
          <a:p>
            <a:pPr lvl="1">
              <a:buNone/>
            </a:pPr>
            <a:r>
              <a:rPr lang="es-MX" sz="1600" b="1" dirty="0"/>
              <a:t>	IMPRIMIR</a:t>
            </a:r>
            <a:r>
              <a:rPr lang="es-MX" sz="1600" dirty="0"/>
              <a:t> “Teclee la calificación del parcial 2:”</a:t>
            </a:r>
          </a:p>
          <a:p>
            <a:pPr lvl="1">
              <a:buNone/>
            </a:pPr>
            <a:r>
              <a:rPr lang="es-MX" sz="1600" dirty="0"/>
              <a:t>	LEER CalificacionParcial2</a:t>
            </a:r>
          </a:p>
          <a:p>
            <a:pPr lvl="1">
              <a:buNone/>
            </a:pPr>
            <a:r>
              <a:rPr lang="es-MX" sz="1600" b="1" dirty="0"/>
              <a:t>	IMPRIMIR</a:t>
            </a:r>
            <a:r>
              <a:rPr lang="es-MX" sz="1600" dirty="0"/>
              <a:t> “Teclee la calificación del parcial 3:”</a:t>
            </a:r>
          </a:p>
          <a:p>
            <a:pPr lvl="1">
              <a:buNone/>
            </a:pPr>
            <a:r>
              <a:rPr lang="es-MX" sz="1600" dirty="0"/>
              <a:t>	LEER CalificacionParcial3</a:t>
            </a:r>
          </a:p>
          <a:p>
            <a:pPr lvl="1">
              <a:buNone/>
            </a:pPr>
            <a:r>
              <a:rPr lang="es-MX" sz="1600" dirty="0"/>
              <a:t>	</a:t>
            </a:r>
            <a:r>
              <a:rPr lang="es-MX" sz="1600" dirty="0" err="1"/>
              <a:t>PromedioAlumno</a:t>
            </a:r>
            <a:r>
              <a:rPr lang="es-MX" sz="1600" dirty="0"/>
              <a:t> = (CalificacionParcial1 + CalificacionParcial2 +</a:t>
            </a:r>
          </a:p>
          <a:p>
            <a:pPr lvl="1">
              <a:buNone/>
            </a:pPr>
            <a:r>
              <a:rPr lang="es-MX" sz="1600" dirty="0"/>
              <a:t>				 CalificacionParcial3) / </a:t>
            </a:r>
            <a:r>
              <a:rPr lang="es-MX" sz="1600" dirty="0" err="1"/>
              <a:t>TotalParciales</a:t>
            </a:r>
            <a:endParaRPr lang="es-MX" sz="1600" dirty="0"/>
          </a:p>
          <a:p>
            <a:pPr lvl="1">
              <a:buNone/>
            </a:pPr>
            <a:r>
              <a:rPr lang="es-MX" sz="1600" dirty="0"/>
              <a:t>	IMPRIMIR “El promedio es:”,</a:t>
            </a:r>
            <a:r>
              <a:rPr lang="es-MX" sz="1600" dirty="0" err="1"/>
              <a:t>PromedioAlumno</a:t>
            </a:r>
            <a:endParaRPr lang="es-MX" sz="1600" dirty="0"/>
          </a:p>
          <a:p>
            <a:pPr lvl="1">
              <a:buNone/>
            </a:pPr>
            <a:r>
              <a:rPr lang="es-MX" sz="1600" dirty="0"/>
              <a:t>	</a:t>
            </a:r>
            <a:r>
              <a:rPr lang="es-MX" sz="1600" dirty="0" err="1"/>
              <a:t>SumaPromedios</a:t>
            </a:r>
            <a:r>
              <a:rPr lang="es-MX" sz="1600" dirty="0"/>
              <a:t> = </a:t>
            </a:r>
            <a:r>
              <a:rPr lang="es-MX" sz="1600" dirty="0" err="1"/>
              <a:t>SumaPromedios</a:t>
            </a:r>
            <a:r>
              <a:rPr lang="es-MX" sz="1600" dirty="0"/>
              <a:t> + </a:t>
            </a:r>
            <a:r>
              <a:rPr lang="es-MX" sz="1600" dirty="0" err="1"/>
              <a:t>PromedioAlumno</a:t>
            </a:r>
            <a:endParaRPr lang="es-MX" sz="1600" dirty="0"/>
          </a:p>
          <a:p>
            <a:pPr lvl="1">
              <a:buNone/>
            </a:pPr>
            <a:r>
              <a:rPr lang="es-MX" sz="1600" dirty="0"/>
              <a:t>	</a:t>
            </a:r>
            <a:r>
              <a:rPr lang="es-MX" sz="1600" dirty="0" err="1"/>
              <a:t>ContadorAlumnos</a:t>
            </a:r>
            <a:r>
              <a:rPr lang="es-MX" sz="1600" dirty="0"/>
              <a:t> = </a:t>
            </a:r>
            <a:r>
              <a:rPr lang="es-MX" sz="1600" dirty="0" err="1"/>
              <a:t>ContadorAlumnos</a:t>
            </a:r>
            <a:r>
              <a:rPr lang="es-MX" sz="1600" dirty="0"/>
              <a:t> + 1</a:t>
            </a:r>
          </a:p>
          <a:p>
            <a:pPr lvl="1">
              <a:buNone/>
            </a:pPr>
            <a:r>
              <a:rPr lang="es-MX" sz="1600" dirty="0"/>
              <a:t>	IMPRIMIR “Atender  otro alumno (SI / NO)”</a:t>
            </a:r>
          </a:p>
          <a:p>
            <a:pPr lvl="1">
              <a:buNone/>
            </a:pPr>
            <a:r>
              <a:rPr lang="es-MX" sz="1600" dirty="0"/>
              <a:t>	LEER </a:t>
            </a:r>
            <a:r>
              <a:rPr lang="es-MX" sz="1600" dirty="0" err="1"/>
              <a:t>Opcion</a:t>
            </a:r>
            <a:endParaRPr lang="es-MX" sz="1600" dirty="0"/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MIENTRAS</a:t>
            </a:r>
            <a:r>
              <a:rPr lang="es-MX" sz="1800" b="1" dirty="0"/>
              <a:t>(</a:t>
            </a:r>
            <a:r>
              <a:rPr lang="es-MX" sz="1800" dirty="0"/>
              <a:t> </a:t>
            </a:r>
            <a:r>
              <a:rPr lang="es-MX" sz="1800" dirty="0" err="1"/>
              <a:t>Opcion</a:t>
            </a:r>
            <a:r>
              <a:rPr lang="es-MX" sz="1800" dirty="0"/>
              <a:t>==“SI”</a:t>
            </a:r>
            <a:r>
              <a:rPr lang="es-MX" sz="1800" b="1" dirty="0"/>
              <a:t>)</a:t>
            </a:r>
          </a:p>
          <a:p>
            <a:pPr lvl="1">
              <a:buNone/>
            </a:pPr>
            <a:r>
              <a:rPr lang="es-MX" sz="1800" dirty="0" err="1"/>
              <a:t>PromedioGrupo</a:t>
            </a:r>
            <a:r>
              <a:rPr lang="es-MX" sz="1800" dirty="0"/>
              <a:t> = </a:t>
            </a:r>
            <a:r>
              <a:rPr lang="es-MX" sz="1800" dirty="0" err="1"/>
              <a:t>SumaPromedios</a:t>
            </a:r>
            <a:r>
              <a:rPr lang="es-MX" sz="1800" dirty="0"/>
              <a:t> / </a:t>
            </a:r>
            <a:r>
              <a:rPr lang="es-MX" sz="1800" dirty="0" err="1"/>
              <a:t>ContadorAlumnos</a:t>
            </a:r>
            <a:endParaRPr lang="es-MX" sz="1800" dirty="0"/>
          </a:p>
          <a:p>
            <a:pPr lvl="1">
              <a:buNone/>
            </a:pPr>
            <a:r>
              <a:rPr lang="es-MX" sz="1800" b="1" dirty="0">
                <a:solidFill>
                  <a:srgbClr val="00B050"/>
                </a:solidFill>
              </a:rPr>
              <a:t>//Salida de información</a:t>
            </a:r>
          </a:p>
          <a:p>
            <a:pPr lvl="1">
              <a:buNone/>
            </a:pPr>
            <a:r>
              <a:rPr lang="es-MX" sz="1800" dirty="0"/>
              <a:t>IMPRIMIR  “El promedio del grupo es:”, </a:t>
            </a:r>
            <a:r>
              <a:rPr lang="es-MX" sz="1800" dirty="0" err="1"/>
              <a:t>PromedioGrupo</a:t>
            </a:r>
            <a:endParaRPr lang="es-MX" sz="1800" dirty="0"/>
          </a:p>
          <a:p>
            <a:pPr>
              <a:buNone/>
            </a:pPr>
            <a:r>
              <a:rPr lang="es-MX" sz="2000" b="1" dirty="0"/>
              <a:t>FIN</a:t>
            </a: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50</a:t>
            </a:fld>
            <a:endParaRPr lang="es-MX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kern="1200" dirty="0">
                <a:solidFill>
                  <a:schemeClr val="hlink"/>
                </a:solidFill>
              </a:rPr>
              <a:t>ESTRUCTURA DESDE</a:t>
            </a:r>
            <a:r>
              <a:rPr lang="es-MX" dirty="0"/>
              <a:t> </a:t>
            </a:r>
            <a:endParaRPr lang="es-ES" dirty="0"/>
          </a:p>
        </p:txBody>
      </p:sp>
      <p:sp>
        <p:nvSpPr>
          <p:cNvPr id="5" name="4 Subtítul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_tradnl" dirty="0"/>
              <a:t>Funcionamiento Lógico (Semántica)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51</a:t>
            </a:fld>
            <a:endParaRPr lang="es-MX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2590800" y="457200"/>
            <a:ext cx="449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 sz="2400">
              <a:latin typeface="Times New Roman" pitchFamily="18" charset="0"/>
            </a:endParaRP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914400" y="649287"/>
            <a:ext cx="7924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>
                <a:solidFill>
                  <a:schemeClr val="hlink"/>
                </a:solidFill>
              </a:rPr>
              <a:t>ESTRUCTURA DESDE</a:t>
            </a:r>
            <a:endParaRPr lang="es-ES" sz="3600" b="1" dirty="0">
              <a:solidFill>
                <a:schemeClr val="tx2"/>
              </a:solidFill>
            </a:endParaRPr>
          </a:p>
        </p:txBody>
      </p:sp>
      <p:sp>
        <p:nvSpPr>
          <p:cNvPr id="26" name="AutoShape 27"/>
          <p:cNvSpPr>
            <a:spLocks noChangeArrowheads="1"/>
          </p:cNvSpPr>
          <p:nvPr/>
        </p:nvSpPr>
        <p:spPr bwMode="auto">
          <a:xfrm>
            <a:off x="2971800" y="4800600"/>
            <a:ext cx="1752600" cy="762000"/>
          </a:xfrm>
          <a:prstGeom prst="flowChartProcess">
            <a:avLst/>
          </a:prstGeom>
          <a:solidFill>
            <a:srgbClr val="FFFF8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8" name="Line 5"/>
          <p:cNvSpPr>
            <a:spLocks noChangeShapeType="1"/>
          </p:cNvSpPr>
          <p:nvPr/>
        </p:nvSpPr>
        <p:spPr bwMode="auto">
          <a:xfrm>
            <a:off x="3886200" y="4495800"/>
            <a:ext cx="0" cy="304800"/>
          </a:xfrm>
          <a:prstGeom prst="line">
            <a:avLst/>
          </a:prstGeom>
          <a:noFill/>
          <a:ln w="9525">
            <a:solidFill>
              <a:srgbClr val="ED213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1" name="AutoShape 9"/>
          <p:cNvSpPr>
            <a:spLocks noChangeArrowheads="1"/>
          </p:cNvSpPr>
          <p:nvPr/>
        </p:nvSpPr>
        <p:spPr bwMode="auto">
          <a:xfrm>
            <a:off x="3124200" y="2667000"/>
            <a:ext cx="1447800" cy="547688"/>
          </a:xfrm>
          <a:prstGeom prst="flowChartProcess">
            <a:avLst/>
          </a:prstGeom>
          <a:solidFill>
            <a:srgbClr val="FFFF8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3" name="Line 11"/>
          <p:cNvSpPr>
            <a:spLocks noChangeShapeType="1"/>
          </p:cNvSpPr>
          <p:nvPr/>
        </p:nvSpPr>
        <p:spPr bwMode="auto">
          <a:xfrm>
            <a:off x="3886200" y="1676400"/>
            <a:ext cx="0" cy="319088"/>
          </a:xfrm>
          <a:prstGeom prst="line">
            <a:avLst/>
          </a:prstGeom>
          <a:noFill/>
          <a:ln w="9525">
            <a:solidFill>
              <a:srgbClr val="ED213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5" name="Line 14"/>
          <p:cNvSpPr>
            <a:spLocks noChangeShapeType="1"/>
          </p:cNvSpPr>
          <p:nvPr/>
        </p:nvSpPr>
        <p:spPr bwMode="auto">
          <a:xfrm>
            <a:off x="3886200" y="3276600"/>
            <a:ext cx="0" cy="457200"/>
          </a:xfrm>
          <a:prstGeom prst="line">
            <a:avLst/>
          </a:prstGeom>
          <a:noFill/>
          <a:ln w="9525">
            <a:solidFill>
              <a:srgbClr val="ED213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8" name="Text Box 17"/>
          <p:cNvSpPr txBox="1">
            <a:spLocks noChangeArrowheads="1"/>
          </p:cNvSpPr>
          <p:nvPr/>
        </p:nvSpPr>
        <p:spPr bwMode="auto">
          <a:xfrm>
            <a:off x="3200400" y="2743200"/>
            <a:ext cx="1219200" cy="334963"/>
          </a:xfrm>
          <a:prstGeom prst="rect">
            <a:avLst/>
          </a:prstGeom>
          <a:solidFill>
            <a:srgbClr val="FFFF8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600" b="1" dirty="0">
                <a:solidFill>
                  <a:srgbClr val="006BD6"/>
                </a:solidFill>
                <a:latin typeface="Comic Sans MS" pitchFamily="66" charset="0"/>
              </a:rPr>
              <a:t>Acciones</a:t>
            </a:r>
            <a:endParaRPr lang="es-ES" sz="1600" b="1" dirty="0">
              <a:solidFill>
                <a:srgbClr val="006BD6"/>
              </a:solidFill>
              <a:latin typeface="Comic Sans MS" pitchFamily="66" charset="0"/>
            </a:endParaRPr>
          </a:p>
        </p:txBody>
      </p:sp>
      <p:sp>
        <p:nvSpPr>
          <p:cNvPr id="44" name="Text Box 26"/>
          <p:cNvSpPr txBox="1">
            <a:spLocks noChangeArrowheads="1"/>
          </p:cNvSpPr>
          <p:nvPr/>
        </p:nvSpPr>
        <p:spPr bwMode="auto">
          <a:xfrm>
            <a:off x="3048000" y="4953000"/>
            <a:ext cx="1447800" cy="457200"/>
          </a:xfrm>
          <a:prstGeom prst="rect">
            <a:avLst/>
          </a:prstGeom>
          <a:solidFill>
            <a:srgbClr val="FFFF8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200" b="1" dirty="0">
                <a:solidFill>
                  <a:srgbClr val="006BD6"/>
                </a:solidFill>
                <a:latin typeface="Comic Sans MS" pitchFamily="66" charset="0"/>
              </a:rPr>
              <a:t>Acciones fuera del ciclo</a:t>
            </a:r>
            <a:endParaRPr lang="es-ES" sz="1200" b="1" dirty="0">
              <a:solidFill>
                <a:srgbClr val="006BD6"/>
              </a:solidFill>
              <a:latin typeface="Comic Sans MS" pitchFamily="66" charset="0"/>
            </a:endParaRPr>
          </a:p>
        </p:txBody>
      </p:sp>
      <p:sp>
        <p:nvSpPr>
          <p:cNvPr id="46" name="Line 31"/>
          <p:cNvSpPr>
            <a:spLocks noChangeShapeType="1"/>
          </p:cNvSpPr>
          <p:nvPr/>
        </p:nvSpPr>
        <p:spPr bwMode="auto">
          <a:xfrm>
            <a:off x="914400" y="2209800"/>
            <a:ext cx="0" cy="1524000"/>
          </a:xfrm>
          <a:prstGeom prst="line">
            <a:avLst/>
          </a:prstGeom>
          <a:noFill/>
          <a:ln w="9525">
            <a:solidFill>
              <a:srgbClr val="ED2139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7" name="Line 32"/>
          <p:cNvSpPr>
            <a:spLocks noChangeShapeType="1"/>
          </p:cNvSpPr>
          <p:nvPr/>
        </p:nvSpPr>
        <p:spPr bwMode="auto">
          <a:xfrm flipH="1">
            <a:off x="914400" y="2209800"/>
            <a:ext cx="381000" cy="0"/>
          </a:xfrm>
          <a:prstGeom prst="line">
            <a:avLst/>
          </a:prstGeom>
          <a:noFill/>
          <a:ln w="9525">
            <a:solidFill>
              <a:srgbClr val="ED2139"/>
            </a:solidFill>
            <a:miter lim="800000"/>
            <a:headEnd type="arrow" w="med" len="med"/>
            <a:tailEnd/>
          </a:ln>
        </p:spPr>
        <p:txBody>
          <a:bodyPr wrap="none"/>
          <a:lstStyle/>
          <a:p>
            <a:endParaRPr lang="es-ES"/>
          </a:p>
        </p:txBody>
      </p:sp>
      <p:sp>
        <p:nvSpPr>
          <p:cNvPr id="34" name="33 Preparación"/>
          <p:cNvSpPr/>
          <p:nvPr/>
        </p:nvSpPr>
        <p:spPr>
          <a:xfrm>
            <a:off x="1295400" y="1981200"/>
            <a:ext cx="6629400" cy="457200"/>
          </a:xfrm>
          <a:prstGeom prst="flowChartPreparati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</a:rPr>
              <a:t>I</a:t>
            </a:r>
            <a:r>
              <a:rPr lang="es-MX" sz="1600" i="1" dirty="0">
                <a:solidFill>
                  <a:schemeClr val="tx1"/>
                </a:solidFill>
              </a:rPr>
              <a:t>nicialización </a:t>
            </a:r>
            <a:r>
              <a:rPr lang="es-MX" sz="1600" b="1" dirty="0">
                <a:solidFill>
                  <a:schemeClr val="tx1"/>
                </a:solidFill>
              </a:rPr>
              <a:t>;</a:t>
            </a:r>
            <a:r>
              <a:rPr lang="es-MX" sz="1600" dirty="0">
                <a:solidFill>
                  <a:schemeClr val="tx1"/>
                </a:solidFill>
              </a:rPr>
              <a:t> C</a:t>
            </a:r>
            <a:r>
              <a:rPr lang="es-MX" sz="1600" i="1" dirty="0">
                <a:solidFill>
                  <a:schemeClr val="tx1"/>
                </a:solidFill>
              </a:rPr>
              <a:t>ondición </a:t>
            </a:r>
            <a:r>
              <a:rPr lang="es-MX" sz="1600" b="1" dirty="0">
                <a:solidFill>
                  <a:schemeClr val="tx1"/>
                </a:solidFill>
              </a:rPr>
              <a:t>; </a:t>
            </a:r>
            <a:r>
              <a:rPr lang="es-MX" sz="1600" i="1" dirty="0">
                <a:solidFill>
                  <a:schemeClr val="tx1"/>
                </a:solidFill>
              </a:rPr>
              <a:t>Actualización</a:t>
            </a:r>
            <a:endParaRPr lang="es-ES" sz="1600" b="1" dirty="0">
              <a:solidFill>
                <a:schemeClr val="tx1"/>
              </a:solidFill>
            </a:endParaRPr>
          </a:p>
        </p:txBody>
      </p:sp>
      <p:cxnSp>
        <p:nvCxnSpPr>
          <p:cNvPr id="42" name="41 Conector recto"/>
          <p:cNvCxnSpPr>
            <a:endCxn id="46" idx="1"/>
          </p:cNvCxnSpPr>
          <p:nvPr/>
        </p:nvCxnSpPr>
        <p:spPr>
          <a:xfrm rot="10800000">
            <a:off x="914400" y="3733800"/>
            <a:ext cx="29718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Line 11"/>
          <p:cNvSpPr>
            <a:spLocks noChangeShapeType="1"/>
          </p:cNvSpPr>
          <p:nvPr/>
        </p:nvSpPr>
        <p:spPr bwMode="auto">
          <a:xfrm>
            <a:off x="3886200" y="2438400"/>
            <a:ext cx="0" cy="242888"/>
          </a:xfrm>
          <a:prstGeom prst="line">
            <a:avLst/>
          </a:prstGeom>
          <a:noFill/>
          <a:ln w="9525">
            <a:solidFill>
              <a:srgbClr val="ED213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51" name="Line 11"/>
          <p:cNvSpPr>
            <a:spLocks noChangeShapeType="1"/>
          </p:cNvSpPr>
          <p:nvPr/>
        </p:nvSpPr>
        <p:spPr bwMode="auto">
          <a:xfrm>
            <a:off x="7924800" y="2209800"/>
            <a:ext cx="0" cy="2286000"/>
          </a:xfrm>
          <a:prstGeom prst="line">
            <a:avLst/>
          </a:prstGeom>
          <a:noFill/>
          <a:ln w="9525">
            <a:solidFill>
              <a:srgbClr val="ED2139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es-ES"/>
          </a:p>
        </p:txBody>
      </p:sp>
      <p:cxnSp>
        <p:nvCxnSpPr>
          <p:cNvPr id="52" name="51 Conector recto"/>
          <p:cNvCxnSpPr/>
          <p:nvPr/>
        </p:nvCxnSpPr>
        <p:spPr>
          <a:xfrm rot="10800000">
            <a:off x="3886202" y="4495800"/>
            <a:ext cx="4038599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53 CuadroTexto"/>
          <p:cNvSpPr txBox="1"/>
          <p:nvPr/>
        </p:nvSpPr>
        <p:spPr>
          <a:xfrm>
            <a:off x="8001000" y="2286000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/>
              <a:t>FALSE</a:t>
            </a:r>
            <a:endParaRPr lang="es-ES" sz="1200" b="1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52</a:t>
            </a:fld>
            <a:endParaRPr lang="es-MX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2000"/>
            <a:ext cx="7543800" cy="78581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 </a:t>
            </a:r>
            <a:r>
              <a:rPr lang="en-US" b="1" kern="1200" dirty="0">
                <a:solidFill>
                  <a:schemeClr val="hlink"/>
                </a:solidFill>
              </a:rPr>
              <a:t>ESTRUCTURA DESDE</a:t>
            </a:r>
            <a:endParaRPr lang="es-MX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661275" cy="45720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MX" sz="2400" b="1" u="sng" dirty="0">
                <a:solidFill>
                  <a:srgbClr val="0033CC"/>
                </a:solidFill>
                <a:latin typeface="Times New Roman" pitchFamily="18" charset="0"/>
              </a:rPr>
              <a:t>Sintaxis: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MX" sz="24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s-MX" sz="1800" dirty="0"/>
              <a:t>Definición de Variable de control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s-MX" sz="18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s-MX" sz="1800" dirty="0"/>
              <a:t>. . 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s-MX" sz="1800" dirty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MX" sz="1800" b="1" dirty="0"/>
              <a:t>DESDE</a:t>
            </a:r>
            <a:r>
              <a:rPr lang="es-MX" sz="1800" dirty="0"/>
              <a:t>  (I</a:t>
            </a:r>
            <a:r>
              <a:rPr lang="es-MX" sz="1800" i="1" dirty="0"/>
              <a:t>nicialización </a:t>
            </a:r>
            <a:r>
              <a:rPr lang="es-MX" sz="2800" b="1" dirty="0"/>
              <a:t>;</a:t>
            </a:r>
            <a:r>
              <a:rPr lang="es-MX" sz="1800" dirty="0"/>
              <a:t> C</a:t>
            </a:r>
            <a:r>
              <a:rPr lang="es-MX" sz="1800" i="1" dirty="0"/>
              <a:t>ondición </a:t>
            </a:r>
            <a:r>
              <a:rPr lang="es-MX" sz="2800" b="1" dirty="0"/>
              <a:t>; </a:t>
            </a:r>
            <a:r>
              <a:rPr lang="es-MX" sz="1800" i="1" dirty="0"/>
              <a:t>Actualización)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MX" sz="1800" dirty="0"/>
              <a:t>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s-MX" sz="1800" dirty="0"/>
              <a:t>	&lt;Instrucciones  ó Acciones a Realizar&gt;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MX" sz="1800" i="1" dirty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MX" sz="1800" b="1" i="1" dirty="0"/>
              <a:t>FIN_DESDE</a:t>
            </a:r>
            <a:endParaRPr lang="es-MX" sz="1800" b="1" dirty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MX" sz="1800" b="1" dirty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MX" sz="1800" dirty="0"/>
              <a:t>Como en las demás instrucciones iterativas, la condición en un ciclo </a:t>
            </a:r>
            <a:r>
              <a:rPr lang="es-MX" sz="1800" b="1" dirty="0"/>
              <a:t>DESDE </a:t>
            </a:r>
            <a:r>
              <a:rPr lang="es-MX" sz="1800" dirty="0"/>
              <a:t>debe ser una expresión booleana que funciona como condición para la continuación, no para la terminación.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MX" sz="24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53</a:t>
            </a:fld>
            <a:endParaRPr lang="es-MX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Actividad: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2438400"/>
            <a:ext cx="4094163" cy="3657600"/>
          </a:xfrm>
        </p:spPr>
        <p:txBody>
          <a:bodyPr/>
          <a:lstStyle/>
          <a:p>
            <a:r>
              <a:rPr lang="es-MX" sz="2400" dirty="0"/>
              <a:t>Elaborar los pseudocódigos de los problemas resueltos anteriormente utilizando la estructura REPETIR.</a:t>
            </a:r>
            <a:endParaRPr lang="es-ES" sz="2400" dirty="0"/>
          </a:p>
        </p:txBody>
      </p:sp>
      <p:pic>
        <p:nvPicPr>
          <p:cNvPr id="1026" name="Picture 2" descr="C:\Archivos de programa\Microsoft Office\MEDIA\CAGCAT10\j0292020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2133600"/>
            <a:ext cx="2540216" cy="2410968"/>
          </a:xfrm>
          <a:prstGeom prst="rect">
            <a:avLst/>
          </a:prstGeom>
          <a:noFill/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54</a:t>
            </a:fld>
            <a:endParaRPr lang="es-MX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Solución al problema Inicial:</a:t>
            </a:r>
            <a:endParaRPr lang="es-ES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0" y="1981200"/>
            <a:ext cx="9144000" cy="4114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s-MX" sz="1400" b="1" dirty="0"/>
              <a:t>Objetivo: </a:t>
            </a:r>
            <a:r>
              <a:rPr lang="es-MX" sz="1400" dirty="0"/>
              <a:t>Imprimir los número del 1 al 10 en pantalla.</a:t>
            </a:r>
            <a:endParaRPr lang="es-MX" sz="1400" b="1" dirty="0"/>
          </a:p>
          <a:p>
            <a:pPr>
              <a:buFont typeface="Wingdings" pitchFamily="2" charset="2"/>
              <a:buNone/>
            </a:pPr>
            <a:r>
              <a:rPr lang="es-MX" sz="1400" b="1" dirty="0"/>
              <a:t>Programador:</a:t>
            </a:r>
          </a:p>
          <a:p>
            <a:pPr>
              <a:buFont typeface="Wingdings" pitchFamily="2" charset="2"/>
              <a:buNone/>
            </a:pPr>
            <a:r>
              <a:rPr lang="es-MX" sz="1400" b="1" dirty="0"/>
              <a:t> Fecha: </a:t>
            </a:r>
            <a:r>
              <a:rPr lang="es-MX" sz="1400" dirty="0"/>
              <a:t>07 / Nov / 20</a:t>
            </a:r>
            <a:endParaRPr lang="es-MX" sz="1400" b="1" dirty="0"/>
          </a:p>
          <a:p>
            <a:pPr>
              <a:buFont typeface="Wingdings" pitchFamily="2" charset="2"/>
              <a:buNone/>
            </a:pPr>
            <a:endParaRPr lang="es-MX" sz="1400" b="1" dirty="0"/>
          </a:p>
          <a:p>
            <a:pPr>
              <a:buFont typeface="Wingdings" pitchFamily="2" charset="2"/>
              <a:buNone/>
            </a:pPr>
            <a:r>
              <a:rPr lang="es-MX" sz="1400" b="1" dirty="0"/>
              <a:t>INICIO</a:t>
            </a:r>
          </a:p>
          <a:p>
            <a:pPr lvl="1">
              <a:buFont typeface="Wingdings" pitchFamily="2" charset="2"/>
              <a:buNone/>
            </a:pPr>
            <a:r>
              <a:rPr lang="es-MX" sz="1200" b="1" dirty="0">
                <a:solidFill>
                  <a:srgbClr val="002060"/>
                </a:solidFill>
              </a:rPr>
              <a:t>CONST ENTERO </a:t>
            </a:r>
            <a:r>
              <a:rPr lang="es-MX" sz="1200" dirty="0" err="1"/>
              <a:t>CantidadMaxima</a:t>
            </a:r>
            <a:r>
              <a:rPr lang="es-MX" sz="1200" dirty="0"/>
              <a:t> = 10</a:t>
            </a:r>
          </a:p>
          <a:p>
            <a:pPr lvl="1">
              <a:buFont typeface="Wingdings" pitchFamily="2" charset="2"/>
              <a:buNone/>
            </a:pPr>
            <a:r>
              <a:rPr lang="es-MX" sz="1200" b="1" dirty="0">
                <a:solidFill>
                  <a:srgbClr val="002060"/>
                </a:solidFill>
              </a:rPr>
              <a:t>ENTERO</a:t>
            </a:r>
            <a:r>
              <a:rPr lang="es-MX" sz="1200" dirty="0"/>
              <a:t> Contador</a:t>
            </a:r>
          </a:p>
          <a:p>
            <a:pPr lvl="1">
              <a:buNone/>
            </a:pPr>
            <a:r>
              <a:rPr lang="es-MX" sz="1400" b="1" dirty="0">
                <a:solidFill>
                  <a:srgbClr val="002060"/>
                </a:solidFill>
              </a:rPr>
              <a:t>DESDE  (</a:t>
            </a:r>
            <a:r>
              <a:rPr lang="es-MX" sz="1400" dirty="0"/>
              <a:t>Contador = 1</a:t>
            </a:r>
            <a:r>
              <a:rPr lang="es-MX" sz="1400" b="1" dirty="0"/>
              <a:t>;</a:t>
            </a:r>
            <a:r>
              <a:rPr lang="es-MX" sz="1400" dirty="0"/>
              <a:t> Contador </a:t>
            </a:r>
            <a:r>
              <a:rPr lang="es-MX" sz="1400" b="1" dirty="0">
                <a:solidFill>
                  <a:srgbClr val="002060"/>
                </a:solidFill>
              </a:rPr>
              <a:t>&lt;=</a:t>
            </a:r>
            <a:r>
              <a:rPr lang="es-MX" sz="1400" dirty="0"/>
              <a:t> </a:t>
            </a:r>
            <a:r>
              <a:rPr lang="es-MX" sz="1400" dirty="0" err="1"/>
              <a:t>CantidadMaxima</a:t>
            </a:r>
            <a:r>
              <a:rPr lang="es-MX" sz="1400" dirty="0"/>
              <a:t> </a:t>
            </a:r>
            <a:r>
              <a:rPr lang="es-MX" sz="1400" b="1" dirty="0"/>
              <a:t>;</a:t>
            </a:r>
            <a:r>
              <a:rPr lang="es-MX" sz="1400" dirty="0"/>
              <a:t> Contador = Contador + 1</a:t>
            </a:r>
            <a:r>
              <a:rPr lang="es-MX" sz="1600" b="1" dirty="0"/>
              <a:t>)</a:t>
            </a:r>
            <a:endParaRPr lang="es-MX" sz="1400" b="1" dirty="0"/>
          </a:p>
          <a:p>
            <a:pPr lvl="2">
              <a:buFont typeface="Wingdings" pitchFamily="2" charset="2"/>
              <a:buNone/>
            </a:pPr>
            <a:r>
              <a:rPr lang="es-MX" sz="1100" dirty="0"/>
              <a:t>IMPRIMIR Contador</a:t>
            </a:r>
          </a:p>
          <a:p>
            <a:pPr lvl="1">
              <a:buNone/>
            </a:pPr>
            <a:r>
              <a:rPr lang="es-MX" sz="1400" b="1" dirty="0">
                <a:solidFill>
                  <a:srgbClr val="002060"/>
                </a:solidFill>
              </a:rPr>
              <a:t>FIN_DESDE</a:t>
            </a:r>
          </a:p>
          <a:p>
            <a:pPr>
              <a:buFont typeface="Wingdings" pitchFamily="2" charset="2"/>
              <a:buNone/>
            </a:pPr>
            <a:r>
              <a:rPr lang="es-MX" sz="1400" b="1" dirty="0"/>
              <a:t>FIN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55</a:t>
            </a:fld>
            <a:endParaRPr lang="es-MX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Números Impares del 1 - 10</a:t>
            </a:r>
            <a:endParaRPr lang="es-ES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981200"/>
            <a:ext cx="8686799" cy="4114800"/>
          </a:xfrm>
        </p:spPr>
        <p:txBody>
          <a:bodyPr/>
          <a:lstStyle/>
          <a:p>
            <a:pPr>
              <a:buNone/>
            </a:pPr>
            <a:r>
              <a:rPr lang="es-MX" sz="1800" b="1" dirty="0"/>
              <a:t>Objetivo: </a:t>
            </a:r>
            <a:r>
              <a:rPr lang="es-MX" sz="1800" dirty="0"/>
              <a:t>Imprimir los número impares del 1 al 10 en pantalla.</a:t>
            </a:r>
            <a:endParaRPr lang="es-MX" sz="1800" b="1" dirty="0"/>
          </a:p>
          <a:p>
            <a:pPr>
              <a:buNone/>
            </a:pPr>
            <a:r>
              <a:rPr lang="es-MX" sz="1800" b="1" dirty="0"/>
              <a:t>Programador: </a:t>
            </a:r>
          </a:p>
          <a:p>
            <a:pPr>
              <a:buNone/>
            </a:pPr>
            <a:r>
              <a:rPr lang="es-MX" sz="1800" b="1" dirty="0"/>
              <a:t>Fecha: </a:t>
            </a:r>
            <a:r>
              <a:rPr lang="es-MX" sz="1800" dirty="0"/>
              <a:t>07 / Nov / 20</a:t>
            </a:r>
            <a:endParaRPr lang="es-MX" sz="1800" b="1" dirty="0"/>
          </a:p>
          <a:p>
            <a:pPr>
              <a:buFont typeface="Wingdings" pitchFamily="2" charset="2"/>
              <a:buNone/>
            </a:pPr>
            <a:endParaRPr lang="es-MX" sz="1800" b="1" dirty="0"/>
          </a:p>
          <a:p>
            <a:pPr>
              <a:buFont typeface="Wingdings" pitchFamily="2" charset="2"/>
              <a:buNone/>
            </a:pPr>
            <a:r>
              <a:rPr lang="es-MX" sz="1800" b="1" dirty="0"/>
              <a:t>INICIO</a:t>
            </a:r>
          </a:p>
          <a:p>
            <a:pPr lvl="1">
              <a:buFont typeface="Wingdings" pitchFamily="2" charset="2"/>
              <a:buNone/>
            </a:pPr>
            <a:r>
              <a:rPr lang="es-MX" sz="1600" b="1" dirty="0">
                <a:solidFill>
                  <a:srgbClr val="002060"/>
                </a:solidFill>
              </a:rPr>
              <a:t>CONST ENTERO </a:t>
            </a:r>
            <a:r>
              <a:rPr lang="es-MX" sz="1600" dirty="0" err="1"/>
              <a:t>CantidadMaxima</a:t>
            </a:r>
            <a:r>
              <a:rPr lang="es-MX" sz="1600" dirty="0"/>
              <a:t> = 10</a:t>
            </a:r>
          </a:p>
          <a:p>
            <a:pPr lvl="1">
              <a:buFont typeface="Wingdings" pitchFamily="2" charset="2"/>
              <a:buNone/>
            </a:pPr>
            <a:r>
              <a:rPr lang="es-MX" sz="1600" b="1" dirty="0">
                <a:solidFill>
                  <a:srgbClr val="002060"/>
                </a:solidFill>
              </a:rPr>
              <a:t>ENTERO</a:t>
            </a:r>
            <a:r>
              <a:rPr lang="es-MX" sz="1600" dirty="0"/>
              <a:t> Contador</a:t>
            </a:r>
          </a:p>
          <a:p>
            <a:pPr lvl="1">
              <a:buNone/>
            </a:pPr>
            <a:r>
              <a:rPr lang="es-MX" sz="1400" b="1" dirty="0">
                <a:solidFill>
                  <a:srgbClr val="002060"/>
                </a:solidFill>
              </a:rPr>
              <a:t>DESDE (</a:t>
            </a:r>
            <a:r>
              <a:rPr lang="es-MX" sz="1400" dirty="0"/>
              <a:t>Contador = 1 ; Contador </a:t>
            </a:r>
            <a:r>
              <a:rPr lang="es-MX" sz="1400" b="1" dirty="0"/>
              <a:t>&lt;=</a:t>
            </a:r>
            <a:r>
              <a:rPr lang="es-MX" sz="1400" dirty="0"/>
              <a:t> </a:t>
            </a:r>
            <a:r>
              <a:rPr lang="es-MX" sz="1400" dirty="0" err="1"/>
              <a:t>CantidadMaxima</a:t>
            </a:r>
            <a:r>
              <a:rPr lang="es-MX" sz="1400" dirty="0"/>
              <a:t> ; Contador = Contador + 2</a:t>
            </a:r>
            <a:r>
              <a:rPr lang="es-MX" sz="1600" b="1" dirty="0"/>
              <a:t>)</a:t>
            </a:r>
            <a:endParaRPr lang="es-MX" sz="1400" b="1" dirty="0"/>
          </a:p>
          <a:p>
            <a:pPr lvl="2">
              <a:buFont typeface="Wingdings" pitchFamily="2" charset="2"/>
              <a:buNone/>
            </a:pPr>
            <a:r>
              <a:rPr lang="es-MX" sz="1400" dirty="0"/>
              <a:t>IMPRIMIR Contador</a:t>
            </a:r>
          </a:p>
          <a:p>
            <a:pPr lvl="1">
              <a:buNone/>
            </a:pPr>
            <a:r>
              <a:rPr lang="es-MX" sz="1600" b="1" dirty="0">
                <a:solidFill>
                  <a:srgbClr val="002060"/>
                </a:solidFill>
              </a:rPr>
              <a:t>FIN_DESDE</a:t>
            </a:r>
          </a:p>
          <a:p>
            <a:pPr>
              <a:buFont typeface="Wingdings" pitchFamily="2" charset="2"/>
              <a:buNone/>
            </a:pPr>
            <a:r>
              <a:rPr lang="es-MX" sz="1800" b="1" dirty="0"/>
              <a:t>FIN</a:t>
            </a:r>
          </a:p>
          <a:p>
            <a:pPr lvl="2">
              <a:buFont typeface="Wingdings" pitchFamily="2" charset="2"/>
              <a:buNone/>
            </a:pPr>
            <a:endParaRPr lang="es-ES" sz="1800" b="1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56</a:t>
            </a:fld>
            <a:endParaRPr lang="es-MX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Números del 10 - 1</a:t>
            </a:r>
            <a:endParaRPr lang="es-ES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981200"/>
            <a:ext cx="8534399" cy="4114800"/>
          </a:xfrm>
        </p:spPr>
        <p:txBody>
          <a:bodyPr/>
          <a:lstStyle/>
          <a:p>
            <a:pPr>
              <a:buNone/>
            </a:pPr>
            <a:r>
              <a:rPr lang="es-MX" sz="1600" b="1" dirty="0"/>
              <a:t>Objetivo: </a:t>
            </a:r>
            <a:r>
              <a:rPr lang="es-MX" sz="1600" dirty="0"/>
              <a:t>Imprimir los número del 1 al 10  en forma descendente en pantalla.</a:t>
            </a:r>
            <a:endParaRPr lang="es-MX" sz="1600" b="1" dirty="0"/>
          </a:p>
          <a:p>
            <a:pPr>
              <a:buNone/>
            </a:pPr>
            <a:r>
              <a:rPr lang="es-MX" sz="1600" b="1" dirty="0"/>
              <a:t>Programador:</a:t>
            </a:r>
          </a:p>
          <a:p>
            <a:pPr>
              <a:buNone/>
            </a:pPr>
            <a:r>
              <a:rPr lang="es-MX" sz="1600" b="1" dirty="0"/>
              <a:t>Fecha: </a:t>
            </a:r>
            <a:r>
              <a:rPr lang="es-MX" sz="1600" dirty="0"/>
              <a:t>07 / Nov / 20</a:t>
            </a:r>
            <a:endParaRPr lang="es-MX" sz="1600" b="1" dirty="0"/>
          </a:p>
          <a:p>
            <a:pPr>
              <a:buFont typeface="Wingdings" pitchFamily="2" charset="2"/>
              <a:buNone/>
            </a:pPr>
            <a:endParaRPr lang="es-MX" sz="1600" b="1" dirty="0"/>
          </a:p>
          <a:p>
            <a:pPr>
              <a:buFont typeface="Wingdings" pitchFamily="2" charset="2"/>
              <a:buNone/>
            </a:pPr>
            <a:r>
              <a:rPr lang="es-MX" sz="1600" b="1" dirty="0"/>
              <a:t>INICIO</a:t>
            </a:r>
          </a:p>
          <a:p>
            <a:pPr lvl="1">
              <a:buNone/>
            </a:pPr>
            <a:r>
              <a:rPr lang="es-MX" sz="1400" b="1" dirty="0">
                <a:solidFill>
                  <a:srgbClr val="002060"/>
                </a:solidFill>
              </a:rPr>
              <a:t>CONST ENTERO </a:t>
            </a:r>
            <a:r>
              <a:rPr lang="es-MX" sz="1400" dirty="0" err="1"/>
              <a:t>CantidadMinima</a:t>
            </a:r>
            <a:r>
              <a:rPr lang="es-MX" sz="1400" dirty="0"/>
              <a:t> = 1</a:t>
            </a:r>
          </a:p>
          <a:p>
            <a:pPr lvl="1">
              <a:buFont typeface="Wingdings" pitchFamily="2" charset="2"/>
              <a:buNone/>
            </a:pPr>
            <a:r>
              <a:rPr lang="es-MX" sz="1400" b="1" dirty="0">
                <a:solidFill>
                  <a:srgbClr val="002060"/>
                </a:solidFill>
              </a:rPr>
              <a:t>ENTERO</a:t>
            </a:r>
            <a:r>
              <a:rPr lang="es-MX" sz="1400" dirty="0"/>
              <a:t> Contador</a:t>
            </a:r>
          </a:p>
          <a:p>
            <a:pPr lvl="1">
              <a:buNone/>
            </a:pPr>
            <a:r>
              <a:rPr lang="es-MX" sz="1400" b="1" dirty="0">
                <a:solidFill>
                  <a:srgbClr val="002060"/>
                </a:solidFill>
              </a:rPr>
              <a:t>DESDE (</a:t>
            </a:r>
            <a:r>
              <a:rPr lang="es-MX" sz="1400" dirty="0"/>
              <a:t>Contador = 10 ; Contador </a:t>
            </a:r>
            <a:r>
              <a:rPr lang="es-MX" sz="1400" b="1" dirty="0"/>
              <a:t>&gt;=</a:t>
            </a:r>
            <a:r>
              <a:rPr lang="es-MX" sz="1400" dirty="0"/>
              <a:t> </a:t>
            </a:r>
            <a:r>
              <a:rPr lang="es-MX" sz="1400" dirty="0" err="1"/>
              <a:t>CantidadMinima</a:t>
            </a:r>
            <a:r>
              <a:rPr lang="es-MX" sz="1400" dirty="0"/>
              <a:t> ; Contador = Contador  - 1</a:t>
            </a:r>
            <a:r>
              <a:rPr lang="es-MX" sz="1600" b="1" dirty="0"/>
              <a:t>)</a:t>
            </a:r>
            <a:endParaRPr lang="es-MX" sz="1400" b="1" dirty="0"/>
          </a:p>
          <a:p>
            <a:pPr lvl="2">
              <a:buNone/>
            </a:pPr>
            <a:r>
              <a:rPr lang="es-MX" sz="1200" dirty="0"/>
              <a:t>IMPRIMIR Contador</a:t>
            </a:r>
          </a:p>
          <a:p>
            <a:pPr lvl="1">
              <a:buNone/>
            </a:pPr>
            <a:r>
              <a:rPr lang="es-MX" sz="1400" b="1" dirty="0">
                <a:solidFill>
                  <a:srgbClr val="002060"/>
                </a:solidFill>
              </a:rPr>
              <a:t>FIN_DESDE</a:t>
            </a:r>
          </a:p>
          <a:p>
            <a:pPr>
              <a:buFont typeface="Wingdings" pitchFamily="2" charset="2"/>
              <a:buNone/>
            </a:pPr>
            <a:r>
              <a:rPr lang="es-MX" sz="1600" b="1" dirty="0"/>
              <a:t>FIN</a:t>
            </a:r>
          </a:p>
          <a:p>
            <a:pPr lvl="2">
              <a:buFont typeface="Wingdings" pitchFamily="2" charset="2"/>
              <a:buNone/>
            </a:pPr>
            <a:endParaRPr lang="es-ES" sz="1600" b="1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57</a:t>
            </a:fld>
            <a:endParaRPr lang="es-MX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Problemas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/>
              <a:t>Problema #1:</a:t>
            </a:r>
          </a:p>
          <a:p>
            <a:pPr lvl="1" algn="just"/>
            <a:r>
              <a:rPr lang="es-MX" sz="2400" dirty="0"/>
              <a:t>Elaborar un pseudocódigo que imprima los números pares del 1 al 100.</a:t>
            </a:r>
          </a:p>
          <a:p>
            <a:pPr lvl="1" algn="just"/>
            <a:endParaRPr lang="es-MX" sz="2000" dirty="0"/>
          </a:p>
          <a:p>
            <a:pPr lvl="1" algn="just"/>
            <a:endParaRPr lang="es-MX" sz="2000" dirty="0"/>
          </a:p>
          <a:p>
            <a:pPr algn="just"/>
            <a:r>
              <a:rPr lang="es-MX" sz="2800" dirty="0"/>
              <a:t>Problema #2:</a:t>
            </a:r>
          </a:p>
          <a:p>
            <a:pPr lvl="1" algn="just"/>
            <a:r>
              <a:rPr lang="es-MX" sz="2400" dirty="0"/>
              <a:t>Elaborar un pseudocódigo que imprima en pantalla la tabla de multiplicar de un número cualquiera, en el rango de 1 a 10.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58</a:t>
            </a:fld>
            <a:endParaRPr lang="es-MX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Problemas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/>
              <a:t>Problema #3:</a:t>
            </a:r>
          </a:p>
          <a:p>
            <a:pPr lvl="1" algn="just"/>
            <a:endParaRPr lang="es-MX" sz="2400" dirty="0"/>
          </a:p>
          <a:p>
            <a:pPr lvl="1" algn="just"/>
            <a:r>
              <a:rPr lang="es-MX" sz="2400" dirty="0"/>
              <a:t>Elaborar un pseudocódigo que calcule e imprima en pantalla la cantidad que tendría ahorrada una persona después de 10 años, si se depositan 1000 pesos mensuales a una tasa de interés mensual del 3%, capitalizable cada mes, es decir, que al capital se le agregan los intereses.</a:t>
            </a:r>
            <a:endParaRPr lang="es-ES" sz="2800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59</a:t>
            </a:fld>
            <a:endParaRPr lang="es-MX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Soluciones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981200"/>
            <a:ext cx="8534399" cy="4114800"/>
          </a:xfrm>
        </p:spPr>
        <p:txBody>
          <a:bodyPr/>
          <a:lstStyle/>
          <a:p>
            <a:pPr>
              <a:buNone/>
            </a:pPr>
            <a:r>
              <a:rPr lang="es-MX" sz="1600" b="1" dirty="0"/>
              <a:t>Objetivo: </a:t>
            </a:r>
            <a:r>
              <a:rPr lang="es-MX" sz="1600" dirty="0"/>
              <a:t>Imprimir los número pares del 1 al 100 en pantalla.</a:t>
            </a:r>
            <a:endParaRPr lang="es-MX" sz="1600" b="1" dirty="0"/>
          </a:p>
          <a:p>
            <a:pPr>
              <a:buNone/>
            </a:pPr>
            <a:r>
              <a:rPr lang="es-MX" sz="1600" b="1" dirty="0"/>
              <a:t>Programador: </a:t>
            </a:r>
          </a:p>
          <a:p>
            <a:pPr>
              <a:buNone/>
            </a:pPr>
            <a:r>
              <a:rPr lang="es-MX" sz="1600" b="1" dirty="0"/>
              <a:t>Fecha: </a:t>
            </a:r>
            <a:r>
              <a:rPr lang="es-MX" sz="1600" dirty="0"/>
              <a:t>07 / Nov / 20</a:t>
            </a:r>
            <a:endParaRPr lang="es-MX" sz="1600" b="1" dirty="0"/>
          </a:p>
          <a:p>
            <a:pPr>
              <a:buNone/>
            </a:pPr>
            <a:endParaRPr lang="es-MX" sz="1600" b="1" dirty="0"/>
          </a:p>
          <a:p>
            <a:pPr>
              <a:buNone/>
            </a:pPr>
            <a:r>
              <a:rPr lang="es-MX" sz="1600" b="1" dirty="0"/>
              <a:t>INICIO</a:t>
            </a:r>
          </a:p>
          <a:p>
            <a:pPr lvl="1">
              <a:buNone/>
            </a:pPr>
            <a:r>
              <a:rPr lang="es-MX" sz="1400" b="1" dirty="0">
                <a:solidFill>
                  <a:srgbClr val="002060"/>
                </a:solidFill>
              </a:rPr>
              <a:t>CONST ENTERO </a:t>
            </a:r>
            <a:r>
              <a:rPr lang="es-MX" sz="1400" dirty="0" err="1"/>
              <a:t>CantidadMaxima</a:t>
            </a:r>
            <a:r>
              <a:rPr lang="es-MX" sz="1400" dirty="0"/>
              <a:t> = 100</a:t>
            </a:r>
          </a:p>
          <a:p>
            <a:pPr lvl="1">
              <a:buNone/>
            </a:pPr>
            <a:r>
              <a:rPr lang="es-MX" sz="1400" b="1" dirty="0">
                <a:solidFill>
                  <a:srgbClr val="002060"/>
                </a:solidFill>
              </a:rPr>
              <a:t>ENTERO</a:t>
            </a:r>
            <a:r>
              <a:rPr lang="es-MX" sz="1400" dirty="0"/>
              <a:t> Contador</a:t>
            </a:r>
          </a:p>
          <a:p>
            <a:pPr lvl="1">
              <a:buNone/>
            </a:pPr>
            <a:r>
              <a:rPr lang="es-MX" sz="1400" b="1" dirty="0">
                <a:solidFill>
                  <a:srgbClr val="002060"/>
                </a:solidFill>
              </a:rPr>
              <a:t>DESDE (</a:t>
            </a:r>
            <a:r>
              <a:rPr lang="es-MX" sz="1400" dirty="0"/>
              <a:t>Contador = 2; Contador </a:t>
            </a:r>
            <a:r>
              <a:rPr lang="es-MX" sz="1400" b="1" dirty="0"/>
              <a:t>&lt;=</a:t>
            </a:r>
            <a:r>
              <a:rPr lang="es-MX" sz="1400" dirty="0"/>
              <a:t> </a:t>
            </a:r>
            <a:r>
              <a:rPr lang="es-MX" sz="1400" dirty="0" err="1"/>
              <a:t>CantidadMaxima</a:t>
            </a:r>
            <a:r>
              <a:rPr lang="es-MX" sz="1400" dirty="0"/>
              <a:t> ; Contador = Contador + 2</a:t>
            </a:r>
            <a:r>
              <a:rPr lang="es-MX" sz="1600" b="1" dirty="0"/>
              <a:t>)</a:t>
            </a:r>
            <a:endParaRPr lang="es-MX" sz="1400" b="1" dirty="0"/>
          </a:p>
          <a:p>
            <a:pPr lvl="2">
              <a:buNone/>
            </a:pPr>
            <a:r>
              <a:rPr lang="es-MX" sz="1200" dirty="0"/>
              <a:t>IMPRIMIR Contador</a:t>
            </a:r>
          </a:p>
          <a:p>
            <a:pPr lvl="1">
              <a:buNone/>
            </a:pPr>
            <a:r>
              <a:rPr lang="es-MX" sz="1400" b="1" dirty="0">
                <a:solidFill>
                  <a:srgbClr val="002060"/>
                </a:solidFill>
              </a:rPr>
              <a:t>FIN_DESDE</a:t>
            </a:r>
          </a:p>
          <a:p>
            <a:pPr>
              <a:buNone/>
            </a:pPr>
            <a:r>
              <a:rPr lang="es-MX" sz="1600" b="1" dirty="0"/>
              <a:t>FIN</a:t>
            </a:r>
            <a:endParaRPr lang="es-ES" sz="2400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60</a:t>
            </a:fld>
            <a:endParaRPr lang="es-MX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734144"/>
            <a:ext cx="7848600" cy="5791200"/>
          </a:xfrm>
        </p:spPr>
        <p:txBody>
          <a:bodyPr/>
          <a:lstStyle/>
          <a:p>
            <a:pPr>
              <a:buNone/>
            </a:pPr>
            <a:r>
              <a:rPr lang="es-MX" sz="1600" b="1" dirty="0"/>
              <a:t>Objetivo: </a:t>
            </a:r>
            <a:r>
              <a:rPr lang="es-MX" sz="1600" dirty="0"/>
              <a:t>Imprimir la tabla de multiplicar de un número.</a:t>
            </a:r>
            <a:endParaRPr lang="es-MX" sz="1600" b="1" dirty="0"/>
          </a:p>
          <a:p>
            <a:pPr>
              <a:buNone/>
            </a:pPr>
            <a:r>
              <a:rPr lang="es-MX" sz="1600" b="1" dirty="0"/>
              <a:t>Programador: </a:t>
            </a:r>
          </a:p>
          <a:p>
            <a:pPr>
              <a:buNone/>
            </a:pPr>
            <a:r>
              <a:rPr lang="es-MX" sz="1600" b="1" dirty="0"/>
              <a:t>Fecha: 07</a:t>
            </a:r>
            <a:r>
              <a:rPr lang="es-MX" sz="1600" dirty="0"/>
              <a:t> / Nov / 20</a:t>
            </a:r>
            <a:endParaRPr lang="es-MX" sz="1600" b="1" dirty="0"/>
          </a:p>
          <a:p>
            <a:pPr>
              <a:buNone/>
            </a:pPr>
            <a:endParaRPr lang="es-MX" sz="1600" b="1" dirty="0"/>
          </a:p>
          <a:p>
            <a:pPr>
              <a:buNone/>
            </a:pPr>
            <a:r>
              <a:rPr lang="es-MX" sz="1800" b="1" dirty="0"/>
              <a:t>INICIO</a:t>
            </a:r>
          </a:p>
          <a:p>
            <a:pPr>
              <a:buNone/>
            </a:pPr>
            <a:r>
              <a:rPr lang="es-MX" sz="1800" b="1" dirty="0"/>
              <a:t>	</a:t>
            </a:r>
            <a:r>
              <a:rPr lang="es-MX" sz="1600" b="1" dirty="0">
                <a:solidFill>
                  <a:srgbClr val="00B050"/>
                </a:solidFill>
              </a:rPr>
              <a:t>//Definición de Constante y variables</a:t>
            </a:r>
          </a:p>
          <a:p>
            <a:pPr lvl="1">
              <a:buNone/>
            </a:pPr>
            <a:r>
              <a:rPr lang="es-MX" sz="1600" b="1" dirty="0">
                <a:solidFill>
                  <a:srgbClr val="002060"/>
                </a:solidFill>
              </a:rPr>
              <a:t>CONST ENTERO </a:t>
            </a:r>
            <a:r>
              <a:rPr lang="es-MX" sz="1600" dirty="0" err="1"/>
              <a:t>ValorInicial</a:t>
            </a:r>
            <a:r>
              <a:rPr lang="es-MX" sz="1600" dirty="0"/>
              <a:t> = 1, </a:t>
            </a:r>
            <a:r>
              <a:rPr lang="es-MX" sz="1600" dirty="0" err="1"/>
              <a:t>ValorFinal</a:t>
            </a:r>
            <a:r>
              <a:rPr lang="es-MX" sz="1600" dirty="0"/>
              <a:t> = 10</a:t>
            </a:r>
          </a:p>
          <a:p>
            <a:pPr lvl="1">
              <a:buNone/>
            </a:pPr>
            <a:r>
              <a:rPr lang="es-MX" sz="1600" b="1" dirty="0">
                <a:solidFill>
                  <a:srgbClr val="002060"/>
                </a:solidFill>
              </a:rPr>
              <a:t>ENTERO</a:t>
            </a:r>
            <a:r>
              <a:rPr lang="es-MX" sz="1600" dirty="0"/>
              <a:t> </a:t>
            </a:r>
            <a:r>
              <a:rPr lang="es-MX" sz="1600" dirty="0" err="1"/>
              <a:t>Indice</a:t>
            </a:r>
            <a:r>
              <a:rPr lang="es-MX" sz="1600" dirty="0"/>
              <a:t>, </a:t>
            </a:r>
            <a:r>
              <a:rPr lang="es-MX" sz="1600" dirty="0" err="1"/>
              <a:t>NumeroTabla</a:t>
            </a:r>
            <a:r>
              <a:rPr lang="es-MX" sz="1600" dirty="0"/>
              <a:t>, Resultado</a:t>
            </a:r>
          </a:p>
          <a:p>
            <a:pPr lvl="1">
              <a:buNone/>
            </a:pPr>
            <a:r>
              <a:rPr lang="es-MX" sz="1600" b="1" dirty="0">
                <a:solidFill>
                  <a:srgbClr val="00B050"/>
                </a:solidFill>
              </a:rPr>
              <a:t>//Lectura de Datos</a:t>
            </a:r>
          </a:p>
          <a:p>
            <a:pPr lvl="1">
              <a:buNone/>
            </a:pPr>
            <a:r>
              <a:rPr lang="es-MX" sz="1600" dirty="0"/>
              <a:t>IMPRIMIR  ”Indique el número de tabla de multiplicar a imprimir:”</a:t>
            </a:r>
          </a:p>
          <a:p>
            <a:pPr lvl="1">
              <a:buNone/>
            </a:pPr>
            <a:r>
              <a:rPr lang="es-MX" sz="1600" dirty="0"/>
              <a:t>LEER </a:t>
            </a:r>
            <a:r>
              <a:rPr lang="es-MX" sz="1600" dirty="0" err="1"/>
              <a:t>NumeroTabla</a:t>
            </a:r>
            <a:endParaRPr lang="es-MX" sz="1600" dirty="0"/>
          </a:p>
          <a:p>
            <a:pPr lvl="1">
              <a:buNone/>
            </a:pPr>
            <a:r>
              <a:rPr lang="es-MX" sz="1600" b="1" dirty="0">
                <a:solidFill>
                  <a:srgbClr val="00B050"/>
                </a:solidFill>
              </a:rPr>
              <a:t>//Procesamiento y salida</a:t>
            </a:r>
          </a:p>
          <a:p>
            <a:pPr lvl="1">
              <a:buNone/>
            </a:pPr>
            <a:r>
              <a:rPr lang="es-MX" sz="1400" b="1" dirty="0">
                <a:solidFill>
                  <a:srgbClr val="002060"/>
                </a:solidFill>
              </a:rPr>
              <a:t>DESDE (</a:t>
            </a:r>
            <a:r>
              <a:rPr lang="es-MX" sz="1400" dirty="0" err="1"/>
              <a:t>Indice</a:t>
            </a:r>
            <a:r>
              <a:rPr lang="es-MX" sz="1400" dirty="0"/>
              <a:t>  =  </a:t>
            </a:r>
            <a:r>
              <a:rPr lang="es-MX" sz="1400" dirty="0" err="1"/>
              <a:t>ValorInicial</a:t>
            </a:r>
            <a:r>
              <a:rPr lang="es-MX" sz="1400" dirty="0"/>
              <a:t> ; </a:t>
            </a:r>
            <a:r>
              <a:rPr lang="es-MX" sz="1400" dirty="0" err="1"/>
              <a:t>Indice</a:t>
            </a:r>
            <a:r>
              <a:rPr lang="es-MX" sz="1400" dirty="0"/>
              <a:t> </a:t>
            </a:r>
            <a:r>
              <a:rPr lang="es-MX" sz="1400" b="1" dirty="0"/>
              <a:t>&lt;=</a:t>
            </a:r>
            <a:r>
              <a:rPr lang="es-MX" sz="1400" dirty="0"/>
              <a:t> </a:t>
            </a:r>
            <a:r>
              <a:rPr lang="es-MX" sz="1400" dirty="0" err="1"/>
              <a:t>ValorFinal</a:t>
            </a:r>
            <a:r>
              <a:rPr lang="es-MX" sz="1400" b="1" dirty="0">
                <a:solidFill>
                  <a:srgbClr val="002060"/>
                </a:solidFill>
              </a:rPr>
              <a:t> ; </a:t>
            </a:r>
            <a:r>
              <a:rPr lang="es-MX" sz="1400" dirty="0" err="1"/>
              <a:t>Indice</a:t>
            </a:r>
            <a:r>
              <a:rPr lang="es-MX" sz="1400" dirty="0"/>
              <a:t> = </a:t>
            </a:r>
            <a:r>
              <a:rPr lang="es-MX" sz="1400" dirty="0" err="1"/>
              <a:t>Indice</a:t>
            </a:r>
            <a:r>
              <a:rPr lang="es-MX" sz="1400" dirty="0"/>
              <a:t> + 1</a:t>
            </a:r>
            <a:r>
              <a:rPr lang="es-MX" sz="1400" b="1" dirty="0">
                <a:solidFill>
                  <a:srgbClr val="002060"/>
                </a:solidFill>
              </a:rPr>
              <a:t>)</a:t>
            </a:r>
            <a:endParaRPr lang="es-MX" sz="1400" dirty="0"/>
          </a:p>
          <a:p>
            <a:pPr lvl="1">
              <a:buNone/>
            </a:pPr>
            <a:r>
              <a:rPr lang="es-MX" sz="1600" b="1" dirty="0"/>
              <a:t>	</a:t>
            </a:r>
            <a:r>
              <a:rPr lang="es-MX" sz="1600" dirty="0"/>
              <a:t>Resultado = </a:t>
            </a:r>
            <a:r>
              <a:rPr lang="es-MX" sz="1600" dirty="0" err="1"/>
              <a:t>NumeroTabla</a:t>
            </a:r>
            <a:r>
              <a:rPr lang="es-MX" sz="1600" dirty="0"/>
              <a:t> * </a:t>
            </a:r>
            <a:r>
              <a:rPr lang="es-MX" sz="1600" dirty="0" err="1"/>
              <a:t>Indice</a:t>
            </a:r>
            <a:endParaRPr lang="es-MX" sz="1600" dirty="0"/>
          </a:p>
          <a:p>
            <a:pPr lvl="2">
              <a:buNone/>
            </a:pPr>
            <a:r>
              <a:rPr lang="es-MX" sz="1400" dirty="0"/>
              <a:t>IMPRIMIR  </a:t>
            </a:r>
            <a:r>
              <a:rPr lang="es-MX" sz="1400" dirty="0" err="1"/>
              <a:t>NumeroTabla</a:t>
            </a:r>
            <a:r>
              <a:rPr lang="es-MX" sz="1400" dirty="0"/>
              <a:t>, “ X”, </a:t>
            </a:r>
            <a:r>
              <a:rPr lang="es-MX" sz="1400" dirty="0" err="1"/>
              <a:t>Indice</a:t>
            </a:r>
            <a:r>
              <a:rPr lang="es-MX" sz="1400" dirty="0"/>
              <a:t>, “=”, Resultado</a:t>
            </a:r>
          </a:p>
          <a:p>
            <a:pPr lvl="1">
              <a:buNone/>
            </a:pPr>
            <a:r>
              <a:rPr lang="es-MX" sz="1600" b="1" dirty="0">
                <a:solidFill>
                  <a:srgbClr val="002060"/>
                </a:solidFill>
              </a:rPr>
              <a:t>FIN_DESDE</a:t>
            </a:r>
            <a:endParaRPr lang="es-MX" sz="1600" b="1" dirty="0"/>
          </a:p>
          <a:p>
            <a:pPr>
              <a:buNone/>
            </a:pPr>
            <a:r>
              <a:rPr lang="es-MX" sz="1800" b="1" dirty="0"/>
              <a:t>FIN</a:t>
            </a:r>
            <a:endParaRPr lang="es-ES" sz="24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61</a:t>
            </a:fld>
            <a:endParaRPr lang="es-MX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980728"/>
            <a:ext cx="8496944" cy="5648672"/>
          </a:xfrm>
        </p:spPr>
        <p:txBody>
          <a:bodyPr/>
          <a:lstStyle/>
          <a:p>
            <a:pPr>
              <a:buNone/>
            </a:pPr>
            <a:r>
              <a:rPr lang="es-MX" sz="1800" b="1" dirty="0"/>
              <a:t>Objetivo: </a:t>
            </a:r>
            <a:r>
              <a:rPr lang="es-MX" sz="1800" dirty="0"/>
              <a:t>Determinar e imprimir la cantidad ahorrada de una persona en 10 años.</a:t>
            </a:r>
          </a:p>
          <a:p>
            <a:pPr>
              <a:buNone/>
            </a:pPr>
            <a:r>
              <a:rPr lang="es-MX" sz="1800" b="1" dirty="0"/>
              <a:t>Programador:</a:t>
            </a:r>
          </a:p>
          <a:p>
            <a:pPr>
              <a:buNone/>
            </a:pPr>
            <a:r>
              <a:rPr lang="es-MX" sz="1800" b="1" dirty="0"/>
              <a:t>Fecha: </a:t>
            </a:r>
            <a:r>
              <a:rPr lang="es-MX" sz="1800" dirty="0"/>
              <a:t>07 / Nov / 20</a:t>
            </a:r>
            <a:endParaRPr lang="es-MX" sz="1800" b="1" dirty="0"/>
          </a:p>
          <a:p>
            <a:pPr>
              <a:buNone/>
            </a:pPr>
            <a:endParaRPr lang="es-MX" sz="1800" b="1" dirty="0"/>
          </a:p>
          <a:p>
            <a:pPr>
              <a:buNone/>
            </a:pPr>
            <a:r>
              <a:rPr lang="es-MX" sz="2000" b="1" dirty="0"/>
              <a:t>INICIO</a:t>
            </a:r>
          </a:p>
          <a:p>
            <a:pPr>
              <a:buNone/>
            </a:pPr>
            <a:r>
              <a:rPr lang="es-MX" sz="2000" b="1" dirty="0"/>
              <a:t>	</a:t>
            </a:r>
            <a:r>
              <a:rPr lang="es-MX" sz="1800" b="1" dirty="0">
                <a:solidFill>
                  <a:srgbClr val="00B050"/>
                </a:solidFill>
              </a:rPr>
              <a:t>//Definición de Constante y variables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CONST REAL </a:t>
            </a:r>
            <a:r>
              <a:rPr lang="es-MX" sz="1800" dirty="0" err="1"/>
              <a:t>CantidadDeposito</a:t>
            </a:r>
            <a:r>
              <a:rPr lang="es-MX" sz="1800" dirty="0"/>
              <a:t> = 1000, </a:t>
            </a:r>
            <a:r>
              <a:rPr lang="es-MX" sz="1800" dirty="0" err="1"/>
              <a:t>TasaInteresMensual</a:t>
            </a:r>
            <a:r>
              <a:rPr lang="es-MX" sz="1800" dirty="0"/>
              <a:t> = 3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CONST ENTERO</a:t>
            </a:r>
            <a:r>
              <a:rPr lang="es-MX" sz="1800" dirty="0"/>
              <a:t>  </a:t>
            </a:r>
            <a:r>
              <a:rPr lang="es-MX" sz="1800" dirty="0" err="1"/>
              <a:t>AñosInversion</a:t>
            </a:r>
            <a:r>
              <a:rPr lang="es-MX" sz="1800" dirty="0"/>
              <a:t> = 10, </a:t>
            </a:r>
            <a:r>
              <a:rPr lang="es-MX" sz="1800" dirty="0" err="1"/>
              <a:t>MesesAño</a:t>
            </a:r>
            <a:r>
              <a:rPr lang="es-MX" sz="1800" dirty="0"/>
              <a:t> =12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REAL </a:t>
            </a:r>
            <a:r>
              <a:rPr lang="es-MX" sz="1800" dirty="0"/>
              <a:t>Capital, </a:t>
            </a:r>
            <a:r>
              <a:rPr lang="es-MX" sz="1800" dirty="0" err="1"/>
              <a:t>Interes</a:t>
            </a:r>
            <a:endParaRPr lang="es-MX" sz="1800" dirty="0"/>
          </a:p>
          <a:p>
            <a:pPr lvl="1">
              <a:buNone/>
            </a:pPr>
            <a:r>
              <a:rPr lang="es-MX" sz="1800" dirty="0"/>
              <a:t>ENTERO </a:t>
            </a:r>
            <a:r>
              <a:rPr lang="es-MX" sz="1800" dirty="0" err="1"/>
              <a:t>MesesInversion</a:t>
            </a:r>
            <a:r>
              <a:rPr lang="es-MX" sz="1800" dirty="0"/>
              <a:t>, Mes</a:t>
            </a:r>
          </a:p>
          <a:p>
            <a:pPr lvl="1">
              <a:buNone/>
            </a:pP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62</a:t>
            </a:fld>
            <a:endParaRPr lang="es-MX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412776"/>
            <a:ext cx="8568952" cy="4724400"/>
          </a:xfrm>
        </p:spPr>
        <p:txBody>
          <a:bodyPr/>
          <a:lstStyle/>
          <a:p>
            <a:pPr lvl="1">
              <a:buNone/>
            </a:pPr>
            <a:r>
              <a:rPr lang="es-MX" sz="1800" b="1" dirty="0">
                <a:solidFill>
                  <a:srgbClr val="00B050"/>
                </a:solidFill>
              </a:rPr>
              <a:t>//Procesamiento</a:t>
            </a:r>
            <a:endParaRPr lang="es-MX" sz="1800" dirty="0"/>
          </a:p>
          <a:p>
            <a:pPr lvl="1">
              <a:buNone/>
            </a:pPr>
            <a:r>
              <a:rPr lang="es-MX" sz="1800" dirty="0" err="1"/>
              <a:t>MesesInversion</a:t>
            </a:r>
            <a:r>
              <a:rPr lang="es-MX" sz="1800" dirty="0"/>
              <a:t>  =  </a:t>
            </a:r>
            <a:r>
              <a:rPr lang="es-MX" sz="1800" dirty="0" err="1"/>
              <a:t>AñosInversion</a:t>
            </a:r>
            <a:r>
              <a:rPr lang="es-MX" sz="1800" dirty="0"/>
              <a:t>  *  </a:t>
            </a:r>
            <a:r>
              <a:rPr lang="es-MX" sz="1800" dirty="0" err="1"/>
              <a:t>MesesAño</a:t>
            </a:r>
            <a:endParaRPr lang="es-MX" sz="1800" dirty="0"/>
          </a:p>
          <a:p>
            <a:pPr lvl="1">
              <a:buNone/>
            </a:pPr>
            <a:r>
              <a:rPr lang="es-MX" sz="1800" dirty="0"/>
              <a:t>Capital = </a:t>
            </a:r>
            <a:r>
              <a:rPr lang="es-MX" sz="1800" dirty="0" err="1"/>
              <a:t>CantidadDeposito</a:t>
            </a:r>
            <a:endParaRPr lang="es-MX" sz="1800" dirty="0"/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DESDE (</a:t>
            </a:r>
            <a:r>
              <a:rPr lang="es-MX" sz="1800" dirty="0"/>
              <a:t>Mes  =  1; Mes </a:t>
            </a:r>
            <a:r>
              <a:rPr lang="es-MX" sz="1800" b="1" dirty="0"/>
              <a:t>&lt;=</a:t>
            </a:r>
            <a:r>
              <a:rPr lang="es-MX" sz="1800" dirty="0"/>
              <a:t> </a:t>
            </a:r>
            <a:r>
              <a:rPr lang="es-MX" sz="1800" dirty="0" err="1"/>
              <a:t>MesesInversion</a:t>
            </a:r>
            <a:r>
              <a:rPr lang="es-MX" sz="1800" dirty="0"/>
              <a:t>; Mes  =  Mes  +  1 </a:t>
            </a:r>
            <a:r>
              <a:rPr lang="es-MX" sz="1800" b="1" dirty="0">
                <a:solidFill>
                  <a:srgbClr val="002060"/>
                </a:solidFill>
              </a:rPr>
              <a:t>)</a:t>
            </a:r>
            <a:endParaRPr lang="es-MX" sz="1800" dirty="0"/>
          </a:p>
          <a:p>
            <a:pPr lvl="1">
              <a:buNone/>
            </a:pPr>
            <a:r>
              <a:rPr lang="es-MX" sz="1800" b="1" dirty="0"/>
              <a:t>	</a:t>
            </a:r>
            <a:r>
              <a:rPr lang="es-MX" sz="1800" dirty="0" err="1"/>
              <a:t>Interes</a:t>
            </a:r>
            <a:r>
              <a:rPr lang="es-MX" sz="1800" dirty="0"/>
              <a:t> = Capital * (</a:t>
            </a:r>
            <a:r>
              <a:rPr lang="es-MX" sz="1800" dirty="0" err="1"/>
              <a:t>TasaInteresMensual</a:t>
            </a:r>
            <a:r>
              <a:rPr lang="es-MX" sz="1800" dirty="0"/>
              <a:t>  / 100)</a:t>
            </a:r>
          </a:p>
          <a:p>
            <a:pPr lvl="2">
              <a:buNone/>
            </a:pPr>
            <a:r>
              <a:rPr lang="es-MX" sz="1600" dirty="0"/>
              <a:t>Capital  =  Capital + </a:t>
            </a:r>
            <a:r>
              <a:rPr lang="es-MX" sz="1600" dirty="0" err="1"/>
              <a:t>Interes</a:t>
            </a:r>
            <a:r>
              <a:rPr lang="es-MX" sz="1600" dirty="0"/>
              <a:t> +  </a:t>
            </a:r>
            <a:r>
              <a:rPr lang="es-MX" sz="1600" dirty="0" err="1"/>
              <a:t>CantidadDeposito</a:t>
            </a:r>
            <a:endParaRPr lang="es-MX" sz="1600" dirty="0"/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FIN_DESDE</a:t>
            </a:r>
            <a:endParaRPr lang="es-MX" sz="1800" b="1" dirty="0"/>
          </a:p>
          <a:p>
            <a:pPr lvl="1">
              <a:buNone/>
            </a:pPr>
            <a:r>
              <a:rPr lang="es-MX" sz="1800" b="1" dirty="0">
                <a:solidFill>
                  <a:srgbClr val="00B050"/>
                </a:solidFill>
              </a:rPr>
              <a:t>//Salida de información</a:t>
            </a:r>
          </a:p>
          <a:p>
            <a:pPr lvl="1">
              <a:buNone/>
            </a:pPr>
            <a:r>
              <a:rPr lang="es-MX" sz="1800" dirty="0"/>
              <a:t>IMPRIMIR  “La cantidad ahorrada seria de:$”, Capital</a:t>
            </a:r>
          </a:p>
          <a:p>
            <a:pPr>
              <a:buNone/>
            </a:pPr>
            <a:r>
              <a:rPr lang="es-MX" sz="2000" b="1" dirty="0"/>
              <a:t>FIN</a:t>
            </a: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63</a:t>
            </a:fld>
            <a:endParaRPr lang="es-MX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Problemas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/>
              <a:t>Problema #4:</a:t>
            </a:r>
          </a:p>
          <a:p>
            <a:pPr lvl="1" algn="just"/>
            <a:endParaRPr lang="es-MX" sz="2400" dirty="0"/>
          </a:p>
          <a:p>
            <a:pPr lvl="1" algn="just"/>
            <a:r>
              <a:rPr lang="es-MX" sz="2400" dirty="0"/>
              <a:t>Elaborar un pseudocódigo que solicite las calificaciones de 3 exámenes parciales, para cada un de 10 alumnos, y calcule e imprima:</a:t>
            </a:r>
          </a:p>
          <a:p>
            <a:pPr lvl="1" algn="just"/>
            <a:endParaRPr lang="es-MX" sz="2400" dirty="0"/>
          </a:p>
          <a:p>
            <a:pPr lvl="2" algn="just"/>
            <a:r>
              <a:rPr lang="es-MX" sz="2000" dirty="0"/>
              <a:t>El promedio por cada alumno.</a:t>
            </a:r>
          </a:p>
          <a:p>
            <a:pPr lvl="2" algn="just"/>
            <a:r>
              <a:rPr lang="es-MX" sz="2000" dirty="0"/>
              <a:t>El promedio general del grupo.</a:t>
            </a:r>
            <a:endParaRPr lang="es-ES" sz="2400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64</a:t>
            </a:fld>
            <a:endParaRPr lang="es-MX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Problemas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/>
              <a:t>Problema #5:</a:t>
            </a:r>
          </a:p>
          <a:p>
            <a:pPr lvl="1" algn="just"/>
            <a:endParaRPr lang="es-MX" sz="2400" dirty="0"/>
          </a:p>
          <a:p>
            <a:pPr lvl="1" algn="just"/>
            <a:r>
              <a:rPr lang="es-MX" sz="2400" dirty="0"/>
              <a:t>Igual al problema anterior sólo que en esta ocasión no se conoce al número de alumnos:</a:t>
            </a:r>
          </a:p>
          <a:p>
            <a:pPr lvl="1" algn="just"/>
            <a:endParaRPr lang="es-MX" sz="2400" dirty="0"/>
          </a:p>
          <a:p>
            <a:pPr lvl="2" algn="just"/>
            <a:r>
              <a:rPr lang="es-MX" sz="2000" dirty="0"/>
              <a:t>El promedio por cada alumno.</a:t>
            </a:r>
          </a:p>
          <a:p>
            <a:pPr lvl="2" algn="just"/>
            <a:r>
              <a:rPr lang="es-MX" sz="2000" dirty="0"/>
              <a:t>El promedio general del grupo.</a:t>
            </a:r>
            <a:endParaRPr lang="es-ES" sz="2400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65</a:t>
            </a:fld>
            <a:endParaRPr lang="es-MX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584448"/>
            <a:ext cx="8640960" cy="5868888"/>
          </a:xfrm>
        </p:spPr>
        <p:txBody>
          <a:bodyPr/>
          <a:lstStyle/>
          <a:p>
            <a:pPr>
              <a:buNone/>
            </a:pPr>
            <a:r>
              <a:rPr lang="es-MX" sz="1800" b="1" dirty="0"/>
              <a:t>Objetivo: </a:t>
            </a:r>
            <a:r>
              <a:rPr lang="es-MX" sz="1800" dirty="0"/>
              <a:t>Determinar el promedio de cada alumno y el promedio del grupo.</a:t>
            </a:r>
          </a:p>
          <a:p>
            <a:pPr>
              <a:buNone/>
            </a:pPr>
            <a:r>
              <a:rPr lang="es-MX" sz="1800" b="1" dirty="0"/>
              <a:t>Programador: </a:t>
            </a:r>
          </a:p>
          <a:p>
            <a:pPr>
              <a:buNone/>
            </a:pPr>
            <a:r>
              <a:rPr lang="es-MX" sz="1800" b="1" dirty="0"/>
              <a:t>Fecha: </a:t>
            </a:r>
            <a:r>
              <a:rPr lang="es-MX" sz="1800" dirty="0"/>
              <a:t>07 / Nov / 20</a:t>
            </a:r>
            <a:endParaRPr lang="es-MX" sz="1800" b="1" dirty="0"/>
          </a:p>
          <a:p>
            <a:pPr>
              <a:buNone/>
            </a:pPr>
            <a:endParaRPr lang="es-MX" sz="1800" b="1" dirty="0"/>
          </a:p>
          <a:p>
            <a:pPr>
              <a:buNone/>
            </a:pPr>
            <a:endParaRPr lang="es-MX" sz="2000" b="1" dirty="0"/>
          </a:p>
          <a:p>
            <a:pPr>
              <a:buNone/>
            </a:pPr>
            <a:r>
              <a:rPr lang="es-MX" sz="2000" b="1" dirty="0"/>
              <a:t>INICIO</a:t>
            </a:r>
          </a:p>
          <a:p>
            <a:pPr>
              <a:buNone/>
            </a:pPr>
            <a:r>
              <a:rPr lang="es-MX" sz="2000" b="1" dirty="0"/>
              <a:t>	</a:t>
            </a:r>
            <a:r>
              <a:rPr lang="es-MX" sz="1800" b="1" dirty="0">
                <a:solidFill>
                  <a:srgbClr val="00B050"/>
                </a:solidFill>
              </a:rPr>
              <a:t>//Definición de Constante y variables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CONST REAL </a:t>
            </a:r>
            <a:r>
              <a:rPr lang="es-MX" sz="1800" dirty="0" err="1"/>
              <a:t>TotalParciales</a:t>
            </a:r>
            <a:r>
              <a:rPr lang="es-MX" sz="1800" dirty="0"/>
              <a:t> = 3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REAL </a:t>
            </a:r>
            <a:r>
              <a:rPr lang="es-MX" sz="1800" dirty="0"/>
              <a:t>CalificacionParcial1, CalificacionParcial2, CalificacionParcial3</a:t>
            </a:r>
          </a:p>
          <a:p>
            <a:pPr lvl="1">
              <a:buNone/>
            </a:pPr>
            <a:r>
              <a:rPr lang="es-MX" sz="1800" b="1" dirty="0">
                <a:solidFill>
                  <a:srgbClr val="0000FF"/>
                </a:solidFill>
              </a:rPr>
              <a:t>REAL</a:t>
            </a:r>
            <a:r>
              <a:rPr lang="es-MX" sz="1800" dirty="0"/>
              <a:t> </a:t>
            </a:r>
            <a:r>
              <a:rPr lang="es-MX" sz="1800" dirty="0" err="1"/>
              <a:t>PromedioAlumno</a:t>
            </a:r>
            <a:r>
              <a:rPr lang="es-MX" sz="1800" dirty="0"/>
              <a:t>, </a:t>
            </a:r>
            <a:r>
              <a:rPr lang="es-MX" sz="1800" dirty="0" err="1"/>
              <a:t>PromedioGrupo</a:t>
            </a:r>
            <a:r>
              <a:rPr lang="es-MX" sz="1800" dirty="0"/>
              <a:t>, </a:t>
            </a:r>
            <a:r>
              <a:rPr lang="es-MX" sz="1800" dirty="0" err="1"/>
              <a:t>SumaPromedios</a:t>
            </a:r>
            <a:endParaRPr lang="es-MX" sz="1800" dirty="0"/>
          </a:p>
          <a:p>
            <a:pPr lvl="1">
              <a:buNone/>
            </a:pPr>
            <a:r>
              <a:rPr lang="es-MX" sz="1800" b="1" dirty="0">
                <a:solidFill>
                  <a:srgbClr val="0000FF"/>
                </a:solidFill>
              </a:rPr>
              <a:t>ENTERO</a:t>
            </a:r>
            <a:r>
              <a:rPr lang="es-MX" sz="1800" dirty="0"/>
              <a:t>  </a:t>
            </a:r>
            <a:r>
              <a:rPr lang="es-MX" sz="1800" dirty="0" err="1"/>
              <a:t>ContadorAlumnos</a:t>
            </a:r>
            <a:endParaRPr lang="es-MX" sz="1800" dirty="0"/>
          </a:p>
          <a:p>
            <a:pPr lvl="1">
              <a:buNone/>
            </a:pPr>
            <a:r>
              <a:rPr lang="es-MX" sz="1800" b="1" dirty="0">
                <a:solidFill>
                  <a:srgbClr val="0000FF"/>
                </a:solidFill>
              </a:rPr>
              <a:t>CADENA</a:t>
            </a:r>
            <a:r>
              <a:rPr lang="es-MX" sz="1800" dirty="0"/>
              <a:t> </a:t>
            </a:r>
            <a:r>
              <a:rPr lang="es-MX" sz="1800" dirty="0" err="1"/>
              <a:t>Opcion</a:t>
            </a:r>
            <a:endParaRPr lang="es-MX" sz="1800" dirty="0"/>
          </a:p>
          <a:p>
            <a:pPr lvl="1">
              <a:buNone/>
            </a:pPr>
            <a:r>
              <a:rPr lang="es-MX" sz="1800" dirty="0"/>
              <a:t>//Inicializar  valores de variables</a:t>
            </a:r>
          </a:p>
          <a:p>
            <a:pPr lvl="1">
              <a:buNone/>
            </a:pPr>
            <a:r>
              <a:rPr lang="es-MX" sz="1800" dirty="0" err="1"/>
              <a:t>ContadorAlumnos</a:t>
            </a:r>
            <a:r>
              <a:rPr lang="es-MX" sz="1800" dirty="0"/>
              <a:t>=0</a:t>
            </a:r>
          </a:p>
          <a:p>
            <a:pPr lvl="1">
              <a:buNone/>
            </a:pPr>
            <a:r>
              <a:rPr lang="es-MX" sz="1800" dirty="0" err="1"/>
              <a:t>SumaPromedios</a:t>
            </a:r>
            <a:r>
              <a:rPr lang="es-MX" sz="1800" dirty="0"/>
              <a:t>=0</a:t>
            </a:r>
          </a:p>
          <a:p>
            <a:pPr lvl="1">
              <a:buNone/>
            </a:pPr>
            <a:r>
              <a:rPr lang="es-MX" sz="1800" dirty="0" err="1"/>
              <a:t>Opcion</a:t>
            </a:r>
            <a:r>
              <a:rPr lang="es-MX" sz="1800" dirty="0"/>
              <a:t>=“SI”</a:t>
            </a:r>
          </a:p>
          <a:p>
            <a:pPr lvl="1">
              <a:buNone/>
            </a:pP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66</a:t>
            </a:fld>
            <a:endParaRPr lang="es-MX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340568"/>
            <a:ext cx="8208912" cy="6400800"/>
          </a:xfrm>
        </p:spPr>
        <p:txBody>
          <a:bodyPr/>
          <a:lstStyle/>
          <a:p>
            <a:pPr lvl="1">
              <a:buNone/>
            </a:pPr>
            <a:r>
              <a:rPr lang="es-MX" sz="1800" b="1" dirty="0">
                <a:solidFill>
                  <a:srgbClr val="00B050"/>
                </a:solidFill>
              </a:rPr>
              <a:t>//Procesamiento</a:t>
            </a:r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DESDE(  ;</a:t>
            </a:r>
            <a:r>
              <a:rPr lang="es-MX" sz="1800" dirty="0"/>
              <a:t> </a:t>
            </a:r>
            <a:r>
              <a:rPr lang="es-MX" sz="1800" dirty="0" err="1"/>
              <a:t>Opcion</a:t>
            </a:r>
            <a:r>
              <a:rPr lang="es-MX" sz="1800" dirty="0"/>
              <a:t>==“SI”; </a:t>
            </a:r>
            <a:r>
              <a:rPr lang="es-MX" sz="1800" b="1" dirty="0"/>
              <a:t>)</a:t>
            </a:r>
            <a:endParaRPr lang="es-MX" sz="1800" dirty="0"/>
          </a:p>
          <a:p>
            <a:pPr lvl="1">
              <a:buNone/>
            </a:pPr>
            <a:r>
              <a:rPr lang="es-MX" sz="1800" b="1" dirty="0"/>
              <a:t>	</a:t>
            </a:r>
            <a:r>
              <a:rPr lang="es-MX" sz="1600" b="1" dirty="0"/>
              <a:t>IMPRIMIR</a:t>
            </a:r>
            <a:r>
              <a:rPr lang="es-MX" sz="1600" dirty="0"/>
              <a:t> “Teclee la calificación del parcial 1:”</a:t>
            </a:r>
          </a:p>
          <a:p>
            <a:pPr lvl="1">
              <a:buNone/>
            </a:pPr>
            <a:r>
              <a:rPr lang="es-MX" sz="1600" dirty="0"/>
              <a:t>	LEER CalificacionParcial1</a:t>
            </a:r>
          </a:p>
          <a:p>
            <a:pPr lvl="1">
              <a:buNone/>
            </a:pPr>
            <a:r>
              <a:rPr lang="es-MX" sz="1600" b="1" dirty="0"/>
              <a:t>	IMPRIMIR</a:t>
            </a:r>
            <a:r>
              <a:rPr lang="es-MX" sz="1600" dirty="0"/>
              <a:t> “Teclee la calificación del parcial 2:”</a:t>
            </a:r>
          </a:p>
          <a:p>
            <a:pPr lvl="1">
              <a:buNone/>
            </a:pPr>
            <a:r>
              <a:rPr lang="es-MX" sz="1600" dirty="0"/>
              <a:t>	LEER CalificacionParcial2</a:t>
            </a:r>
          </a:p>
          <a:p>
            <a:pPr lvl="1">
              <a:buNone/>
            </a:pPr>
            <a:r>
              <a:rPr lang="es-MX" sz="1600" b="1" dirty="0"/>
              <a:t>	IMPRIMIR</a:t>
            </a:r>
            <a:r>
              <a:rPr lang="es-MX" sz="1600" dirty="0"/>
              <a:t> “Teclee la calificación del parcial 3:”</a:t>
            </a:r>
          </a:p>
          <a:p>
            <a:pPr lvl="1">
              <a:buNone/>
            </a:pPr>
            <a:r>
              <a:rPr lang="es-MX" sz="1600" dirty="0"/>
              <a:t>	LEER CalificacionParcial3</a:t>
            </a:r>
          </a:p>
          <a:p>
            <a:pPr lvl="1">
              <a:buNone/>
            </a:pPr>
            <a:r>
              <a:rPr lang="es-MX" sz="1600" dirty="0"/>
              <a:t>	</a:t>
            </a:r>
            <a:r>
              <a:rPr lang="es-MX" sz="1600" dirty="0" err="1"/>
              <a:t>PromedioAlumno</a:t>
            </a:r>
            <a:r>
              <a:rPr lang="es-MX" sz="1600" dirty="0"/>
              <a:t> = (CalificacionParcial1 + CalificacionParcial2 +</a:t>
            </a:r>
          </a:p>
          <a:p>
            <a:pPr lvl="1">
              <a:buNone/>
            </a:pPr>
            <a:r>
              <a:rPr lang="es-MX" sz="1600" dirty="0"/>
              <a:t>				 CalificacionParcial3) / </a:t>
            </a:r>
            <a:r>
              <a:rPr lang="es-MX" sz="1600" dirty="0" err="1"/>
              <a:t>TotalParciales</a:t>
            </a:r>
            <a:endParaRPr lang="es-MX" sz="1600" dirty="0"/>
          </a:p>
          <a:p>
            <a:pPr lvl="1">
              <a:buNone/>
            </a:pPr>
            <a:r>
              <a:rPr lang="es-MX" sz="1600" dirty="0"/>
              <a:t>	IMPRIMIR “El promedio es:”,</a:t>
            </a:r>
            <a:r>
              <a:rPr lang="es-MX" sz="1600" dirty="0" err="1"/>
              <a:t>PromedioAlumno</a:t>
            </a:r>
            <a:endParaRPr lang="es-MX" sz="1600" dirty="0"/>
          </a:p>
          <a:p>
            <a:pPr lvl="1">
              <a:buNone/>
            </a:pPr>
            <a:r>
              <a:rPr lang="es-MX" sz="1600" dirty="0"/>
              <a:t>	</a:t>
            </a:r>
            <a:r>
              <a:rPr lang="es-MX" sz="1600" dirty="0" err="1"/>
              <a:t>SumaPromedios</a:t>
            </a:r>
            <a:r>
              <a:rPr lang="es-MX" sz="1600" dirty="0"/>
              <a:t> = </a:t>
            </a:r>
            <a:r>
              <a:rPr lang="es-MX" sz="1600" dirty="0" err="1"/>
              <a:t>SumaPromedios</a:t>
            </a:r>
            <a:r>
              <a:rPr lang="es-MX" sz="1600" dirty="0"/>
              <a:t> + </a:t>
            </a:r>
            <a:r>
              <a:rPr lang="es-MX" sz="1600" dirty="0" err="1"/>
              <a:t>PromedioAlumno</a:t>
            </a:r>
            <a:endParaRPr lang="es-MX" sz="1600" dirty="0"/>
          </a:p>
          <a:p>
            <a:pPr lvl="1">
              <a:buNone/>
            </a:pPr>
            <a:r>
              <a:rPr lang="es-MX" sz="1600" dirty="0"/>
              <a:t>	</a:t>
            </a:r>
            <a:r>
              <a:rPr lang="es-MX" sz="1600" dirty="0" err="1"/>
              <a:t>ContadorAlumnos</a:t>
            </a:r>
            <a:r>
              <a:rPr lang="es-MX" sz="1600" dirty="0"/>
              <a:t> = </a:t>
            </a:r>
            <a:r>
              <a:rPr lang="es-MX" sz="1600" dirty="0" err="1"/>
              <a:t>ContadorAlumnos</a:t>
            </a:r>
            <a:r>
              <a:rPr lang="es-MX" sz="1600" dirty="0"/>
              <a:t> + 1</a:t>
            </a:r>
          </a:p>
          <a:p>
            <a:pPr lvl="1">
              <a:buNone/>
            </a:pPr>
            <a:r>
              <a:rPr lang="es-MX" sz="1600" dirty="0"/>
              <a:t>	IMPRIMIR “Atender  otro alumno (SI / NO)”</a:t>
            </a:r>
          </a:p>
          <a:p>
            <a:pPr lvl="1">
              <a:buNone/>
            </a:pPr>
            <a:r>
              <a:rPr lang="es-MX" sz="1600" dirty="0"/>
              <a:t>	LEER </a:t>
            </a:r>
            <a:r>
              <a:rPr lang="es-MX" sz="1600" dirty="0" err="1"/>
              <a:t>Opcion</a:t>
            </a:r>
            <a:endParaRPr lang="es-MX" sz="1600" dirty="0"/>
          </a:p>
          <a:p>
            <a:pPr lvl="1">
              <a:buNone/>
            </a:pPr>
            <a:r>
              <a:rPr lang="es-MX" sz="1800" b="1" dirty="0">
                <a:solidFill>
                  <a:srgbClr val="002060"/>
                </a:solidFill>
              </a:rPr>
              <a:t>FIN_DESDE</a:t>
            </a:r>
            <a:endParaRPr lang="es-MX" sz="1800" b="1" dirty="0"/>
          </a:p>
          <a:p>
            <a:pPr lvl="1">
              <a:buNone/>
            </a:pPr>
            <a:r>
              <a:rPr lang="es-MX" sz="1800" dirty="0" err="1"/>
              <a:t>PromedioGrupo</a:t>
            </a:r>
            <a:r>
              <a:rPr lang="es-MX" sz="1800" dirty="0"/>
              <a:t> = </a:t>
            </a:r>
            <a:r>
              <a:rPr lang="es-MX" sz="1800" dirty="0" err="1"/>
              <a:t>SumaPromedios</a:t>
            </a:r>
            <a:r>
              <a:rPr lang="es-MX" sz="1800" dirty="0"/>
              <a:t> / </a:t>
            </a:r>
            <a:r>
              <a:rPr lang="es-MX" sz="1800" dirty="0" err="1"/>
              <a:t>ContadorAlumnos</a:t>
            </a:r>
            <a:endParaRPr lang="es-MX" sz="1800" dirty="0"/>
          </a:p>
          <a:p>
            <a:pPr lvl="1">
              <a:buNone/>
            </a:pPr>
            <a:r>
              <a:rPr lang="es-MX" sz="1800" b="1" dirty="0">
                <a:solidFill>
                  <a:srgbClr val="00B050"/>
                </a:solidFill>
              </a:rPr>
              <a:t>//Salida de información</a:t>
            </a:r>
          </a:p>
          <a:p>
            <a:pPr lvl="1">
              <a:buNone/>
            </a:pPr>
            <a:r>
              <a:rPr lang="es-MX" sz="1800" dirty="0"/>
              <a:t>IMPRIMIR  “El promedio del grupo es:”, </a:t>
            </a:r>
            <a:r>
              <a:rPr lang="es-MX" sz="1800" dirty="0" err="1"/>
              <a:t>PromedioGrupo</a:t>
            </a:r>
            <a:endParaRPr lang="es-MX" sz="1800" dirty="0"/>
          </a:p>
          <a:p>
            <a:pPr>
              <a:buNone/>
            </a:pPr>
            <a:r>
              <a:rPr lang="es-MX" sz="2000" b="1" dirty="0"/>
              <a:t>FIN</a:t>
            </a: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67</a:t>
            </a:fld>
            <a:endParaRPr lang="es-MX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/>
              <a:t>Preguntas</a:t>
            </a:r>
          </a:p>
        </p:txBody>
      </p:sp>
      <p:pic>
        <p:nvPicPr>
          <p:cNvPr id="33794" name="Picture 2" descr="Q&amp;A-slid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4" name="3 CuadroTexto"/>
          <p:cNvSpPr txBox="1"/>
          <p:nvPr/>
        </p:nvSpPr>
        <p:spPr>
          <a:xfrm>
            <a:off x="990600" y="327660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b="1" i="1" dirty="0"/>
              <a:t>F I N</a:t>
            </a:r>
            <a:endParaRPr lang="es-ES" sz="4800" b="1" i="1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68</a:t>
            </a:fld>
            <a:endParaRPr lang="es-MX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lgoritmia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Algoritmia2012</Template>
  <TotalTime>17843</TotalTime>
  <Words>3688</Words>
  <Application>Microsoft Office PowerPoint</Application>
  <PresentationFormat>Presentación en pantalla (4:3)</PresentationFormat>
  <Paragraphs>811</Paragraphs>
  <Slides>68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68</vt:i4>
      </vt:variant>
    </vt:vector>
  </HeadingPairs>
  <TitlesOfParts>
    <vt:vector size="77" baseType="lpstr">
      <vt:lpstr>Arial</vt:lpstr>
      <vt:lpstr>Calibri</vt:lpstr>
      <vt:lpstr>Cambria</vt:lpstr>
      <vt:lpstr>Comic Sans MS</vt:lpstr>
      <vt:lpstr>Lucida Sans Typewriter</vt:lpstr>
      <vt:lpstr>Myriad Pro Cond</vt:lpstr>
      <vt:lpstr>Times New Roman</vt:lpstr>
      <vt:lpstr>Wingdings</vt:lpstr>
      <vt:lpstr>Algoritmia2012</vt:lpstr>
      <vt:lpstr>Estructuras de Repetición</vt:lpstr>
      <vt:lpstr>Problema 1:</vt:lpstr>
      <vt:lpstr>Análisis del problema Inicial</vt:lpstr>
      <vt:lpstr>Proceso</vt:lpstr>
      <vt:lpstr>Propuesta # 1</vt:lpstr>
      <vt:lpstr>Propuesta # 2</vt:lpstr>
      <vt:lpstr>Estructuras de Repetición</vt:lpstr>
      <vt:lpstr>Competencia del Tema</vt:lpstr>
      <vt:lpstr>Contenido</vt:lpstr>
      <vt:lpstr>Introducción</vt:lpstr>
      <vt:lpstr>Estructura MIENTRAS</vt:lpstr>
      <vt:lpstr>Estructura MIENTRAS</vt:lpstr>
      <vt:lpstr>Sintaxis Pseudocódigo:</vt:lpstr>
      <vt:lpstr>Análisis del Problema Inicial</vt:lpstr>
      <vt:lpstr>Proceso</vt:lpstr>
      <vt:lpstr>Solución al problema Inicial:</vt:lpstr>
      <vt:lpstr>Ejercicio#2 en clase</vt:lpstr>
      <vt:lpstr>Ejercicio#3 en clase </vt:lpstr>
      <vt:lpstr>Problemas</vt:lpstr>
      <vt:lpstr>Problemas</vt:lpstr>
      <vt:lpstr>Análisis del Problema #1</vt:lpstr>
      <vt:lpstr>Proceso</vt:lpstr>
      <vt:lpstr>Pseudocódigo</vt:lpstr>
      <vt:lpstr>Análisis del Problema #2</vt:lpstr>
      <vt:lpstr>Proceso</vt:lpstr>
      <vt:lpstr>Presentación de PowerPoint</vt:lpstr>
      <vt:lpstr>Presentación de PowerPoint</vt:lpstr>
      <vt:lpstr>Presentación de PowerPoint</vt:lpstr>
      <vt:lpstr>Problemas</vt:lpstr>
      <vt:lpstr>Problemas</vt:lpstr>
      <vt:lpstr>Presentación de PowerPoint</vt:lpstr>
      <vt:lpstr>Presentación de PowerPoint</vt:lpstr>
      <vt:lpstr>ESTRUCTURA REPETIR </vt:lpstr>
      <vt:lpstr>ESTRUCTURA REPETIR</vt:lpstr>
      <vt:lpstr>Presentación de PowerPoint</vt:lpstr>
      <vt:lpstr>Sintaxis:</vt:lpstr>
      <vt:lpstr>Actividad:</vt:lpstr>
      <vt:lpstr>Solución al problema Inicial:</vt:lpstr>
      <vt:lpstr>Números Impares del 1 - 10</vt:lpstr>
      <vt:lpstr>Números del 10 - 1</vt:lpstr>
      <vt:lpstr>Problemas</vt:lpstr>
      <vt:lpstr>Problemas</vt:lpstr>
      <vt:lpstr>Soluciones</vt:lpstr>
      <vt:lpstr>Presentación de PowerPoint</vt:lpstr>
      <vt:lpstr>Presentación de PowerPoint</vt:lpstr>
      <vt:lpstr>Presentación de PowerPoint</vt:lpstr>
      <vt:lpstr>Problemas</vt:lpstr>
      <vt:lpstr>Problemas</vt:lpstr>
      <vt:lpstr>Presentación de PowerPoint</vt:lpstr>
      <vt:lpstr>Presentación de PowerPoint</vt:lpstr>
      <vt:lpstr>ESTRUCTURA DESDE </vt:lpstr>
      <vt:lpstr>Presentación de PowerPoint</vt:lpstr>
      <vt:lpstr> ESTRUCTURA DESDE</vt:lpstr>
      <vt:lpstr>Actividad:</vt:lpstr>
      <vt:lpstr>Solución al problema Inicial:</vt:lpstr>
      <vt:lpstr>Números Impares del 1 - 10</vt:lpstr>
      <vt:lpstr>Números del 10 - 1</vt:lpstr>
      <vt:lpstr>Problemas</vt:lpstr>
      <vt:lpstr>Problemas</vt:lpstr>
      <vt:lpstr>Soluciones</vt:lpstr>
      <vt:lpstr>Presentación de PowerPoint</vt:lpstr>
      <vt:lpstr>Presentación de PowerPoint</vt:lpstr>
      <vt:lpstr>Presentación de PowerPoint</vt:lpstr>
      <vt:lpstr>Problemas</vt:lpstr>
      <vt:lpstr>Problemas</vt:lpstr>
      <vt:lpstr>Presentación de PowerPoint</vt:lpstr>
      <vt:lpstr>Presentación de PowerPoint</vt:lpstr>
      <vt:lpstr>Preguntas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Autónoma de Sinaloa  Facultad de Informática Culiacán  2011 Agosto-Diciembre</dc:title>
  <dc:creator>RBG_DIRECTOR</dc:creator>
  <cp:lastModifiedBy>BERNAL GUADIANA ROBERTO</cp:lastModifiedBy>
  <cp:revision>173</cp:revision>
  <cp:lastPrinted>2013-10-17T20:50:09Z</cp:lastPrinted>
  <dcterms:created xsi:type="dcterms:W3CDTF">2011-08-22T04:00:43Z</dcterms:created>
  <dcterms:modified xsi:type="dcterms:W3CDTF">2025-11-20T01:34:24Z</dcterms:modified>
</cp:coreProperties>
</file>