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9144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726" y="-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5140" y="2058670"/>
            <a:ext cx="7799069" cy="0"/>
          </a:xfrm>
          <a:custGeom>
            <a:avLst/>
            <a:gdLst/>
            <a:ahLst/>
            <a:cxnLst/>
            <a:rect l="l" t="t" r="r" b="b"/>
            <a:pathLst>
              <a:path w="7799069">
                <a:moveTo>
                  <a:pt x="0" y="0"/>
                </a:moveTo>
                <a:lnTo>
                  <a:pt x="7799069" y="0"/>
                </a:lnTo>
              </a:path>
            </a:pathLst>
          </a:custGeom>
          <a:ln w="292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5140" y="6400800"/>
            <a:ext cx="7799069" cy="0"/>
          </a:xfrm>
          <a:custGeom>
            <a:avLst/>
            <a:gdLst/>
            <a:ahLst/>
            <a:cxnLst/>
            <a:rect l="l" t="t" r="r" b="b"/>
            <a:pathLst>
              <a:path w="7799069">
                <a:moveTo>
                  <a:pt x="0" y="0"/>
                </a:moveTo>
                <a:lnTo>
                  <a:pt x="7799069" y="0"/>
                </a:lnTo>
              </a:path>
            </a:pathLst>
          </a:custGeom>
          <a:ln w="2921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85140" y="2058670"/>
            <a:ext cx="0" cy="4342130"/>
          </a:xfrm>
          <a:custGeom>
            <a:avLst/>
            <a:gdLst/>
            <a:ahLst/>
            <a:cxnLst/>
            <a:rect l="l" t="t" r="r" b="b"/>
            <a:pathLst>
              <a:path h="4342130">
                <a:moveTo>
                  <a:pt x="0" y="0"/>
                </a:moveTo>
                <a:lnTo>
                  <a:pt x="0" y="4342130"/>
                </a:lnTo>
              </a:path>
            </a:pathLst>
          </a:custGeom>
          <a:ln w="292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8530" y="2058670"/>
            <a:ext cx="0" cy="4342130"/>
          </a:xfrm>
          <a:custGeom>
            <a:avLst/>
            <a:gdLst/>
            <a:ahLst/>
            <a:cxnLst/>
            <a:rect l="l" t="t" r="r" b="b"/>
            <a:pathLst>
              <a:path h="4342130">
                <a:moveTo>
                  <a:pt x="0" y="0"/>
                </a:moveTo>
                <a:lnTo>
                  <a:pt x="0" y="4342130"/>
                </a:lnTo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283575" y="2058670"/>
            <a:ext cx="0" cy="4342130"/>
          </a:xfrm>
          <a:custGeom>
            <a:avLst/>
            <a:gdLst/>
            <a:ahLst/>
            <a:cxnLst/>
            <a:rect l="l" t="t" r="r" b="b"/>
            <a:pathLst>
              <a:path h="4342130">
                <a:moveTo>
                  <a:pt x="0" y="0"/>
                </a:moveTo>
                <a:lnTo>
                  <a:pt x="0" y="4342130"/>
                </a:lnTo>
              </a:path>
            </a:pathLst>
          </a:custGeom>
          <a:ln w="304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85140" y="2514600"/>
            <a:ext cx="7799069" cy="0"/>
          </a:xfrm>
          <a:custGeom>
            <a:avLst/>
            <a:gdLst/>
            <a:ahLst/>
            <a:cxnLst/>
            <a:rect l="l" t="t" r="r" b="b"/>
            <a:pathLst>
              <a:path w="7799069">
                <a:moveTo>
                  <a:pt x="0" y="0"/>
                </a:moveTo>
                <a:lnTo>
                  <a:pt x="7799069" y="0"/>
                </a:lnTo>
              </a:path>
            </a:pathLst>
          </a:custGeom>
          <a:ln w="2921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63270" y="533986"/>
            <a:ext cx="2658343" cy="13373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 dirty="0">
              <a:latin typeface="Arial"/>
              <a:cs typeface="Arial"/>
            </a:endParaRPr>
          </a:p>
          <a:p>
            <a:pPr marL="12700" marR="83820">
              <a:lnSpc>
                <a:spcPct val="95825"/>
              </a:lnSpc>
              <a:spcBef>
                <a:spcPts val="64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68370" y="53398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45610" y="53398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5140" y="2058670"/>
            <a:ext cx="4263390" cy="4559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69">
              <a:lnSpc>
                <a:spcPct val="95825"/>
              </a:lnSpc>
              <a:spcBef>
                <a:spcPts val="305"/>
              </a:spcBef>
            </a:pPr>
            <a:r>
              <a:rPr sz="2400" spc="0" dirty="0" smtClean="0">
                <a:latin typeface="Arial"/>
                <a:cs typeface="Arial"/>
              </a:rPr>
              <a:t>Pseudocód</a:t>
            </a:r>
            <a:r>
              <a:rPr sz="2400" spc="-2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go en </a:t>
            </a: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spañol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48530" y="2058670"/>
            <a:ext cx="3535045" cy="4559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70">
              <a:lnSpc>
                <a:spcPct val="95825"/>
              </a:lnSpc>
              <a:spcBef>
                <a:spcPts val="305"/>
              </a:spcBef>
            </a:pPr>
            <a:r>
              <a:rPr sz="2400" spc="-4" dirty="0" smtClean="0">
                <a:latin typeface="Arial"/>
                <a:cs typeface="Arial"/>
              </a:rPr>
              <a:t>C</a:t>
            </a:r>
            <a:r>
              <a:rPr sz="2400" spc="0" dirty="0" smtClean="0">
                <a:latin typeface="Arial"/>
                <a:cs typeface="Arial"/>
              </a:rPr>
              <a:t>ód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go en C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5140" y="2514600"/>
            <a:ext cx="4263390" cy="388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69">
              <a:lnSpc>
                <a:spcPts val="1676"/>
              </a:lnSpc>
              <a:spcBef>
                <a:spcPts val="380"/>
              </a:spcBef>
            </a:pPr>
            <a:r>
              <a:rPr sz="1800" spc="0" dirty="0" smtClean="0">
                <a:latin typeface="Courier New"/>
                <a:cs typeface="Courier New"/>
              </a:rPr>
              <a:t>Si (condición</a:t>
            </a:r>
            <a:r>
              <a:rPr sz="1500" spc="-4" baseline="-26482" dirty="0" smtClean="0">
                <a:latin typeface="Courier New"/>
                <a:cs typeface="Courier New"/>
              </a:rPr>
              <a:t>1</a:t>
            </a:r>
            <a:r>
              <a:rPr sz="1800" spc="0" dirty="0" smtClean="0">
                <a:latin typeface="Courier New"/>
                <a:cs typeface="Courier New"/>
              </a:rPr>
              <a:t>)</a:t>
            </a:r>
            <a:r>
              <a:rPr sz="1800" spc="23" dirty="0" smtClean="0">
                <a:latin typeface="Courier New"/>
                <a:cs typeface="Courier New"/>
              </a:rPr>
              <a:t> </a:t>
            </a:r>
            <a:r>
              <a:rPr sz="1800" spc="0" dirty="0" smtClean="0">
                <a:latin typeface="Courier New"/>
                <a:cs typeface="Courier New"/>
              </a:rPr>
              <a:t>entonces</a:t>
            </a:r>
            <a:endParaRPr sz="1800">
              <a:latin typeface="Courier New"/>
              <a:cs typeface="Courier New"/>
            </a:endParaRPr>
          </a:p>
          <a:p>
            <a:pPr marL="501650">
              <a:lnSpc>
                <a:spcPts val="2126"/>
              </a:lnSpc>
              <a:spcBef>
                <a:spcPts val="991"/>
              </a:spcBef>
            </a:pPr>
            <a:r>
              <a:rPr sz="2700" spc="0" baseline="14712" dirty="0" smtClean="0">
                <a:latin typeface="Courier New"/>
                <a:cs typeface="Courier New"/>
              </a:rPr>
              <a:t>S</a:t>
            </a:r>
            <a:r>
              <a:rPr sz="1000" spc="0" dirty="0" smtClean="0">
                <a:latin typeface="Courier New"/>
                <a:cs typeface="Courier New"/>
              </a:rPr>
              <a:t>11</a:t>
            </a:r>
            <a:r>
              <a:rPr sz="1000" spc="528" dirty="0" smtClean="0">
                <a:latin typeface="Courier New"/>
                <a:cs typeface="Courier New"/>
              </a:rPr>
              <a:t> </a:t>
            </a:r>
            <a:r>
              <a:rPr sz="2700" spc="0" baseline="14712" dirty="0" smtClean="0">
                <a:latin typeface="Courier New"/>
                <a:cs typeface="Courier New"/>
              </a:rPr>
              <a:t>… S</a:t>
            </a:r>
            <a:r>
              <a:rPr sz="1000" spc="0" dirty="0" smtClean="0">
                <a:latin typeface="Courier New"/>
                <a:cs typeface="Courier New"/>
              </a:rPr>
              <a:t>1n</a:t>
            </a:r>
            <a:endParaRPr sz="1000">
              <a:latin typeface="Courier New"/>
              <a:cs typeface="Courier New"/>
            </a:endParaRPr>
          </a:p>
          <a:p>
            <a:pPr marL="90169">
              <a:lnSpc>
                <a:spcPts val="1676"/>
              </a:lnSpc>
              <a:spcBef>
                <a:spcPts val="541"/>
              </a:spcBef>
            </a:pPr>
            <a:r>
              <a:rPr sz="1800" spc="0" dirty="0" smtClean="0">
                <a:latin typeface="Courier New"/>
                <a:cs typeface="Courier New"/>
              </a:rPr>
              <a:t>Si no Si (condición</a:t>
            </a:r>
            <a:r>
              <a:rPr sz="1500" spc="-4" baseline="-26482" dirty="0" smtClean="0">
                <a:latin typeface="Courier New"/>
                <a:cs typeface="Courier New"/>
              </a:rPr>
              <a:t>2</a:t>
            </a:r>
            <a:r>
              <a:rPr sz="1800" spc="0" dirty="0" smtClean="0">
                <a:latin typeface="Courier New"/>
                <a:cs typeface="Courier New"/>
              </a:rPr>
              <a:t>)</a:t>
            </a:r>
            <a:r>
              <a:rPr sz="1800" spc="23" dirty="0" smtClean="0">
                <a:latin typeface="Courier New"/>
                <a:cs typeface="Courier New"/>
              </a:rPr>
              <a:t> </a:t>
            </a:r>
            <a:r>
              <a:rPr sz="1800" spc="0" dirty="0" smtClean="0">
                <a:latin typeface="Courier New"/>
                <a:cs typeface="Courier New"/>
              </a:rPr>
              <a:t>entonces</a:t>
            </a:r>
            <a:endParaRPr sz="1800">
              <a:latin typeface="Courier New"/>
              <a:cs typeface="Courier New"/>
            </a:endParaRPr>
          </a:p>
          <a:p>
            <a:pPr marL="501650">
              <a:lnSpc>
                <a:spcPts val="2149"/>
              </a:lnSpc>
              <a:spcBef>
                <a:spcPts val="1001"/>
              </a:spcBef>
            </a:pPr>
            <a:r>
              <a:rPr sz="2700" spc="0" baseline="14712" dirty="0" smtClean="0">
                <a:latin typeface="Courier New"/>
                <a:cs typeface="Courier New"/>
              </a:rPr>
              <a:t>S</a:t>
            </a:r>
            <a:r>
              <a:rPr sz="1050" spc="0" dirty="0" smtClean="0">
                <a:latin typeface="Courier New"/>
                <a:cs typeface="Courier New"/>
              </a:rPr>
              <a:t>21</a:t>
            </a:r>
            <a:r>
              <a:rPr sz="1050" spc="437" dirty="0" smtClean="0">
                <a:latin typeface="Courier New"/>
                <a:cs typeface="Courier New"/>
              </a:rPr>
              <a:t> </a:t>
            </a:r>
            <a:r>
              <a:rPr sz="2700" spc="0" baseline="14712" dirty="0" smtClean="0">
                <a:latin typeface="Courier New"/>
                <a:cs typeface="Courier New"/>
              </a:rPr>
              <a:t>… S</a:t>
            </a:r>
            <a:r>
              <a:rPr sz="1050" spc="0" dirty="0" smtClean="0">
                <a:latin typeface="Courier New"/>
                <a:cs typeface="Courier New"/>
              </a:rPr>
              <a:t>2m</a:t>
            </a:r>
            <a:endParaRPr sz="1050">
              <a:latin typeface="Courier New"/>
              <a:cs typeface="Courier New"/>
            </a:endParaRPr>
          </a:p>
          <a:p>
            <a:pPr marL="501650" marR="1308131" indent="-411480">
              <a:lnSpc>
                <a:spcPts val="2039"/>
              </a:lnSpc>
              <a:spcBef>
                <a:spcPts val="536"/>
              </a:spcBef>
              <a:tabLst>
                <a:tab pos="495300" algn="l"/>
              </a:tabLst>
            </a:pPr>
            <a:r>
              <a:rPr sz="1800" spc="0" dirty="0" smtClean="0">
                <a:latin typeface="Courier New"/>
                <a:cs typeface="Courier New"/>
              </a:rPr>
              <a:t>Si	no Si (condición</a:t>
            </a:r>
            <a:r>
              <a:rPr sz="1575" spc="-4" baseline="-25221" dirty="0" smtClean="0">
                <a:latin typeface="Courier New"/>
                <a:cs typeface="Courier New"/>
              </a:rPr>
              <a:t>k</a:t>
            </a:r>
            <a:r>
              <a:rPr sz="1800" spc="0" dirty="0" smtClean="0">
                <a:latin typeface="Courier New"/>
                <a:cs typeface="Courier New"/>
              </a:rPr>
              <a:t>) </a:t>
            </a:r>
            <a:endParaRPr sz="1800">
              <a:latin typeface="Courier New"/>
              <a:cs typeface="Courier New"/>
            </a:endParaRPr>
          </a:p>
          <a:p>
            <a:pPr marL="501650" marR="1308131">
              <a:lnSpc>
                <a:spcPts val="2149"/>
              </a:lnSpc>
              <a:spcBef>
                <a:spcPts val="473"/>
              </a:spcBef>
              <a:tabLst>
                <a:tab pos="495300" algn="l"/>
              </a:tabLst>
            </a:pPr>
            <a:r>
              <a:rPr sz="2700" spc="0" baseline="14712" dirty="0" smtClean="0">
                <a:latin typeface="Courier New"/>
                <a:cs typeface="Courier New"/>
              </a:rPr>
              <a:t>S</a:t>
            </a:r>
            <a:r>
              <a:rPr sz="1050" spc="0" dirty="0" smtClean="0">
                <a:latin typeface="Courier New"/>
                <a:cs typeface="Courier New"/>
              </a:rPr>
              <a:t>k1</a:t>
            </a:r>
            <a:r>
              <a:rPr sz="1050" spc="437" dirty="0" smtClean="0">
                <a:latin typeface="Courier New"/>
                <a:cs typeface="Courier New"/>
              </a:rPr>
              <a:t> </a:t>
            </a:r>
            <a:r>
              <a:rPr sz="2700" spc="0" baseline="14712" dirty="0" smtClean="0">
                <a:latin typeface="Courier New"/>
                <a:cs typeface="Courier New"/>
              </a:rPr>
              <a:t>… S</a:t>
            </a:r>
            <a:r>
              <a:rPr sz="1050" spc="0" dirty="0" smtClean="0">
                <a:latin typeface="Courier New"/>
                <a:cs typeface="Courier New"/>
              </a:rPr>
              <a:t>kj</a:t>
            </a:r>
            <a:endParaRPr sz="1050">
              <a:latin typeface="Courier New"/>
              <a:cs typeface="Courier New"/>
            </a:endParaRPr>
          </a:p>
          <a:p>
            <a:pPr marL="90169">
              <a:lnSpc>
                <a:spcPts val="2030"/>
              </a:lnSpc>
              <a:spcBef>
                <a:spcPts val="600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Sino</a:t>
            </a:r>
            <a:endParaRPr sz="1800">
              <a:latin typeface="Courier New"/>
              <a:cs typeface="Courier New"/>
            </a:endParaRPr>
          </a:p>
          <a:p>
            <a:pPr marL="501650">
              <a:lnSpc>
                <a:spcPts val="2126"/>
              </a:lnSpc>
              <a:spcBef>
                <a:spcPts val="449"/>
              </a:spcBef>
            </a:pPr>
            <a:r>
              <a:rPr sz="2700" spc="0" baseline="14712" dirty="0" smtClean="0">
                <a:latin typeface="Courier New"/>
                <a:cs typeface="Courier New"/>
              </a:rPr>
              <a:t>S</a:t>
            </a:r>
            <a:r>
              <a:rPr sz="1000" spc="0" dirty="0" smtClean="0">
                <a:latin typeface="Courier New"/>
                <a:cs typeface="Courier New"/>
              </a:rPr>
              <a:t>p1</a:t>
            </a:r>
            <a:r>
              <a:rPr sz="1000" spc="528" dirty="0" smtClean="0">
                <a:latin typeface="Courier New"/>
                <a:cs typeface="Courier New"/>
              </a:rPr>
              <a:t> </a:t>
            </a:r>
            <a:r>
              <a:rPr sz="2700" spc="0" baseline="14712" dirty="0" smtClean="0">
                <a:latin typeface="Courier New"/>
                <a:cs typeface="Courier New"/>
              </a:rPr>
              <a:t>… S</a:t>
            </a:r>
            <a:r>
              <a:rPr sz="1000" spc="0" dirty="0" smtClean="0">
                <a:latin typeface="Courier New"/>
                <a:cs typeface="Courier New"/>
              </a:rPr>
              <a:t>pr</a:t>
            </a:r>
            <a:endParaRPr sz="1000">
              <a:latin typeface="Courier New"/>
              <a:cs typeface="Courier New"/>
            </a:endParaRPr>
          </a:p>
          <a:p>
            <a:pPr marL="90169">
              <a:lnSpc>
                <a:spcPct val="94401"/>
              </a:lnSpc>
              <a:spcBef>
                <a:spcPts val="541"/>
              </a:spcBef>
            </a:pPr>
            <a:r>
              <a:rPr sz="1800" spc="0" dirty="0" smtClean="0">
                <a:latin typeface="Courier New"/>
                <a:cs typeface="Courier New"/>
              </a:rPr>
              <a:t>Fin_si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48530" y="2514600"/>
            <a:ext cx="3535045" cy="388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70">
              <a:lnSpc>
                <a:spcPts val="2265"/>
              </a:lnSpc>
              <a:spcBef>
                <a:spcPts val="395"/>
              </a:spcBef>
            </a:pPr>
            <a:r>
              <a:rPr sz="2000" spc="0" dirty="0" smtClean="0">
                <a:latin typeface="Courier New"/>
                <a:cs typeface="Courier New"/>
              </a:rPr>
              <a:t>if (</a:t>
            </a:r>
            <a:r>
              <a:rPr sz="1800" spc="0" dirty="0" smtClean="0">
                <a:latin typeface="Courier New"/>
                <a:cs typeface="Courier New"/>
              </a:rPr>
              <a:t>condición</a:t>
            </a:r>
            <a:r>
              <a:rPr sz="1500" spc="-4" baseline="-26482" dirty="0" smtClean="0">
                <a:latin typeface="Courier New"/>
                <a:cs typeface="Courier New"/>
              </a:rPr>
              <a:t>1</a:t>
            </a:r>
            <a:r>
              <a:rPr sz="1800" spc="0" dirty="0" smtClean="0">
                <a:latin typeface="Courier New"/>
                <a:cs typeface="Courier New"/>
              </a:rPr>
              <a:t>)</a:t>
            </a:r>
            <a:endParaRPr sz="1800">
              <a:latin typeface="Courier New"/>
              <a:cs typeface="Courier New"/>
            </a:endParaRPr>
          </a:p>
          <a:p>
            <a:pPr marL="90170">
              <a:lnSpc>
                <a:spcPts val="1676"/>
              </a:lnSpc>
              <a:spcBef>
                <a:spcPts val="541"/>
              </a:spcBef>
            </a:pPr>
            <a:r>
              <a:rPr sz="1800" spc="0" dirty="0" smtClean="0">
                <a:latin typeface="Courier New"/>
                <a:cs typeface="Courier New"/>
              </a:rPr>
              <a:t>{S</a:t>
            </a:r>
            <a:r>
              <a:rPr sz="1500" spc="0" baseline="-26482" dirty="0" smtClean="0">
                <a:latin typeface="Courier New"/>
                <a:cs typeface="Courier New"/>
              </a:rPr>
              <a:t>11</a:t>
            </a:r>
            <a:r>
              <a:rPr sz="1500" spc="528" baseline="-26482" dirty="0" smtClean="0">
                <a:latin typeface="Courier New"/>
                <a:cs typeface="Courier New"/>
              </a:rPr>
              <a:t> </a:t>
            </a:r>
            <a:r>
              <a:rPr sz="1800" spc="0" dirty="0" smtClean="0">
                <a:latin typeface="Courier New"/>
                <a:cs typeface="Courier New"/>
              </a:rPr>
              <a:t>… S</a:t>
            </a:r>
            <a:r>
              <a:rPr sz="1500" spc="0" baseline="-26482" dirty="0" smtClean="0">
                <a:latin typeface="Courier New"/>
                <a:cs typeface="Courier New"/>
              </a:rPr>
              <a:t>1</a:t>
            </a:r>
            <a:r>
              <a:rPr sz="1500" spc="-9" baseline="-26482" dirty="0" smtClean="0">
                <a:latin typeface="Courier New"/>
                <a:cs typeface="Courier New"/>
              </a:rPr>
              <a:t>n</a:t>
            </a:r>
            <a:r>
              <a:rPr sz="1800" spc="0" dirty="0" smtClean="0">
                <a:latin typeface="Courier New"/>
                <a:cs typeface="Courier New"/>
              </a:rPr>
              <a:t>}</a:t>
            </a:r>
            <a:endParaRPr sz="1800">
              <a:latin typeface="Courier New"/>
              <a:cs typeface="Courier New"/>
            </a:endParaRPr>
          </a:p>
          <a:p>
            <a:pPr marL="90170">
              <a:lnSpc>
                <a:spcPts val="2039"/>
              </a:lnSpc>
              <a:spcBef>
                <a:spcPts val="1001"/>
              </a:spcBef>
            </a:pPr>
            <a:r>
              <a:rPr sz="1800" spc="0" dirty="0" smtClean="0">
                <a:latin typeface="Courier New"/>
                <a:cs typeface="Courier New"/>
              </a:rPr>
              <a:t>else if (condición</a:t>
            </a:r>
            <a:r>
              <a:rPr sz="1500" spc="-4" baseline="-26482" dirty="0" smtClean="0">
                <a:latin typeface="Courier New"/>
                <a:cs typeface="Courier New"/>
              </a:rPr>
              <a:t>2</a:t>
            </a:r>
            <a:r>
              <a:rPr sz="1800" spc="0" dirty="0" smtClean="0">
                <a:latin typeface="Courier New"/>
                <a:cs typeface="Courier New"/>
              </a:rPr>
              <a:t>)</a:t>
            </a:r>
            <a:endParaRPr sz="1800">
              <a:latin typeface="Courier New"/>
              <a:cs typeface="Courier New"/>
            </a:endParaRPr>
          </a:p>
          <a:p>
            <a:pPr marL="90170">
              <a:lnSpc>
                <a:spcPts val="1699"/>
              </a:lnSpc>
              <a:spcBef>
                <a:spcPts val="541"/>
              </a:spcBef>
            </a:pPr>
            <a:r>
              <a:rPr sz="1800" spc="0" dirty="0" smtClean="0">
                <a:latin typeface="Courier New"/>
                <a:cs typeface="Courier New"/>
              </a:rPr>
              <a:t>{S</a:t>
            </a:r>
            <a:r>
              <a:rPr sz="1575" spc="0" baseline="-25221" dirty="0" smtClean="0">
                <a:latin typeface="Courier New"/>
                <a:cs typeface="Courier New"/>
              </a:rPr>
              <a:t>21</a:t>
            </a:r>
            <a:r>
              <a:rPr sz="1575" spc="437" baseline="-25221" dirty="0" smtClean="0">
                <a:latin typeface="Courier New"/>
                <a:cs typeface="Courier New"/>
              </a:rPr>
              <a:t> </a:t>
            </a:r>
            <a:r>
              <a:rPr sz="1800" spc="0" dirty="0" smtClean="0">
                <a:latin typeface="Courier New"/>
                <a:cs typeface="Courier New"/>
              </a:rPr>
              <a:t>… S</a:t>
            </a:r>
            <a:r>
              <a:rPr sz="1575" spc="0" baseline="-25221" dirty="0" smtClean="0">
                <a:latin typeface="Courier New"/>
                <a:cs typeface="Courier New"/>
              </a:rPr>
              <a:t>2</a:t>
            </a:r>
            <a:r>
              <a:rPr sz="1575" spc="-9" baseline="-25221" dirty="0" smtClean="0">
                <a:latin typeface="Courier New"/>
                <a:cs typeface="Courier New"/>
              </a:rPr>
              <a:t>m</a:t>
            </a:r>
            <a:r>
              <a:rPr sz="1800" spc="0" dirty="0" smtClean="0">
                <a:latin typeface="Courier New"/>
                <a:cs typeface="Courier New"/>
              </a:rPr>
              <a:t>}</a:t>
            </a:r>
            <a:endParaRPr sz="1800">
              <a:latin typeface="Courier New"/>
              <a:cs typeface="Courier New"/>
            </a:endParaRPr>
          </a:p>
          <a:p>
            <a:pPr marL="90170">
              <a:lnSpc>
                <a:spcPts val="2039"/>
              </a:lnSpc>
              <a:spcBef>
                <a:spcPts val="976"/>
              </a:spcBef>
            </a:pPr>
            <a:r>
              <a:rPr sz="1800" spc="0" dirty="0" smtClean="0">
                <a:latin typeface="Courier New"/>
                <a:cs typeface="Courier New"/>
              </a:rPr>
              <a:t>else if ((condición</a:t>
            </a:r>
            <a:r>
              <a:rPr sz="1575" spc="-4" baseline="-25221" dirty="0" smtClean="0">
                <a:latin typeface="Courier New"/>
                <a:cs typeface="Courier New"/>
              </a:rPr>
              <a:t>k</a:t>
            </a:r>
            <a:r>
              <a:rPr sz="1800" spc="0" dirty="0" smtClean="0">
                <a:latin typeface="Courier New"/>
                <a:cs typeface="Courier New"/>
              </a:rPr>
              <a:t>)</a:t>
            </a:r>
            <a:endParaRPr sz="1800">
              <a:latin typeface="Courier New"/>
              <a:cs typeface="Courier New"/>
            </a:endParaRPr>
          </a:p>
          <a:p>
            <a:pPr marL="90170">
              <a:lnSpc>
                <a:spcPts val="1699"/>
              </a:lnSpc>
              <a:spcBef>
                <a:spcPts val="536"/>
              </a:spcBef>
            </a:pPr>
            <a:r>
              <a:rPr sz="1800" spc="0" dirty="0" smtClean="0">
                <a:latin typeface="Courier New"/>
                <a:cs typeface="Courier New"/>
              </a:rPr>
              <a:t>{S</a:t>
            </a:r>
            <a:r>
              <a:rPr sz="1575" spc="0" baseline="-25221" dirty="0" smtClean="0">
                <a:latin typeface="Courier New"/>
                <a:cs typeface="Courier New"/>
              </a:rPr>
              <a:t>k1</a:t>
            </a:r>
            <a:r>
              <a:rPr sz="1575" spc="437" baseline="-25221" dirty="0" smtClean="0">
                <a:latin typeface="Courier New"/>
                <a:cs typeface="Courier New"/>
              </a:rPr>
              <a:t> </a:t>
            </a:r>
            <a:r>
              <a:rPr sz="1800" spc="0" dirty="0" smtClean="0">
                <a:latin typeface="Courier New"/>
                <a:cs typeface="Courier New"/>
              </a:rPr>
              <a:t>… S</a:t>
            </a:r>
            <a:r>
              <a:rPr sz="1575" spc="0" baseline="-25221" dirty="0" smtClean="0">
                <a:latin typeface="Courier New"/>
                <a:cs typeface="Courier New"/>
              </a:rPr>
              <a:t>k</a:t>
            </a:r>
            <a:r>
              <a:rPr sz="1575" spc="-9" baseline="-25221" dirty="0" smtClean="0">
                <a:latin typeface="Courier New"/>
                <a:cs typeface="Courier New"/>
              </a:rPr>
              <a:t>j</a:t>
            </a:r>
            <a:r>
              <a:rPr sz="1800" spc="0" dirty="0" smtClean="0">
                <a:latin typeface="Courier New"/>
                <a:cs typeface="Courier New"/>
              </a:rPr>
              <a:t>}</a:t>
            </a:r>
            <a:endParaRPr sz="1800">
              <a:latin typeface="Courier New"/>
              <a:cs typeface="Courier New"/>
            </a:endParaRPr>
          </a:p>
          <a:p>
            <a:pPr marL="90170">
              <a:lnSpc>
                <a:spcPct val="94401"/>
              </a:lnSpc>
              <a:spcBef>
                <a:spcPts val="976"/>
              </a:spcBef>
            </a:pPr>
            <a:r>
              <a:rPr sz="1800" spc="0" dirty="0" smtClean="0">
                <a:latin typeface="Courier New"/>
                <a:cs typeface="Courier New"/>
              </a:rPr>
              <a:t>else</a:t>
            </a:r>
            <a:endParaRPr sz="1800">
              <a:latin typeface="Courier New"/>
              <a:cs typeface="Courier New"/>
            </a:endParaRPr>
          </a:p>
          <a:p>
            <a:pPr marL="90170">
              <a:lnSpc>
                <a:spcPts val="1699"/>
              </a:lnSpc>
              <a:spcBef>
                <a:spcPts val="540"/>
              </a:spcBef>
            </a:pPr>
            <a:r>
              <a:rPr sz="1800" spc="0" dirty="0" smtClean="0">
                <a:latin typeface="Courier New"/>
                <a:cs typeface="Courier New"/>
              </a:rPr>
              <a:t>{S</a:t>
            </a:r>
            <a:r>
              <a:rPr sz="1575" spc="0" baseline="-25221" dirty="0" smtClean="0">
                <a:latin typeface="Courier New"/>
                <a:cs typeface="Courier New"/>
              </a:rPr>
              <a:t>p1</a:t>
            </a:r>
            <a:r>
              <a:rPr sz="1575" spc="437" baseline="-25221" dirty="0" smtClean="0">
                <a:latin typeface="Courier New"/>
                <a:cs typeface="Courier New"/>
              </a:rPr>
              <a:t> </a:t>
            </a:r>
            <a:r>
              <a:rPr sz="1800" spc="0" dirty="0" smtClean="0">
                <a:latin typeface="Courier New"/>
                <a:cs typeface="Courier New"/>
              </a:rPr>
              <a:t>… S</a:t>
            </a:r>
            <a:r>
              <a:rPr sz="1575" spc="0" baseline="-25221" dirty="0" smtClean="0">
                <a:latin typeface="Courier New"/>
                <a:cs typeface="Courier New"/>
              </a:rPr>
              <a:t>p</a:t>
            </a:r>
            <a:r>
              <a:rPr sz="1575" spc="-9" baseline="-25221" dirty="0" smtClean="0">
                <a:latin typeface="Courier New"/>
                <a:cs typeface="Courier New"/>
              </a:rPr>
              <a:t>r</a:t>
            </a:r>
            <a:r>
              <a:rPr sz="1800" spc="0" dirty="0" smtClean="0">
                <a:latin typeface="Courier New"/>
                <a:cs typeface="Courier New"/>
              </a:rPr>
              <a:t>}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34670" y="873076"/>
            <a:ext cx="213068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endParaRPr sz="4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4670" y="2043451"/>
            <a:ext cx="3759249" cy="1285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7603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if (fecha == 1492)</a:t>
            </a:r>
            <a:endParaRPr sz="2000">
              <a:latin typeface="Courier New"/>
              <a:cs typeface="Courier New"/>
            </a:endParaRPr>
          </a:p>
          <a:p>
            <a:pPr marL="12700" marR="7143" indent="342899">
              <a:lnSpc>
                <a:spcPts val="2265"/>
              </a:lnSpc>
              <a:spcBef>
                <a:spcPts val="266"/>
              </a:spcBef>
            </a:pPr>
            <a:r>
              <a:rPr sz="2000" spc="0" dirty="0" smtClean="0">
                <a:latin typeface="Courier New"/>
                <a:cs typeface="Courier New"/>
              </a:rPr>
              <a:t>printf(“Descubrimiento </a:t>
            </a:r>
            <a:endParaRPr sz="2000">
              <a:latin typeface="Courier New"/>
              <a:cs typeface="Courier New"/>
            </a:endParaRPr>
          </a:p>
          <a:p>
            <a:pPr marL="12700" marR="7143">
              <a:lnSpc>
                <a:spcPts val="2265"/>
              </a:lnSpc>
              <a:spcBef>
                <a:spcPts val="373"/>
              </a:spcBef>
            </a:pPr>
            <a:r>
              <a:rPr sz="2000" spc="0" dirty="0" smtClean="0">
                <a:latin typeface="Courier New"/>
                <a:cs typeface="Courier New"/>
              </a:rPr>
              <a:t>else if (fecha == 1811)</a:t>
            </a:r>
            <a:endParaRPr sz="2000">
              <a:latin typeface="Courier New"/>
              <a:cs typeface="Courier New"/>
            </a:endParaRPr>
          </a:p>
          <a:p>
            <a:pPr marL="355599">
              <a:lnSpc>
                <a:spcPct val="94401"/>
              </a:lnSpc>
              <a:spcBef>
                <a:spcPts val="373"/>
              </a:spcBef>
            </a:pPr>
            <a:r>
              <a:rPr sz="2000" spc="0" dirty="0" smtClean="0">
                <a:latin typeface="Courier New"/>
                <a:cs typeface="Courier New"/>
              </a:rPr>
              <a:t>printf(“Declaracion de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82770" y="2378731"/>
            <a:ext cx="1892523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de America”;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82770" y="3049291"/>
            <a:ext cx="234987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Independencia”;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4670" y="3384571"/>
            <a:ext cx="2235497" cy="9512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else if (fecha</a:t>
            </a:r>
            <a:endParaRPr sz="2000">
              <a:latin typeface="Courier New"/>
              <a:cs typeface="Courier New"/>
            </a:endParaRPr>
          </a:p>
          <a:p>
            <a:pPr marL="355599">
              <a:lnSpc>
                <a:spcPct val="94401"/>
              </a:lnSpc>
              <a:spcBef>
                <a:spcPts val="266"/>
              </a:spcBef>
            </a:pPr>
            <a:r>
              <a:rPr sz="2000" spc="0" dirty="0" smtClean="0">
                <a:latin typeface="Courier New"/>
                <a:cs typeface="Courier New"/>
              </a:rPr>
              <a:t>printf(“Gano</a:t>
            </a:r>
            <a:endParaRPr sz="2000">
              <a:latin typeface="Courier New"/>
              <a:cs typeface="Courier New"/>
            </a:endParaRPr>
          </a:p>
          <a:p>
            <a:pPr marL="12700" marR="38100">
              <a:lnSpc>
                <a:spcPct val="94401"/>
              </a:lnSpc>
              <a:spcBef>
                <a:spcPts val="384"/>
              </a:spcBef>
            </a:pPr>
            <a:r>
              <a:rPr sz="2000" spc="0" dirty="0" smtClean="0">
                <a:latin typeface="Courier New"/>
                <a:cs typeface="Courier New"/>
              </a:rPr>
              <a:t>else if (fecha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20670" y="3384571"/>
            <a:ext cx="1473423" cy="9512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== 1998)</a:t>
            </a:r>
            <a:endParaRPr sz="2000">
              <a:latin typeface="Courier New"/>
              <a:cs typeface="Courier New"/>
            </a:endParaRPr>
          </a:p>
          <a:p>
            <a:pPr marL="50800">
              <a:lnSpc>
                <a:spcPct val="94401"/>
              </a:lnSpc>
              <a:spcBef>
                <a:spcPts val="266"/>
              </a:spcBef>
            </a:pPr>
            <a:r>
              <a:rPr sz="2000" spc="0" dirty="0" smtClean="0">
                <a:latin typeface="Courier New"/>
                <a:cs typeface="Courier New"/>
              </a:rPr>
              <a:t>Chavez”);</a:t>
            </a:r>
            <a:endParaRPr sz="2000">
              <a:latin typeface="Courier New"/>
              <a:cs typeface="Courier New"/>
            </a:endParaRPr>
          </a:p>
          <a:p>
            <a:pPr marL="12700" marR="38100">
              <a:lnSpc>
                <a:spcPct val="94401"/>
              </a:lnSpc>
              <a:spcBef>
                <a:spcPts val="384"/>
              </a:spcBef>
            </a:pPr>
            <a:r>
              <a:rPr sz="2000" spc="0" dirty="0" smtClean="0">
                <a:latin typeface="Courier New"/>
                <a:cs typeface="Courier New"/>
              </a:rPr>
              <a:t>== 2001)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4670" y="4391681"/>
            <a:ext cx="4361308" cy="12865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599" marR="3046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printf(“Atentado USA”);</a:t>
            </a:r>
            <a:endParaRPr sz="2000">
              <a:latin typeface="Courier New"/>
              <a:cs typeface="Courier New"/>
            </a:endParaRPr>
          </a:p>
          <a:p>
            <a:pPr marL="12700" marR="30460">
              <a:lnSpc>
                <a:spcPct val="94401"/>
              </a:lnSpc>
              <a:spcBef>
                <a:spcPts val="266"/>
              </a:spcBef>
            </a:pPr>
            <a:r>
              <a:rPr sz="2000" spc="0" dirty="0" smtClean="0">
                <a:latin typeface="Courier New"/>
                <a:cs typeface="Courier New"/>
              </a:rPr>
              <a:t>else if (fecha == 1969)</a:t>
            </a:r>
            <a:endParaRPr sz="2000">
              <a:latin typeface="Courier New"/>
              <a:cs typeface="Courier New"/>
            </a:endParaRPr>
          </a:p>
          <a:p>
            <a:pPr marL="12700" indent="342899">
              <a:lnSpc>
                <a:spcPct val="108333"/>
              </a:lnSpc>
              <a:spcBef>
                <a:spcPts val="955"/>
              </a:spcBef>
            </a:pPr>
            <a:r>
              <a:rPr sz="2000" spc="0" dirty="0" smtClean="0">
                <a:latin typeface="Courier New"/>
                <a:cs typeface="Courier New"/>
              </a:rPr>
              <a:t>printf(“Llegada del hombre else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47236" y="5157512"/>
            <a:ext cx="1892473" cy="279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a la luna”);</a:t>
            </a:r>
            <a:endParaRPr sz="2000" dirty="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7569" y="5732801"/>
            <a:ext cx="494057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printf(“Error: Fecha invalida”);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34670" y="873076"/>
            <a:ext cx="318822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r>
              <a:rPr sz="4400" spc="14" dirty="0" smtClean="0">
                <a:latin typeface="Arial"/>
                <a:cs typeface="Arial"/>
              </a:rPr>
              <a:t> </a:t>
            </a:r>
            <a:r>
              <a:rPr sz="4400" spc="0" dirty="0" smtClean="0">
                <a:latin typeface="Arial"/>
                <a:cs typeface="Arial"/>
              </a:rPr>
              <a:t>con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69360" y="873076"/>
            <a:ext cx="300153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Indenta</a:t>
            </a:r>
            <a:r>
              <a:rPr sz="4400" spc="19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ión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5160" y="1986301"/>
            <a:ext cx="6812657" cy="13563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3160">
              <a:lnSpc>
                <a:spcPts val="1985"/>
              </a:lnSpc>
              <a:spcBef>
                <a:spcPts val="99"/>
              </a:spcBef>
            </a:pPr>
            <a:r>
              <a:rPr sz="2000" spc="0" dirty="0" smtClean="0">
                <a:latin typeface="Courier New"/>
                <a:cs typeface="Courier New"/>
              </a:rPr>
              <a:t>if (fecha == 1492)</a:t>
            </a:r>
            <a:endParaRPr sz="2000">
              <a:latin typeface="Courier New"/>
              <a:cs typeface="Courier New"/>
            </a:endParaRPr>
          </a:p>
          <a:p>
            <a:pPr marL="509270" marR="43160">
              <a:lnSpc>
                <a:spcPts val="1700"/>
              </a:lnSpc>
            </a:pPr>
            <a:r>
              <a:rPr sz="3000" spc="0" baseline="2942" dirty="0" smtClean="0">
                <a:latin typeface="Courier New"/>
                <a:cs typeface="Courier New"/>
              </a:rPr>
              <a:t>printf(“Descubrimiento</a:t>
            </a:r>
            <a:r>
              <a:rPr sz="3000" spc="-14" baseline="2942" dirty="0" smtClean="0">
                <a:latin typeface="Courier New"/>
                <a:cs typeface="Courier New"/>
              </a:rPr>
              <a:t> </a:t>
            </a:r>
            <a:r>
              <a:rPr sz="3000" spc="0" baseline="2942" dirty="0" smtClean="0">
                <a:latin typeface="Courier New"/>
                <a:cs typeface="Courier New"/>
              </a:rPr>
              <a:t>de America”);</a:t>
            </a:r>
            <a:endParaRPr sz="2000">
              <a:latin typeface="Courier New"/>
              <a:cs typeface="Courier New"/>
            </a:endParaRPr>
          </a:p>
          <a:p>
            <a:pPr marL="12700" marR="43160">
              <a:lnSpc>
                <a:spcPts val="1695"/>
              </a:lnSpc>
            </a:pPr>
            <a:r>
              <a:rPr sz="3000" spc="0" baseline="1471" dirty="0" smtClean="0">
                <a:latin typeface="Courier New"/>
                <a:cs typeface="Courier New"/>
              </a:rPr>
              <a:t>else</a:t>
            </a:r>
            <a:endParaRPr sz="2000">
              <a:latin typeface="Courier New"/>
              <a:cs typeface="Courier New"/>
            </a:endParaRPr>
          </a:p>
          <a:p>
            <a:pPr marL="509270" marR="43160">
              <a:lnSpc>
                <a:spcPts val="1695"/>
              </a:lnSpc>
            </a:pPr>
            <a:r>
              <a:rPr sz="3000" spc="0" baseline="2942" dirty="0" smtClean="0">
                <a:latin typeface="Courier New"/>
                <a:cs typeface="Courier New"/>
              </a:rPr>
              <a:t>if (fecha == 1811)</a:t>
            </a:r>
            <a:endParaRPr sz="2000">
              <a:latin typeface="Courier New"/>
              <a:cs typeface="Courier New"/>
            </a:endParaRPr>
          </a:p>
          <a:p>
            <a:pPr marL="812800">
              <a:lnSpc>
                <a:spcPts val="1695"/>
              </a:lnSpc>
            </a:pPr>
            <a:r>
              <a:rPr sz="3000" spc="0" baseline="1471" dirty="0" smtClean="0">
                <a:latin typeface="Courier New"/>
                <a:cs typeface="Courier New"/>
              </a:rPr>
              <a:t>printf(“Declaracion de Independencia”);</a:t>
            </a:r>
            <a:endParaRPr sz="2000">
              <a:latin typeface="Courier New"/>
              <a:cs typeface="Courier New"/>
            </a:endParaRPr>
          </a:p>
          <a:p>
            <a:pPr marL="355600" marR="43160">
              <a:lnSpc>
                <a:spcPts val="1880"/>
              </a:lnSpc>
              <a:spcBef>
                <a:spcPts val="9"/>
              </a:spcBef>
            </a:pPr>
            <a:r>
              <a:rPr sz="3000" spc="0" baseline="5885" dirty="0" smtClean="0">
                <a:latin typeface="Courier New"/>
                <a:cs typeface="Courier New"/>
              </a:rPr>
              <a:t>else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45260" y="3277891"/>
            <a:ext cx="1435248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if (fecha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70530" y="3277891"/>
            <a:ext cx="128282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== 1998)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64360" y="3493791"/>
            <a:ext cx="3416523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printf(“Gano Chavez”);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45260" y="3708421"/>
            <a:ext cx="67319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else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64360" y="3924321"/>
            <a:ext cx="280682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if (fecha == 2001)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59660" y="4138951"/>
            <a:ext cx="3568848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printf(“Atentado USA”);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59560" y="4354851"/>
            <a:ext cx="67314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else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64360" y="4569481"/>
            <a:ext cx="6469533" cy="9258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3160">
              <a:lnSpc>
                <a:spcPts val="1985"/>
              </a:lnSpc>
              <a:spcBef>
                <a:spcPts val="99"/>
              </a:spcBef>
            </a:pPr>
            <a:r>
              <a:rPr sz="2000" spc="0" dirty="0" smtClean="0">
                <a:latin typeface="Courier New"/>
                <a:cs typeface="Courier New"/>
              </a:rPr>
              <a:t>if (fecha == 1969)</a:t>
            </a:r>
            <a:endParaRPr sz="2000">
              <a:latin typeface="Courier New"/>
              <a:cs typeface="Courier New"/>
            </a:endParaRPr>
          </a:p>
          <a:p>
            <a:pPr marL="469900">
              <a:lnSpc>
                <a:spcPts val="1695"/>
              </a:lnSpc>
            </a:pPr>
            <a:r>
              <a:rPr sz="3000" spc="0" baseline="1471" dirty="0" smtClean="0">
                <a:latin typeface="Courier New"/>
                <a:cs typeface="Courier New"/>
              </a:rPr>
              <a:t>printf(“Llegada del hombre a la luna”);</a:t>
            </a:r>
            <a:endParaRPr sz="2000">
              <a:latin typeface="Courier New"/>
              <a:cs typeface="Courier New"/>
            </a:endParaRPr>
          </a:p>
          <a:p>
            <a:pPr marL="12700" marR="43160">
              <a:lnSpc>
                <a:spcPts val="1695"/>
              </a:lnSpc>
            </a:pPr>
            <a:r>
              <a:rPr sz="3000" spc="0" baseline="2942" dirty="0" smtClean="0">
                <a:latin typeface="Courier New"/>
                <a:cs typeface="Courier New"/>
              </a:rPr>
              <a:t>else</a:t>
            </a:r>
            <a:endParaRPr sz="2000">
              <a:latin typeface="Courier New"/>
              <a:cs typeface="Courier New"/>
            </a:endParaRPr>
          </a:p>
          <a:p>
            <a:pPr marL="469900" marR="43160">
              <a:lnSpc>
                <a:spcPts val="1885"/>
              </a:lnSpc>
              <a:spcBef>
                <a:spcPts val="9"/>
              </a:spcBef>
            </a:pPr>
            <a:r>
              <a:rPr sz="3000" spc="0" baseline="5885" dirty="0" smtClean="0">
                <a:latin typeface="Courier New"/>
                <a:cs typeface="Courier New"/>
              </a:rPr>
              <a:t>printf(“Error: Fecha invalida”);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34670" y="87307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39770" y="87307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17010" y="87307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19520" y="873076"/>
            <a:ext cx="203797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</a:t>
            </a:r>
            <a:endParaRPr sz="4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7569" y="2046636"/>
            <a:ext cx="7725768" cy="40371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800">
              <a:lnSpc>
                <a:spcPts val="2555"/>
              </a:lnSpc>
              <a:spcBef>
                <a:spcPts val="127"/>
              </a:spcBef>
            </a:pPr>
            <a:r>
              <a:rPr sz="2400" spc="-9" dirty="0" smtClean="0">
                <a:latin typeface="Arial"/>
                <a:cs typeface="Arial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usa cuando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se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ene una se</a:t>
            </a:r>
            <a:r>
              <a:rPr sz="2400" spc="-4" dirty="0" smtClean="0">
                <a:latin typeface="Arial"/>
                <a:cs typeface="Arial"/>
              </a:rPr>
              <a:t>ri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est</a:t>
            </a: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uctu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as Si (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4" dirty="0" smtClean="0">
                <a:latin typeface="Arial"/>
                <a:cs typeface="Arial"/>
              </a:rPr>
              <a:t>f</a:t>
            </a:r>
            <a:r>
              <a:rPr sz="2400" spc="9" dirty="0" smtClean="0">
                <a:latin typeface="Arial"/>
                <a:cs typeface="Arial"/>
              </a:rPr>
              <a:t>)</a:t>
            </a:r>
            <a:r>
              <a:rPr sz="2400" spc="0" dirty="0" smtClean="0"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  <a:p>
            <a:pPr marL="12700" marR="40800">
              <a:lnSpc>
                <a:spcPts val="2610"/>
              </a:lnSpc>
              <a:spcBef>
                <a:spcPts val="2"/>
              </a:spcBef>
            </a:pPr>
            <a:r>
              <a:rPr sz="2400" spc="0" dirty="0" smtClean="0">
                <a:latin typeface="Arial"/>
                <a:cs typeface="Arial"/>
              </a:rPr>
              <a:t>unas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nte</a:t>
            </a:r>
            <a:r>
              <a:rPr sz="2400" spc="-4" dirty="0" smtClean="0">
                <a:latin typeface="Arial"/>
                <a:cs typeface="Arial"/>
              </a:rPr>
              <a:t>ri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es 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otras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(an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dadas</a:t>
            </a:r>
            <a:r>
              <a:rPr sz="2400" spc="-9" dirty="0" smtClean="0">
                <a:latin typeface="Arial"/>
                <a:cs typeface="Arial"/>
              </a:rPr>
              <a:t>)</a:t>
            </a:r>
            <a:r>
              <a:rPr sz="2400" spc="0" dirty="0" smtClean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412750" marR="64852" indent="-400050">
              <a:lnSpc>
                <a:spcPts val="4750"/>
              </a:lnSpc>
              <a:spcBef>
                <a:spcPts val="567"/>
              </a:spcBef>
            </a:pP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1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 est</a:t>
            </a: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uctu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 se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9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p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eta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gu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en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mane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a: Eva</a:t>
            </a:r>
            <a:r>
              <a:rPr sz="2400" spc="-1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úa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 cond</a:t>
            </a:r>
            <a:r>
              <a:rPr sz="2400" spc="-1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ón</a:t>
            </a:r>
            <a:r>
              <a:rPr sz="2100" spc="4" baseline="-24846" dirty="0" smtClean="0">
                <a:latin typeface="Arial"/>
                <a:cs typeface="Arial"/>
              </a:rPr>
              <a:t>1</a:t>
            </a:r>
            <a:r>
              <a:rPr sz="2400" spc="0" dirty="0" smtClean="0">
                <a:latin typeface="Arial"/>
                <a:cs typeface="Arial"/>
              </a:rPr>
              <a:t>.</a:t>
            </a:r>
            <a:r>
              <a:rPr sz="2400" spc="2" dirty="0" smtClean="0">
                <a:latin typeface="Arial"/>
                <a:cs typeface="Arial"/>
              </a:rPr>
              <a:t> </a:t>
            </a:r>
            <a:r>
              <a:rPr sz="2400" spc="-9" dirty="0" smtClean="0">
                <a:latin typeface="Arial"/>
                <a:cs typeface="Arial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cond</a:t>
            </a:r>
            <a:r>
              <a:rPr sz="2400" spc="-1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ón</a:t>
            </a:r>
            <a:r>
              <a:rPr sz="2100" spc="0" baseline="-24846" dirty="0" smtClean="0">
                <a:latin typeface="Arial"/>
                <a:cs typeface="Arial"/>
              </a:rPr>
              <a:t>1</a:t>
            </a:r>
            <a:r>
              <a:rPr sz="2100" spc="279" baseline="-24846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es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1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 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ntonc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  <a:p>
            <a:pPr marL="412750" algn="just">
              <a:lnSpc>
                <a:spcPts val="2915"/>
              </a:lnSpc>
            </a:pPr>
            <a:r>
              <a:rPr sz="3600" spc="0" baseline="7246" dirty="0" smtClean="0">
                <a:latin typeface="Arial"/>
                <a:cs typeface="Arial"/>
              </a:rPr>
              <a:t>e</a:t>
            </a:r>
            <a:r>
              <a:rPr sz="3600" spc="-9" baseline="7246" dirty="0" smtClean="0">
                <a:latin typeface="Arial"/>
                <a:cs typeface="Arial"/>
              </a:rPr>
              <a:t>j</a:t>
            </a:r>
            <a:r>
              <a:rPr sz="3600" spc="0" baseline="7246" dirty="0" smtClean="0">
                <a:latin typeface="Arial"/>
                <a:cs typeface="Arial"/>
              </a:rPr>
              <a:t>ecu</a:t>
            </a:r>
            <a:r>
              <a:rPr sz="3600" spc="-4" baseline="7246" dirty="0" smtClean="0">
                <a:latin typeface="Arial"/>
                <a:cs typeface="Arial"/>
              </a:rPr>
              <a:t>t</a:t>
            </a:r>
            <a:r>
              <a:rPr sz="3600" spc="0" baseline="7246" dirty="0" smtClean="0">
                <a:latin typeface="Arial"/>
                <a:cs typeface="Arial"/>
              </a:rPr>
              <a:t>a</a:t>
            </a:r>
            <a:r>
              <a:rPr sz="3600" spc="9" baseline="7246" dirty="0" smtClean="0">
                <a:latin typeface="Arial"/>
                <a:cs typeface="Arial"/>
              </a:rPr>
              <a:t> </a:t>
            </a:r>
            <a:r>
              <a:rPr sz="3600" spc="0" baseline="7246" dirty="0" smtClean="0">
                <a:latin typeface="Arial"/>
                <a:cs typeface="Arial"/>
              </a:rPr>
              <a:t>el con</a:t>
            </a:r>
            <a:r>
              <a:rPr sz="3600" spc="-14" baseline="7246" dirty="0" smtClean="0">
                <a:latin typeface="Arial"/>
                <a:cs typeface="Arial"/>
              </a:rPr>
              <a:t>j</a:t>
            </a:r>
            <a:r>
              <a:rPr sz="3600" spc="0" baseline="7246" dirty="0" smtClean="0">
                <a:latin typeface="Arial"/>
                <a:cs typeface="Arial"/>
              </a:rPr>
              <a:t>un</a:t>
            </a:r>
            <a:r>
              <a:rPr sz="3600" spc="4" baseline="7246" dirty="0" smtClean="0">
                <a:latin typeface="Arial"/>
                <a:cs typeface="Arial"/>
              </a:rPr>
              <a:t>t</a:t>
            </a:r>
            <a:r>
              <a:rPr sz="3600" spc="0" baseline="7246" dirty="0" smtClean="0">
                <a:latin typeface="Arial"/>
                <a:cs typeface="Arial"/>
              </a:rPr>
              <a:t>o de sen</a:t>
            </a:r>
            <a:r>
              <a:rPr sz="3600" spc="-4" baseline="7246" dirty="0" smtClean="0">
                <a:latin typeface="Arial"/>
                <a:cs typeface="Arial"/>
              </a:rPr>
              <a:t>t</a:t>
            </a:r>
            <a:r>
              <a:rPr sz="3600" spc="0" baseline="7246" dirty="0" smtClean="0">
                <a:latin typeface="Arial"/>
                <a:cs typeface="Arial"/>
              </a:rPr>
              <a:t>enc</a:t>
            </a:r>
            <a:r>
              <a:rPr sz="3600" spc="-4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as de</a:t>
            </a:r>
            <a:r>
              <a:rPr sz="3600" spc="4" baseline="7246" dirty="0" smtClean="0">
                <a:latin typeface="Arial"/>
                <a:cs typeface="Arial"/>
              </a:rPr>
              <a:t>f</a:t>
            </a:r>
            <a:r>
              <a:rPr sz="3600" spc="-14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n</a:t>
            </a:r>
            <a:r>
              <a:rPr sz="3600" spc="-9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das por S</a:t>
            </a:r>
            <a:r>
              <a:rPr sz="2100" spc="4" baseline="-12423" dirty="0" smtClean="0">
                <a:latin typeface="Arial"/>
                <a:cs typeface="Arial"/>
              </a:rPr>
              <a:t>1</a:t>
            </a:r>
            <a:r>
              <a:rPr sz="2100" spc="0" baseline="-12423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, i =</a:t>
            </a:r>
            <a:endParaRPr sz="2400">
              <a:latin typeface="Arial"/>
              <a:cs typeface="Arial"/>
            </a:endParaRPr>
          </a:p>
          <a:p>
            <a:pPr marL="412750" marR="6502560" algn="just">
              <a:lnSpc>
                <a:spcPts val="2600"/>
              </a:lnSpc>
            </a:pPr>
            <a:r>
              <a:rPr sz="2400" spc="0" dirty="0" smtClean="0">
                <a:latin typeface="Arial"/>
                <a:cs typeface="Arial"/>
              </a:rPr>
              <a:t>1 </a:t>
            </a:r>
            <a:r>
              <a:rPr sz="2400" spc="14" dirty="0" smtClean="0">
                <a:latin typeface="Arial"/>
                <a:cs typeface="Arial"/>
              </a:rPr>
              <a:t>.</a:t>
            </a:r>
            <a:r>
              <a:rPr sz="2400" spc="0" dirty="0" smtClean="0">
                <a:latin typeface="Arial"/>
                <a:cs typeface="Arial"/>
              </a:rPr>
              <a:t>.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n.</a:t>
            </a:r>
            <a:endParaRPr sz="2400">
              <a:latin typeface="Arial"/>
              <a:cs typeface="Arial"/>
            </a:endParaRPr>
          </a:p>
          <a:p>
            <a:pPr marL="412750" marR="167315" algn="just">
              <a:lnSpc>
                <a:spcPts val="2970"/>
              </a:lnSpc>
              <a:spcBef>
                <a:spcPts val="1883"/>
              </a:spcBef>
            </a:pPr>
            <a:r>
              <a:rPr sz="2400" spc="0" dirty="0" smtClean="0">
                <a:latin typeface="Arial"/>
                <a:cs typeface="Arial"/>
              </a:rPr>
              <a:t>Si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cond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ó</a:t>
            </a:r>
            <a:r>
              <a:rPr sz="2400" spc="-9" dirty="0" smtClean="0">
                <a:latin typeface="Arial"/>
                <a:cs typeface="Arial"/>
              </a:rPr>
              <a:t>n</a:t>
            </a:r>
            <a:r>
              <a:rPr sz="2100" spc="0" baseline="-24846" dirty="0" smtClean="0">
                <a:latin typeface="Arial"/>
                <a:cs typeface="Arial"/>
              </a:rPr>
              <a:t>1</a:t>
            </a:r>
            <a:r>
              <a:rPr sz="2100" spc="279" baseline="-24846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es </a:t>
            </a:r>
            <a:r>
              <a:rPr sz="2400" spc="4" dirty="0" smtClean="0">
                <a:latin typeface="Arial"/>
                <a:cs typeface="Arial"/>
              </a:rPr>
              <a:t>f</a:t>
            </a:r>
            <a:r>
              <a:rPr sz="2400" spc="0" dirty="0" smtClean="0">
                <a:latin typeface="Arial"/>
                <a:cs typeface="Arial"/>
              </a:rPr>
              <a:t>alsa en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onces e</a:t>
            </a:r>
            <a:r>
              <a:rPr sz="2400" spc="-14" dirty="0" smtClean="0">
                <a:latin typeface="Arial"/>
                <a:cs typeface="Arial"/>
              </a:rPr>
              <a:t>v</a:t>
            </a:r>
            <a:r>
              <a:rPr sz="2400" spc="0" dirty="0" smtClean="0">
                <a:latin typeface="Arial"/>
                <a:cs typeface="Arial"/>
              </a:rPr>
              <a:t>alúa </a:t>
            </a:r>
            <a:r>
              <a:rPr sz="2400" spc="9" dirty="0" smtClean="0">
                <a:latin typeface="Arial"/>
                <a:cs typeface="Arial"/>
              </a:rPr>
              <a:t>c</a:t>
            </a:r>
            <a:r>
              <a:rPr sz="2400" spc="0" dirty="0" smtClean="0">
                <a:latin typeface="Arial"/>
                <a:cs typeface="Arial"/>
              </a:rPr>
              <a:t>ond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4" dirty="0" smtClean="0">
                <a:latin typeface="Arial"/>
                <a:cs typeface="Arial"/>
              </a:rPr>
              <a:t>ó</a:t>
            </a:r>
            <a:r>
              <a:rPr sz="2400" spc="-4" dirty="0" smtClean="0">
                <a:latin typeface="Arial"/>
                <a:cs typeface="Arial"/>
              </a:rPr>
              <a:t>n</a:t>
            </a:r>
            <a:r>
              <a:rPr sz="2100" spc="-4" baseline="-24846" dirty="0" smtClean="0">
                <a:latin typeface="Arial"/>
                <a:cs typeface="Arial"/>
              </a:rPr>
              <a:t>2</a:t>
            </a:r>
            <a:r>
              <a:rPr sz="2400" spc="0" dirty="0" smtClean="0">
                <a:latin typeface="Arial"/>
                <a:cs typeface="Arial"/>
              </a:rPr>
              <a:t>.</a:t>
            </a:r>
            <a:r>
              <a:rPr sz="2400" spc="12" dirty="0" smtClean="0">
                <a:latin typeface="Arial"/>
                <a:cs typeface="Arial"/>
              </a:rPr>
              <a:t> </a:t>
            </a:r>
            <a:r>
              <a:rPr sz="2400" spc="-9" dirty="0" smtClean="0">
                <a:latin typeface="Arial"/>
                <a:cs typeface="Arial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i cond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ó</a:t>
            </a:r>
            <a:r>
              <a:rPr sz="2400" spc="-9" dirty="0" smtClean="0">
                <a:latin typeface="Arial"/>
                <a:cs typeface="Arial"/>
              </a:rPr>
              <a:t>n</a:t>
            </a:r>
            <a:r>
              <a:rPr sz="2100" spc="0" baseline="-24846" dirty="0" smtClean="0">
                <a:latin typeface="Arial"/>
                <a:cs typeface="Arial"/>
              </a:rPr>
              <a:t>2</a:t>
            </a:r>
            <a:r>
              <a:rPr sz="2100" spc="279" baseline="-24846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es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1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 en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onces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9" dirty="0" smtClean="0">
                <a:latin typeface="Arial"/>
                <a:cs typeface="Arial"/>
              </a:rPr>
              <a:t>j</a:t>
            </a:r>
            <a:r>
              <a:rPr sz="2400" spc="0" dirty="0" smtClean="0">
                <a:latin typeface="Arial"/>
                <a:cs typeface="Arial"/>
              </a:rPr>
              <a:t>ecu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el con</a:t>
            </a:r>
            <a:r>
              <a:rPr sz="2400" spc="-14" dirty="0" smtClean="0">
                <a:latin typeface="Arial"/>
                <a:cs typeface="Arial"/>
              </a:rPr>
              <a:t>j</a:t>
            </a:r>
            <a:r>
              <a:rPr sz="2400" spc="0" dirty="0" smtClean="0">
                <a:latin typeface="Arial"/>
                <a:cs typeface="Arial"/>
              </a:rPr>
              <a:t>un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sen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enc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as de</a:t>
            </a:r>
            <a:r>
              <a:rPr sz="2400" spc="4" dirty="0" smtClean="0">
                <a:latin typeface="Arial"/>
                <a:cs typeface="Arial"/>
              </a:rPr>
              <a:t>f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-1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das por </a:t>
            </a:r>
            <a:r>
              <a:rPr sz="2400" spc="-9" dirty="0" smtClean="0">
                <a:latin typeface="Arial"/>
                <a:cs typeface="Arial"/>
              </a:rPr>
              <a:t>S</a:t>
            </a:r>
            <a:r>
              <a:rPr sz="2100" spc="14" baseline="-24846" dirty="0" smtClean="0">
                <a:latin typeface="Arial"/>
                <a:cs typeface="Arial"/>
              </a:rPr>
              <a:t>2</a:t>
            </a:r>
            <a:r>
              <a:rPr sz="2100" spc="0" baseline="-24846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, i =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1 </a:t>
            </a:r>
            <a:r>
              <a:rPr sz="2400" spc="14" dirty="0" smtClean="0">
                <a:latin typeface="Arial"/>
                <a:cs typeface="Arial"/>
              </a:rPr>
              <a:t>.</a:t>
            </a:r>
            <a:r>
              <a:rPr sz="2400" spc="0" dirty="0" smtClean="0">
                <a:latin typeface="Arial"/>
                <a:cs typeface="Arial"/>
              </a:rPr>
              <a:t>.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m.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34670" y="873076"/>
            <a:ext cx="34358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 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17010" y="87307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19520" y="873076"/>
            <a:ext cx="203797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</a:t>
            </a:r>
            <a:endParaRPr sz="4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77620" y="2046636"/>
            <a:ext cx="7303067" cy="11364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30"/>
              </a:lnSpc>
              <a:spcBef>
                <a:spcPts val="146"/>
              </a:spcBef>
            </a:pPr>
            <a:r>
              <a:rPr sz="3600" spc="0" baseline="7246" dirty="0" smtClean="0">
                <a:latin typeface="Arial"/>
                <a:cs typeface="Arial"/>
              </a:rPr>
              <a:t>Si</a:t>
            </a:r>
            <a:r>
              <a:rPr sz="3600" spc="-9" baseline="7246" dirty="0" smtClean="0">
                <a:latin typeface="Arial"/>
                <a:cs typeface="Arial"/>
              </a:rPr>
              <a:t> </a:t>
            </a:r>
            <a:r>
              <a:rPr sz="3600" spc="0" baseline="7246" dirty="0" smtClean="0">
                <a:latin typeface="Arial"/>
                <a:cs typeface="Arial"/>
              </a:rPr>
              <a:t>cond</a:t>
            </a:r>
            <a:r>
              <a:rPr sz="3600" spc="-4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c</a:t>
            </a:r>
            <a:r>
              <a:rPr sz="3600" spc="-4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ó</a:t>
            </a:r>
            <a:r>
              <a:rPr sz="3600" spc="-9" baseline="7246" dirty="0" smtClean="0">
                <a:latin typeface="Arial"/>
                <a:cs typeface="Arial"/>
              </a:rPr>
              <a:t>n</a:t>
            </a:r>
            <a:r>
              <a:rPr sz="2025" spc="0" baseline="-12883" dirty="0" smtClean="0">
                <a:latin typeface="Arial"/>
                <a:cs typeface="Arial"/>
              </a:rPr>
              <a:t>k-1</a:t>
            </a:r>
            <a:r>
              <a:rPr sz="2025" spc="341" baseline="-12883" dirty="0" smtClean="0">
                <a:latin typeface="Arial"/>
                <a:cs typeface="Arial"/>
              </a:rPr>
              <a:t> </a:t>
            </a:r>
            <a:r>
              <a:rPr sz="3600" spc="0" baseline="7246" dirty="0" smtClean="0">
                <a:latin typeface="Arial"/>
                <a:cs typeface="Arial"/>
              </a:rPr>
              <a:t>es</a:t>
            </a:r>
            <a:r>
              <a:rPr sz="3600" spc="9" baseline="7246" dirty="0" smtClean="0">
                <a:latin typeface="Arial"/>
                <a:cs typeface="Arial"/>
              </a:rPr>
              <a:t> </a:t>
            </a:r>
            <a:r>
              <a:rPr sz="3600" spc="4" baseline="7246" dirty="0" smtClean="0">
                <a:latin typeface="Arial"/>
                <a:cs typeface="Arial"/>
              </a:rPr>
              <a:t>f</a:t>
            </a:r>
            <a:r>
              <a:rPr sz="3600" spc="0" baseline="7246" dirty="0" smtClean="0">
                <a:latin typeface="Arial"/>
                <a:cs typeface="Arial"/>
              </a:rPr>
              <a:t>a</a:t>
            </a:r>
            <a:r>
              <a:rPr sz="3600" spc="-9" baseline="7246" dirty="0" smtClean="0">
                <a:latin typeface="Arial"/>
                <a:cs typeface="Arial"/>
              </a:rPr>
              <a:t>l</a:t>
            </a:r>
            <a:r>
              <a:rPr sz="3600" spc="0" baseline="7246" dirty="0" smtClean="0">
                <a:latin typeface="Arial"/>
                <a:cs typeface="Arial"/>
              </a:rPr>
              <a:t>sa</a:t>
            </a:r>
            <a:r>
              <a:rPr sz="3600" spc="9" baseline="7246" dirty="0" smtClean="0">
                <a:latin typeface="Arial"/>
                <a:cs typeface="Arial"/>
              </a:rPr>
              <a:t> </a:t>
            </a:r>
            <a:r>
              <a:rPr sz="3600" spc="0" baseline="7246" dirty="0" smtClean="0">
                <a:latin typeface="Arial"/>
                <a:cs typeface="Arial"/>
              </a:rPr>
              <a:t>en</a:t>
            </a:r>
            <a:r>
              <a:rPr sz="3600" spc="-4" baseline="7246" dirty="0" smtClean="0">
                <a:latin typeface="Arial"/>
                <a:cs typeface="Arial"/>
              </a:rPr>
              <a:t>t</a:t>
            </a:r>
            <a:r>
              <a:rPr sz="3600" spc="0" baseline="7246" dirty="0" smtClean="0">
                <a:latin typeface="Arial"/>
                <a:cs typeface="Arial"/>
              </a:rPr>
              <a:t>onces eva</a:t>
            </a:r>
            <a:r>
              <a:rPr sz="3600" spc="-14" baseline="7246" dirty="0" smtClean="0">
                <a:latin typeface="Arial"/>
                <a:cs typeface="Arial"/>
              </a:rPr>
              <a:t>l</a:t>
            </a:r>
            <a:r>
              <a:rPr sz="3600" spc="0" baseline="7246" dirty="0" smtClean="0">
                <a:latin typeface="Arial"/>
                <a:cs typeface="Arial"/>
              </a:rPr>
              <a:t>úa cond</a:t>
            </a:r>
            <a:r>
              <a:rPr sz="3600" spc="-19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c</a:t>
            </a:r>
            <a:r>
              <a:rPr sz="3600" spc="-4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ón</a:t>
            </a:r>
            <a:r>
              <a:rPr sz="2025" spc="-4" baseline="-12883" dirty="0" smtClean="0">
                <a:latin typeface="Arial"/>
                <a:cs typeface="Arial"/>
              </a:rPr>
              <a:t>k</a:t>
            </a:r>
            <a:r>
              <a:rPr sz="3600" spc="0" baseline="7246" dirty="0" smtClean="0">
                <a:latin typeface="Arial"/>
                <a:cs typeface="Arial"/>
              </a:rPr>
              <a:t>.</a:t>
            </a:r>
            <a:r>
              <a:rPr sz="3600" spc="23" baseline="7246" dirty="0" smtClean="0">
                <a:latin typeface="Arial"/>
                <a:cs typeface="Arial"/>
              </a:rPr>
              <a:t> </a:t>
            </a:r>
            <a:r>
              <a:rPr sz="3600" spc="0" baseline="7246" dirty="0" smtClean="0">
                <a:latin typeface="Arial"/>
                <a:cs typeface="Arial"/>
              </a:rPr>
              <a:t>Si</a:t>
            </a:r>
            <a:endParaRPr sz="2400">
              <a:latin typeface="Arial"/>
              <a:cs typeface="Arial"/>
            </a:endParaRPr>
          </a:p>
          <a:p>
            <a:pPr marL="12700" marR="53500">
              <a:lnSpc>
                <a:spcPts val="2970"/>
              </a:lnSpc>
              <a:spcBef>
                <a:spcPts val="2"/>
              </a:spcBef>
            </a:pPr>
            <a:r>
              <a:rPr sz="3600" spc="0" baseline="7246" dirty="0" smtClean="0">
                <a:latin typeface="Arial"/>
                <a:cs typeface="Arial"/>
              </a:rPr>
              <a:t>cond</a:t>
            </a:r>
            <a:r>
              <a:rPr sz="3600" spc="-14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c</a:t>
            </a:r>
            <a:r>
              <a:rPr sz="3600" spc="-4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ó</a:t>
            </a:r>
            <a:r>
              <a:rPr sz="3600" spc="-9" baseline="7246" dirty="0" smtClean="0">
                <a:latin typeface="Arial"/>
                <a:cs typeface="Arial"/>
              </a:rPr>
              <a:t>n</a:t>
            </a:r>
            <a:r>
              <a:rPr sz="2025" spc="0" baseline="-12883" dirty="0" smtClean="0">
                <a:latin typeface="Arial"/>
                <a:cs typeface="Arial"/>
              </a:rPr>
              <a:t>k</a:t>
            </a:r>
            <a:r>
              <a:rPr sz="2025" spc="312" baseline="-12883" dirty="0" smtClean="0">
                <a:latin typeface="Arial"/>
                <a:cs typeface="Arial"/>
              </a:rPr>
              <a:t> </a:t>
            </a:r>
            <a:r>
              <a:rPr sz="3600" spc="0" baseline="7246" dirty="0" smtClean="0">
                <a:latin typeface="Arial"/>
                <a:cs typeface="Arial"/>
              </a:rPr>
              <a:t>es</a:t>
            </a:r>
            <a:r>
              <a:rPr sz="3600" spc="9" baseline="7246" dirty="0" smtClean="0">
                <a:latin typeface="Arial"/>
                <a:cs typeface="Arial"/>
              </a:rPr>
              <a:t> </a:t>
            </a:r>
            <a:r>
              <a:rPr sz="3600" spc="0" baseline="7246" dirty="0" smtClean="0">
                <a:latin typeface="Arial"/>
                <a:cs typeface="Arial"/>
              </a:rPr>
              <a:t>c</a:t>
            </a:r>
            <a:r>
              <a:rPr sz="3600" spc="-14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e</a:t>
            </a:r>
            <a:r>
              <a:rPr sz="3600" spc="4" baseline="7246" dirty="0" smtClean="0">
                <a:latin typeface="Arial"/>
                <a:cs typeface="Arial"/>
              </a:rPr>
              <a:t>rt</a:t>
            </a:r>
            <a:r>
              <a:rPr sz="3600" spc="0" baseline="7246" dirty="0" smtClean="0">
                <a:latin typeface="Arial"/>
                <a:cs typeface="Arial"/>
              </a:rPr>
              <a:t>a</a:t>
            </a:r>
            <a:r>
              <a:rPr sz="3600" spc="9" baseline="7246" dirty="0" smtClean="0">
                <a:latin typeface="Arial"/>
                <a:cs typeface="Arial"/>
              </a:rPr>
              <a:t> </a:t>
            </a:r>
            <a:r>
              <a:rPr sz="3600" spc="0" baseline="7246" dirty="0" smtClean="0">
                <a:latin typeface="Arial"/>
                <a:cs typeface="Arial"/>
              </a:rPr>
              <a:t>en</a:t>
            </a:r>
            <a:r>
              <a:rPr sz="3600" spc="-4" baseline="7246" dirty="0" smtClean="0">
                <a:latin typeface="Arial"/>
                <a:cs typeface="Arial"/>
              </a:rPr>
              <a:t>t</a:t>
            </a:r>
            <a:r>
              <a:rPr sz="3600" spc="0" baseline="7246" dirty="0" smtClean="0">
                <a:latin typeface="Arial"/>
                <a:cs typeface="Arial"/>
              </a:rPr>
              <a:t>onces e</a:t>
            </a:r>
            <a:r>
              <a:rPr sz="3600" spc="-9" baseline="7246" dirty="0" smtClean="0">
                <a:latin typeface="Arial"/>
                <a:cs typeface="Arial"/>
              </a:rPr>
              <a:t>j</a:t>
            </a:r>
            <a:r>
              <a:rPr sz="3600" spc="0" baseline="7246" dirty="0" smtClean="0">
                <a:latin typeface="Arial"/>
                <a:cs typeface="Arial"/>
              </a:rPr>
              <a:t>ecu</a:t>
            </a:r>
            <a:r>
              <a:rPr sz="3600" spc="4" baseline="7246" dirty="0" smtClean="0">
                <a:latin typeface="Arial"/>
                <a:cs typeface="Arial"/>
              </a:rPr>
              <a:t>t</a:t>
            </a:r>
            <a:r>
              <a:rPr sz="3600" spc="0" baseline="7246" dirty="0" smtClean="0">
                <a:latin typeface="Arial"/>
                <a:cs typeface="Arial"/>
              </a:rPr>
              <a:t>a el con</a:t>
            </a:r>
            <a:r>
              <a:rPr sz="3600" spc="-4" baseline="7246" dirty="0" smtClean="0">
                <a:latin typeface="Arial"/>
                <a:cs typeface="Arial"/>
              </a:rPr>
              <a:t>j</a:t>
            </a:r>
            <a:r>
              <a:rPr sz="3600" spc="0" baseline="7246" dirty="0" smtClean="0">
                <a:latin typeface="Arial"/>
                <a:cs typeface="Arial"/>
              </a:rPr>
              <a:t>un</a:t>
            </a:r>
            <a:r>
              <a:rPr sz="3600" spc="-4" baseline="7246" dirty="0" smtClean="0">
                <a:latin typeface="Arial"/>
                <a:cs typeface="Arial"/>
              </a:rPr>
              <a:t>t</a:t>
            </a:r>
            <a:r>
              <a:rPr sz="3600" spc="0" baseline="7246" dirty="0" smtClean="0">
                <a:latin typeface="Arial"/>
                <a:cs typeface="Arial"/>
              </a:rPr>
              <a:t>o de</a:t>
            </a:r>
            <a:endParaRPr sz="2400">
              <a:latin typeface="Arial"/>
              <a:cs typeface="Arial"/>
            </a:endParaRPr>
          </a:p>
          <a:p>
            <a:pPr marL="12700" marR="53500">
              <a:lnSpc>
                <a:spcPts val="2970"/>
              </a:lnSpc>
            </a:pPr>
            <a:r>
              <a:rPr sz="3600" spc="0" baseline="7246" dirty="0" smtClean="0">
                <a:latin typeface="Arial"/>
                <a:cs typeface="Arial"/>
              </a:rPr>
              <a:t>sen</a:t>
            </a:r>
            <a:r>
              <a:rPr sz="3600" spc="-4" baseline="7246" dirty="0" smtClean="0">
                <a:latin typeface="Arial"/>
                <a:cs typeface="Arial"/>
              </a:rPr>
              <a:t>t</a:t>
            </a:r>
            <a:r>
              <a:rPr sz="3600" spc="0" baseline="7246" dirty="0" smtClean="0">
                <a:latin typeface="Arial"/>
                <a:cs typeface="Arial"/>
              </a:rPr>
              <a:t>enc</a:t>
            </a:r>
            <a:r>
              <a:rPr sz="3600" spc="-4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as de</a:t>
            </a:r>
            <a:r>
              <a:rPr sz="3600" spc="4" baseline="7246" dirty="0" smtClean="0">
                <a:latin typeface="Arial"/>
                <a:cs typeface="Arial"/>
              </a:rPr>
              <a:t>f</a:t>
            </a:r>
            <a:r>
              <a:rPr sz="3600" spc="-4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n</a:t>
            </a:r>
            <a:r>
              <a:rPr sz="3600" spc="-19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das por </a:t>
            </a:r>
            <a:r>
              <a:rPr sz="3600" spc="-9" baseline="7246" dirty="0" smtClean="0">
                <a:latin typeface="Arial"/>
                <a:cs typeface="Arial"/>
              </a:rPr>
              <a:t>S</a:t>
            </a:r>
            <a:r>
              <a:rPr sz="2025" spc="0" baseline="-12883" dirty="0" smtClean="0">
                <a:latin typeface="Arial"/>
                <a:cs typeface="Arial"/>
              </a:rPr>
              <a:t>k</a:t>
            </a:r>
            <a:r>
              <a:rPr sz="2025" spc="4" baseline="-12883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,</a:t>
            </a:r>
            <a:r>
              <a:rPr sz="3600" spc="39" baseline="7246" dirty="0" smtClean="0">
                <a:latin typeface="Arial"/>
                <a:cs typeface="Arial"/>
              </a:rPr>
              <a:t> </a:t>
            </a:r>
            <a:r>
              <a:rPr sz="3600" spc="0" baseline="7246" dirty="0" smtClean="0">
                <a:latin typeface="Arial"/>
                <a:cs typeface="Arial"/>
              </a:rPr>
              <a:t>i = 1</a:t>
            </a:r>
            <a:r>
              <a:rPr sz="3600" spc="9" baseline="7246" dirty="0" smtClean="0">
                <a:latin typeface="Arial"/>
                <a:cs typeface="Arial"/>
              </a:rPr>
              <a:t> </a:t>
            </a:r>
            <a:r>
              <a:rPr sz="3600" spc="4" baseline="7246" dirty="0" smtClean="0">
                <a:latin typeface="Arial"/>
                <a:cs typeface="Arial"/>
              </a:rPr>
              <a:t>.</a:t>
            </a:r>
            <a:r>
              <a:rPr sz="3600" spc="0" baseline="7246" dirty="0" smtClean="0">
                <a:latin typeface="Arial"/>
                <a:cs typeface="Arial"/>
              </a:rPr>
              <a:t>.</a:t>
            </a:r>
            <a:r>
              <a:rPr sz="3600" spc="9" baseline="7246" dirty="0" smtClean="0">
                <a:latin typeface="Arial"/>
                <a:cs typeface="Arial"/>
              </a:rPr>
              <a:t> </a:t>
            </a:r>
            <a:r>
              <a:rPr sz="3600" spc="-4" baseline="7246" dirty="0" smtClean="0">
                <a:latin typeface="Arial"/>
                <a:cs typeface="Arial"/>
              </a:rPr>
              <a:t>j</a:t>
            </a:r>
            <a:r>
              <a:rPr sz="3600" spc="0" baseline="7246" dirty="0" smtClean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77620" y="3453796"/>
            <a:ext cx="5330765" cy="380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40"/>
              </a:lnSpc>
              <a:spcBef>
                <a:spcPts val="147"/>
              </a:spcBef>
            </a:pPr>
            <a:r>
              <a:rPr sz="3600" spc="0" baseline="7246" dirty="0" smtClean="0">
                <a:latin typeface="Arial"/>
                <a:cs typeface="Arial"/>
              </a:rPr>
              <a:t>Si</a:t>
            </a:r>
            <a:r>
              <a:rPr sz="3600" spc="-9" baseline="7246" dirty="0" smtClean="0">
                <a:latin typeface="Arial"/>
                <a:cs typeface="Arial"/>
              </a:rPr>
              <a:t> </a:t>
            </a:r>
            <a:r>
              <a:rPr sz="3600" spc="0" baseline="7246" dirty="0" smtClean="0">
                <a:latin typeface="Arial"/>
                <a:cs typeface="Arial"/>
              </a:rPr>
              <a:t>cond</a:t>
            </a:r>
            <a:r>
              <a:rPr sz="3600" spc="-4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c</a:t>
            </a:r>
            <a:r>
              <a:rPr sz="3600" spc="-4" baseline="7246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ó</a:t>
            </a:r>
            <a:r>
              <a:rPr sz="3600" spc="-9" baseline="7246" dirty="0" smtClean="0">
                <a:latin typeface="Arial"/>
                <a:cs typeface="Arial"/>
              </a:rPr>
              <a:t>n</a:t>
            </a:r>
            <a:r>
              <a:rPr sz="2100" spc="0" baseline="-12423" dirty="0" smtClean="0">
                <a:latin typeface="Arial"/>
                <a:cs typeface="Arial"/>
              </a:rPr>
              <a:t>k</a:t>
            </a:r>
            <a:r>
              <a:rPr sz="2100" spc="280" baseline="-12423" dirty="0" smtClean="0">
                <a:latin typeface="Arial"/>
                <a:cs typeface="Arial"/>
              </a:rPr>
              <a:t> </a:t>
            </a:r>
            <a:r>
              <a:rPr sz="3600" spc="0" baseline="7246" dirty="0" smtClean="0">
                <a:latin typeface="Arial"/>
                <a:cs typeface="Arial"/>
              </a:rPr>
              <a:t>es </a:t>
            </a:r>
            <a:r>
              <a:rPr sz="3600" spc="14" baseline="7246" dirty="0" smtClean="0">
                <a:latin typeface="Arial"/>
                <a:cs typeface="Arial"/>
              </a:rPr>
              <a:t>f</a:t>
            </a:r>
            <a:r>
              <a:rPr sz="3600" spc="0" baseline="7246" dirty="0" smtClean="0">
                <a:latin typeface="Arial"/>
                <a:cs typeface="Arial"/>
              </a:rPr>
              <a:t>a</a:t>
            </a:r>
            <a:r>
              <a:rPr sz="3600" spc="-19" baseline="7246" dirty="0" smtClean="0">
                <a:latin typeface="Arial"/>
                <a:cs typeface="Arial"/>
              </a:rPr>
              <a:t>l</a:t>
            </a:r>
            <a:r>
              <a:rPr sz="3600" spc="0" baseline="7246" dirty="0" smtClean="0">
                <a:latin typeface="Arial"/>
                <a:cs typeface="Arial"/>
              </a:rPr>
              <a:t>sa</a:t>
            </a:r>
            <a:r>
              <a:rPr sz="3600" spc="9" baseline="7246" dirty="0" smtClean="0">
                <a:latin typeface="Arial"/>
                <a:cs typeface="Arial"/>
              </a:rPr>
              <a:t> </a:t>
            </a:r>
            <a:r>
              <a:rPr sz="3600" spc="0" baseline="7246" dirty="0" smtClean="0">
                <a:latin typeface="Arial"/>
                <a:cs typeface="Arial"/>
              </a:rPr>
              <a:t>en</a:t>
            </a:r>
            <a:r>
              <a:rPr sz="3600" spc="-4" baseline="7246" dirty="0" smtClean="0">
                <a:latin typeface="Arial"/>
                <a:cs typeface="Arial"/>
              </a:rPr>
              <a:t>t</a:t>
            </a:r>
            <a:r>
              <a:rPr sz="3600" spc="0" baseline="7246" dirty="0" smtClean="0">
                <a:latin typeface="Arial"/>
                <a:cs typeface="Arial"/>
              </a:rPr>
              <a:t>onces e</a:t>
            </a:r>
            <a:r>
              <a:rPr sz="3600" spc="-9" baseline="7246" dirty="0" smtClean="0">
                <a:latin typeface="Arial"/>
                <a:cs typeface="Arial"/>
              </a:rPr>
              <a:t>j</a:t>
            </a:r>
            <a:r>
              <a:rPr sz="3600" spc="0" baseline="7246" dirty="0" smtClean="0">
                <a:latin typeface="Arial"/>
                <a:cs typeface="Arial"/>
              </a:rPr>
              <a:t>ecu</a:t>
            </a:r>
            <a:r>
              <a:rPr sz="3600" spc="4" baseline="7246" dirty="0" smtClean="0">
                <a:latin typeface="Arial"/>
                <a:cs typeface="Arial"/>
              </a:rPr>
              <a:t>t</a:t>
            </a:r>
            <a:r>
              <a:rPr sz="3600" spc="0" baseline="7246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14159" y="3453796"/>
            <a:ext cx="30835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35470" y="3453796"/>
            <a:ext cx="122234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con</a:t>
            </a:r>
            <a:r>
              <a:rPr sz="2400" spc="-4" dirty="0" smtClean="0">
                <a:latin typeface="Arial"/>
                <a:cs typeface="Arial"/>
              </a:rPr>
              <a:t>j</a:t>
            </a:r>
            <a:r>
              <a:rPr sz="2400" spc="0" dirty="0" smtClean="0">
                <a:latin typeface="Arial"/>
                <a:cs typeface="Arial"/>
              </a:rPr>
              <a:t>un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72450" y="3453796"/>
            <a:ext cx="41015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77620" y="3829716"/>
            <a:ext cx="152714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sen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enc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18130" y="3829716"/>
            <a:ext cx="128899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de</a:t>
            </a:r>
            <a:r>
              <a:rPr sz="2400" spc="4" dirty="0" smtClean="0">
                <a:latin typeface="Arial"/>
                <a:cs typeface="Arial"/>
              </a:rPr>
              <a:t>f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-1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das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21150" y="3829716"/>
            <a:ext cx="51165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por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46930" y="3829716"/>
            <a:ext cx="505213" cy="3820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40"/>
              </a:lnSpc>
              <a:spcBef>
                <a:spcPts val="147"/>
              </a:spcBef>
            </a:pPr>
            <a:r>
              <a:rPr sz="3600" spc="-9" baseline="7246" dirty="0" smtClean="0">
                <a:latin typeface="Arial"/>
                <a:cs typeface="Arial"/>
              </a:rPr>
              <a:t>S</a:t>
            </a:r>
            <a:r>
              <a:rPr sz="2100" spc="14" baseline="-12423" dirty="0" smtClean="0">
                <a:latin typeface="Arial"/>
                <a:cs typeface="Arial"/>
              </a:rPr>
              <a:t>p</a:t>
            </a:r>
            <a:r>
              <a:rPr sz="2100" spc="0" baseline="-12423" dirty="0" smtClean="0">
                <a:latin typeface="Arial"/>
                <a:cs typeface="Arial"/>
              </a:rPr>
              <a:t>i</a:t>
            </a:r>
            <a:r>
              <a:rPr sz="3600" spc="0" baseline="7246" dirty="0" smtClean="0"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58740" y="3829716"/>
            <a:ext cx="13883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i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11140" y="3829716"/>
            <a:ext cx="2491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75300" y="3829716"/>
            <a:ext cx="24063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29300" y="3829716"/>
            <a:ext cx="24216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14" dirty="0" smtClean="0">
                <a:latin typeface="Arial"/>
                <a:cs typeface="Arial"/>
              </a:rPr>
              <a:t>.</a:t>
            </a:r>
            <a:r>
              <a:rPr sz="2400" spc="0" dirty="0" smtClean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85840" y="3829716"/>
            <a:ext cx="24089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129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71550" y="2853690"/>
            <a:ext cx="262890" cy="0"/>
          </a:xfrm>
          <a:custGeom>
            <a:avLst/>
            <a:gdLst/>
            <a:ahLst/>
            <a:cxnLst/>
            <a:rect l="l" t="t" r="r" b="b"/>
            <a:pathLst>
              <a:path w="262890">
                <a:moveTo>
                  <a:pt x="0" y="0"/>
                </a:moveTo>
                <a:lnTo>
                  <a:pt x="26289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37" name="object 37"/>
          <p:cNvSpPr/>
          <p:nvPr/>
        </p:nvSpPr>
        <p:spPr>
          <a:xfrm>
            <a:off x="971550" y="2853690"/>
            <a:ext cx="262890" cy="0"/>
          </a:xfrm>
          <a:custGeom>
            <a:avLst/>
            <a:gdLst/>
            <a:ahLst/>
            <a:cxnLst/>
            <a:rect l="l" t="t" r="r" b="b"/>
            <a:pathLst>
              <a:path w="262890">
                <a:moveTo>
                  <a:pt x="0" y="0"/>
                </a:moveTo>
                <a:lnTo>
                  <a:pt x="26289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34" name="object 34"/>
          <p:cNvSpPr/>
          <p:nvPr/>
        </p:nvSpPr>
        <p:spPr>
          <a:xfrm>
            <a:off x="1471930" y="2853690"/>
            <a:ext cx="177800" cy="0"/>
          </a:xfrm>
          <a:custGeom>
            <a:avLst/>
            <a:gdLst/>
            <a:ahLst/>
            <a:cxnLst/>
            <a:rect l="l" t="t" r="r" b="b"/>
            <a:pathLst>
              <a:path w="177800">
                <a:moveTo>
                  <a:pt x="0" y="0"/>
                </a:moveTo>
                <a:lnTo>
                  <a:pt x="17780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35" name="object 35"/>
          <p:cNvSpPr/>
          <p:nvPr/>
        </p:nvSpPr>
        <p:spPr>
          <a:xfrm>
            <a:off x="1471930" y="2853690"/>
            <a:ext cx="177800" cy="0"/>
          </a:xfrm>
          <a:custGeom>
            <a:avLst/>
            <a:gdLst/>
            <a:ahLst/>
            <a:cxnLst/>
            <a:rect l="l" t="t" r="r" b="b"/>
            <a:pathLst>
              <a:path w="177800">
                <a:moveTo>
                  <a:pt x="0" y="0"/>
                </a:moveTo>
                <a:lnTo>
                  <a:pt x="177800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32" name="object 32"/>
          <p:cNvSpPr/>
          <p:nvPr/>
        </p:nvSpPr>
        <p:spPr>
          <a:xfrm>
            <a:off x="302260" y="3528060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860" y="0"/>
                </a:lnTo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33" name="object 33"/>
          <p:cNvSpPr/>
          <p:nvPr/>
        </p:nvSpPr>
        <p:spPr>
          <a:xfrm>
            <a:off x="302260" y="3528060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860" y="0"/>
                </a:lnTo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30" name="object 30"/>
          <p:cNvSpPr/>
          <p:nvPr/>
        </p:nvSpPr>
        <p:spPr>
          <a:xfrm>
            <a:off x="789940" y="3528060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>
                <a:moveTo>
                  <a:pt x="0" y="0"/>
                </a:moveTo>
                <a:lnTo>
                  <a:pt x="149860" y="0"/>
                </a:lnTo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31" name="object 31"/>
          <p:cNvSpPr/>
          <p:nvPr/>
        </p:nvSpPr>
        <p:spPr>
          <a:xfrm>
            <a:off x="789940" y="3528060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>
                <a:moveTo>
                  <a:pt x="0" y="0"/>
                </a:moveTo>
                <a:lnTo>
                  <a:pt x="149860" y="0"/>
                </a:lnTo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28" name="object 28"/>
          <p:cNvSpPr/>
          <p:nvPr/>
        </p:nvSpPr>
        <p:spPr>
          <a:xfrm>
            <a:off x="1143000" y="4145279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>
                <a:moveTo>
                  <a:pt x="0" y="0"/>
                </a:moveTo>
                <a:lnTo>
                  <a:pt x="149860" y="0"/>
                </a:lnTo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29" name="object 29"/>
          <p:cNvSpPr/>
          <p:nvPr/>
        </p:nvSpPr>
        <p:spPr>
          <a:xfrm>
            <a:off x="1143000" y="4145279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>
                <a:moveTo>
                  <a:pt x="0" y="0"/>
                </a:moveTo>
                <a:lnTo>
                  <a:pt x="149860" y="0"/>
                </a:lnTo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26" name="object 26"/>
          <p:cNvSpPr/>
          <p:nvPr/>
        </p:nvSpPr>
        <p:spPr>
          <a:xfrm>
            <a:off x="930910" y="4761230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>
                <a:moveTo>
                  <a:pt x="0" y="0"/>
                </a:moveTo>
                <a:lnTo>
                  <a:pt x="149860" y="0"/>
                </a:lnTo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27" name="object 27"/>
          <p:cNvSpPr/>
          <p:nvPr/>
        </p:nvSpPr>
        <p:spPr>
          <a:xfrm>
            <a:off x="930910" y="4761230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>
                <a:moveTo>
                  <a:pt x="0" y="0"/>
                </a:moveTo>
                <a:lnTo>
                  <a:pt x="149860" y="0"/>
                </a:lnTo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24" name="object 24"/>
          <p:cNvSpPr/>
          <p:nvPr/>
        </p:nvSpPr>
        <p:spPr>
          <a:xfrm>
            <a:off x="1073150" y="5378450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>
                <a:moveTo>
                  <a:pt x="0" y="0"/>
                </a:moveTo>
                <a:lnTo>
                  <a:pt x="149860" y="0"/>
                </a:lnTo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25" name="object 25"/>
          <p:cNvSpPr/>
          <p:nvPr/>
        </p:nvSpPr>
        <p:spPr>
          <a:xfrm>
            <a:off x="1073150" y="5378450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>
                <a:moveTo>
                  <a:pt x="0" y="0"/>
                </a:moveTo>
                <a:lnTo>
                  <a:pt x="149860" y="0"/>
                </a:lnTo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23" name="object 23"/>
          <p:cNvSpPr txBox="1"/>
          <p:nvPr/>
        </p:nvSpPr>
        <p:spPr>
          <a:xfrm>
            <a:off x="534670" y="873076"/>
            <a:ext cx="213068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endParaRPr sz="4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20970" y="1452518"/>
            <a:ext cx="334054" cy="10782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b="1" spc="0" baseline="4904" dirty="0" smtClean="0">
                <a:latin typeface="Courier New"/>
                <a:cs typeface="Courier New"/>
              </a:rPr>
              <a:t>if</a:t>
            </a:r>
            <a:endParaRPr sz="1800" dirty="0">
              <a:latin typeface="Courier New"/>
              <a:cs typeface="Courier New"/>
            </a:endParaRPr>
          </a:p>
          <a:p>
            <a:pPr marL="12700" marR="34289">
              <a:lnSpc>
                <a:spcPct val="94401"/>
              </a:lnSpc>
              <a:spcBef>
                <a:spcPts val="1112"/>
              </a:spcBef>
            </a:pPr>
            <a:r>
              <a:rPr sz="1800" b="1" spc="0" dirty="0" smtClean="0">
                <a:latin typeface="Courier New"/>
                <a:cs typeface="Courier New"/>
              </a:rPr>
              <a:t>{</a:t>
            </a:r>
            <a:endParaRPr sz="1800" dirty="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200"/>
              </a:spcBef>
            </a:pPr>
            <a:r>
              <a:rPr sz="1800" b="1" spc="0" dirty="0" smtClean="0">
                <a:latin typeface="Courier New"/>
                <a:cs typeface="Courier New"/>
              </a:rPr>
              <a:t>if</a:t>
            </a:r>
            <a:endParaRPr sz="1800" dirty="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32450" y="1452518"/>
            <a:ext cx="307741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b="1" spc="0" baseline="4904" dirty="0" smtClean="0">
                <a:latin typeface="Courier New"/>
                <a:cs typeface="Courier New"/>
              </a:rPr>
              <a:t>((x&gt;=0.0) &amp;&amp; (x&lt;=1.0))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32450" y="2276748"/>
            <a:ext cx="1705877" cy="666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64"/>
              </a:lnSpc>
              <a:spcBef>
                <a:spcPts val="98"/>
              </a:spcBef>
            </a:pPr>
            <a:r>
              <a:rPr sz="2700" b="1" spc="0" baseline="4904" dirty="0" smtClean="0">
                <a:latin typeface="Courier New"/>
                <a:cs typeface="Courier New"/>
              </a:rPr>
              <a:t>(x&lt;=0.25)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112"/>
              </a:spcBef>
            </a:pPr>
            <a:r>
              <a:rPr sz="1800" b="1" spc="0" dirty="0" smtClean="0">
                <a:latin typeface="Courier New"/>
                <a:cs typeface="Courier New"/>
              </a:rPr>
              <a:t>contador1++;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470" y="2568606"/>
            <a:ext cx="317494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000" spc="-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ea 0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&lt; x &lt;</a:t>
            </a:r>
            <a:r>
              <a:rPr sz="2000" spc="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1. Se </a:t>
            </a:r>
            <a:r>
              <a:rPr sz="2000" spc="14" dirty="0" smtClean="0">
                <a:latin typeface="Arial"/>
                <a:cs typeface="Arial"/>
              </a:rPr>
              <a:t>t</a:t>
            </a:r>
            <a:r>
              <a:rPr sz="2000" spc="-14" dirty="0" smtClean="0">
                <a:latin typeface="Arial"/>
                <a:cs typeface="Arial"/>
              </a:rPr>
              <a:t>i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ne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65170" y="2568606"/>
            <a:ext cx="66434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000" spc="0" dirty="0" smtClean="0">
                <a:latin typeface="Arial"/>
                <a:cs typeface="Arial"/>
              </a:rPr>
              <a:t>que: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20970" y="3102248"/>
            <a:ext cx="2396165" cy="31381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665">
              <a:lnSpc>
                <a:spcPts val="1964"/>
              </a:lnSpc>
              <a:spcBef>
                <a:spcPts val="98"/>
              </a:spcBef>
            </a:pPr>
            <a:r>
              <a:rPr sz="2700" b="1" spc="0" baseline="4904" dirty="0" smtClean="0">
                <a:latin typeface="Courier New"/>
                <a:cs typeface="Courier New"/>
              </a:rPr>
              <a:t>else if (x&lt;=0.5)</a:t>
            </a:r>
            <a:endParaRPr sz="1800">
              <a:latin typeface="Courier New"/>
              <a:cs typeface="Courier New"/>
            </a:endParaRPr>
          </a:p>
          <a:p>
            <a:pPr marL="424179" marR="38665">
              <a:lnSpc>
                <a:spcPct val="94401"/>
              </a:lnSpc>
              <a:spcBef>
                <a:spcPts val="1102"/>
              </a:spcBef>
            </a:pPr>
            <a:r>
              <a:rPr sz="1800" b="1" spc="0" dirty="0" smtClean="0">
                <a:latin typeface="Courier New"/>
                <a:cs typeface="Courier New"/>
              </a:rPr>
              <a:t>contador2++;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210"/>
              </a:spcBef>
            </a:pPr>
            <a:r>
              <a:rPr sz="1800" b="1" spc="0" dirty="0" smtClean="0">
                <a:latin typeface="Courier New"/>
                <a:cs typeface="Courier New"/>
              </a:rPr>
              <a:t>else if (x&lt;=0.75)</a:t>
            </a:r>
            <a:endParaRPr sz="1800">
              <a:latin typeface="Courier New"/>
              <a:cs typeface="Courier New"/>
            </a:endParaRPr>
          </a:p>
          <a:p>
            <a:pPr marL="12700" marR="12521" indent="411479">
              <a:lnSpc>
                <a:spcPts val="2039"/>
              </a:lnSpc>
              <a:spcBef>
                <a:spcPts val="1210"/>
              </a:spcBef>
            </a:pPr>
            <a:r>
              <a:rPr sz="1800" b="1" spc="0" dirty="0" smtClean="0">
                <a:latin typeface="Courier New"/>
                <a:cs typeface="Courier New"/>
              </a:rPr>
              <a:t>contador3++; </a:t>
            </a:r>
            <a:endParaRPr sz="1800">
              <a:latin typeface="Courier New"/>
              <a:cs typeface="Courier New"/>
            </a:endParaRPr>
          </a:p>
          <a:p>
            <a:pPr marL="12700" marR="12521">
              <a:lnSpc>
                <a:spcPts val="2039"/>
              </a:lnSpc>
              <a:spcBef>
                <a:spcPts val="1205"/>
              </a:spcBef>
            </a:pPr>
            <a:r>
              <a:rPr sz="1800" b="1" spc="0" dirty="0" smtClean="0">
                <a:latin typeface="Courier New"/>
                <a:cs typeface="Courier New"/>
              </a:rPr>
              <a:t>else contador4++; </a:t>
            </a:r>
            <a:endParaRPr sz="1800">
              <a:latin typeface="Courier New"/>
              <a:cs typeface="Courier New"/>
            </a:endParaRPr>
          </a:p>
          <a:p>
            <a:pPr marL="12700" marR="12521">
              <a:lnSpc>
                <a:spcPts val="2039"/>
              </a:lnSpc>
              <a:spcBef>
                <a:spcPts val="1205"/>
              </a:spcBef>
            </a:pPr>
            <a:r>
              <a:rPr sz="1800" b="1" spc="0" dirty="0" smtClean="0">
                <a:latin typeface="Courier New"/>
                <a:cs typeface="Courier New"/>
              </a:rPr>
              <a:t>else </a:t>
            </a:r>
            <a:endParaRPr sz="1800">
              <a:latin typeface="Courier New"/>
              <a:cs typeface="Courier New"/>
            </a:endParaRPr>
          </a:p>
          <a:p>
            <a:pPr marL="12700" marR="12521">
              <a:lnSpc>
                <a:spcPts val="2039"/>
              </a:lnSpc>
              <a:spcBef>
                <a:spcPts val="1205"/>
              </a:spcBef>
            </a:pPr>
            <a:r>
              <a:rPr sz="1800" b="1" spc="0" dirty="0" smtClean="0">
                <a:latin typeface="Courier New"/>
                <a:cs typeface="Courier New"/>
              </a:rPr>
              <a:t>printf(“Error.”);</a:t>
            </a:r>
            <a:endParaRPr sz="1800">
              <a:latin typeface="Courier New"/>
              <a:cs typeface="Courier New"/>
            </a:endParaRPr>
          </a:p>
          <a:p>
            <a:pPr marL="12700" marR="38665">
              <a:lnSpc>
                <a:spcPts val="2035"/>
              </a:lnSpc>
              <a:spcBef>
                <a:spcPts val="1306"/>
              </a:spcBef>
            </a:pPr>
            <a:r>
              <a:rPr sz="2700" b="1" spc="0" baseline="4904" dirty="0" smtClean="0">
                <a:latin typeface="Courier New"/>
                <a:cs typeface="Courier New"/>
              </a:rPr>
              <a:t>}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470" y="3289220"/>
            <a:ext cx="498631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pc="0" dirty="0" smtClean="0">
                <a:latin typeface="Arial"/>
                <a:cs typeface="Arial"/>
              </a:rPr>
              <a:t>0 &lt;  x</a:t>
            </a:r>
            <a:r>
              <a:rPr spc="4" dirty="0" smtClean="0">
                <a:latin typeface="Arial"/>
                <a:cs typeface="Arial"/>
              </a:rPr>
              <a:t> </a:t>
            </a:r>
            <a:r>
              <a:rPr spc="0" dirty="0" smtClean="0">
                <a:latin typeface="Arial"/>
                <a:cs typeface="Arial"/>
              </a:rPr>
              <a:t>&lt;  0.25 se in</a:t>
            </a:r>
            <a:r>
              <a:rPr spc="14" dirty="0" smtClean="0">
                <a:latin typeface="Arial"/>
                <a:cs typeface="Arial"/>
              </a:rPr>
              <a:t>c</a:t>
            </a:r>
            <a:r>
              <a:rPr spc="4" dirty="0" smtClean="0">
                <a:latin typeface="Arial"/>
                <a:cs typeface="Arial"/>
              </a:rPr>
              <a:t>r</a:t>
            </a:r>
            <a:r>
              <a:rPr spc="0" dirty="0" smtClean="0">
                <a:latin typeface="Arial"/>
                <a:cs typeface="Arial"/>
              </a:rPr>
              <a:t>emen</a:t>
            </a:r>
            <a:r>
              <a:rPr spc="9" dirty="0" smtClean="0">
                <a:latin typeface="Arial"/>
                <a:cs typeface="Arial"/>
              </a:rPr>
              <a:t>t</a:t>
            </a:r>
            <a:r>
              <a:rPr spc="0" dirty="0" smtClean="0">
                <a:latin typeface="Arial"/>
                <a:cs typeface="Arial"/>
              </a:rPr>
              <a:t>a </a:t>
            </a:r>
            <a:r>
              <a:rPr spc="9" dirty="0" smtClean="0">
                <a:latin typeface="Arial"/>
                <a:cs typeface="Arial"/>
              </a:rPr>
              <a:t>c</a:t>
            </a:r>
            <a:r>
              <a:rPr spc="0" dirty="0" smtClean="0">
                <a:latin typeface="Arial"/>
                <a:cs typeface="Arial"/>
              </a:rPr>
              <a:t>ontado</a:t>
            </a:r>
            <a:r>
              <a:rPr spc="14" dirty="0" smtClean="0">
                <a:latin typeface="Arial"/>
                <a:cs typeface="Arial"/>
              </a:rPr>
              <a:t>r</a:t>
            </a:r>
            <a:r>
              <a:rPr spc="0" dirty="0" smtClean="0">
                <a:latin typeface="Arial"/>
                <a:cs typeface="Arial"/>
              </a:rPr>
              <a:t>1 en 1</a:t>
            </a:r>
            <a:endParaRPr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470" y="3906440"/>
            <a:ext cx="512855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pc="0" dirty="0" smtClean="0">
                <a:latin typeface="Arial"/>
                <a:cs typeface="Arial"/>
              </a:rPr>
              <a:t>0.25 &lt;</a:t>
            </a:r>
            <a:r>
              <a:rPr spc="553" dirty="0" smtClean="0">
                <a:latin typeface="Arial"/>
                <a:cs typeface="Arial"/>
              </a:rPr>
              <a:t> </a:t>
            </a:r>
            <a:r>
              <a:rPr spc="0" dirty="0" smtClean="0">
                <a:latin typeface="Arial"/>
                <a:cs typeface="Arial"/>
              </a:rPr>
              <a:t>x</a:t>
            </a:r>
            <a:r>
              <a:rPr spc="4" dirty="0" smtClean="0">
                <a:latin typeface="Arial"/>
                <a:cs typeface="Arial"/>
              </a:rPr>
              <a:t> </a:t>
            </a:r>
            <a:r>
              <a:rPr spc="0" dirty="0" smtClean="0">
                <a:latin typeface="Arial"/>
                <a:cs typeface="Arial"/>
              </a:rPr>
              <a:t>&lt;</a:t>
            </a:r>
            <a:r>
              <a:rPr spc="9" dirty="0" smtClean="0">
                <a:latin typeface="Arial"/>
                <a:cs typeface="Arial"/>
              </a:rPr>
              <a:t> </a:t>
            </a:r>
            <a:r>
              <a:rPr spc="0" dirty="0" smtClean="0">
                <a:latin typeface="Arial"/>
                <a:cs typeface="Arial"/>
              </a:rPr>
              <a:t>0.5</a:t>
            </a:r>
            <a:r>
              <a:rPr spc="-4" dirty="0" smtClean="0">
                <a:latin typeface="Arial"/>
                <a:cs typeface="Arial"/>
              </a:rPr>
              <a:t> </a:t>
            </a:r>
            <a:r>
              <a:rPr spc="9" dirty="0" smtClean="0">
                <a:latin typeface="Arial"/>
                <a:cs typeface="Arial"/>
              </a:rPr>
              <a:t>s</a:t>
            </a:r>
            <a:r>
              <a:rPr spc="0" dirty="0" smtClean="0">
                <a:latin typeface="Arial"/>
                <a:cs typeface="Arial"/>
              </a:rPr>
              <a:t>e in</a:t>
            </a:r>
            <a:r>
              <a:rPr spc="14" dirty="0" smtClean="0">
                <a:latin typeface="Arial"/>
                <a:cs typeface="Arial"/>
              </a:rPr>
              <a:t>c</a:t>
            </a:r>
            <a:r>
              <a:rPr spc="4" dirty="0" smtClean="0">
                <a:latin typeface="Arial"/>
                <a:cs typeface="Arial"/>
              </a:rPr>
              <a:t>r</a:t>
            </a:r>
            <a:r>
              <a:rPr spc="0" dirty="0" smtClean="0">
                <a:latin typeface="Arial"/>
                <a:cs typeface="Arial"/>
              </a:rPr>
              <a:t>emen</a:t>
            </a:r>
            <a:r>
              <a:rPr spc="9" dirty="0" smtClean="0">
                <a:latin typeface="Arial"/>
                <a:cs typeface="Arial"/>
              </a:rPr>
              <a:t>t</a:t>
            </a:r>
            <a:r>
              <a:rPr spc="0" dirty="0" smtClean="0">
                <a:latin typeface="Arial"/>
                <a:cs typeface="Arial"/>
              </a:rPr>
              <a:t>a con</a:t>
            </a:r>
            <a:r>
              <a:rPr spc="9" dirty="0" smtClean="0">
                <a:latin typeface="Arial"/>
                <a:cs typeface="Arial"/>
              </a:rPr>
              <a:t>t</a:t>
            </a:r>
            <a:r>
              <a:rPr spc="0" dirty="0" smtClean="0">
                <a:latin typeface="Arial"/>
                <a:cs typeface="Arial"/>
              </a:rPr>
              <a:t>ado</a:t>
            </a:r>
            <a:r>
              <a:rPr spc="14" dirty="0" smtClean="0">
                <a:latin typeface="Arial"/>
                <a:cs typeface="Arial"/>
              </a:rPr>
              <a:t>r</a:t>
            </a:r>
            <a:r>
              <a:rPr spc="0" dirty="0" smtClean="0">
                <a:latin typeface="Arial"/>
                <a:cs typeface="Arial"/>
              </a:rPr>
              <a:t>2 en 1</a:t>
            </a:r>
            <a:endParaRPr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470" y="4522390"/>
            <a:ext cx="505870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pc="0" dirty="0" smtClean="0">
                <a:latin typeface="Arial"/>
                <a:cs typeface="Arial"/>
              </a:rPr>
              <a:t>0.5 &lt; x</a:t>
            </a:r>
            <a:r>
              <a:rPr spc="4" dirty="0" smtClean="0">
                <a:latin typeface="Arial"/>
                <a:cs typeface="Arial"/>
              </a:rPr>
              <a:t> </a:t>
            </a:r>
            <a:r>
              <a:rPr spc="0" dirty="0" smtClean="0">
                <a:latin typeface="Arial"/>
                <a:cs typeface="Arial"/>
              </a:rPr>
              <a:t>&lt;</a:t>
            </a:r>
            <a:r>
              <a:rPr spc="9" dirty="0" smtClean="0">
                <a:latin typeface="Arial"/>
                <a:cs typeface="Arial"/>
              </a:rPr>
              <a:t> </a:t>
            </a:r>
            <a:r>
              <a:rPr spc="0" dirty="0" smtClean="0">
                <a:latin typeface="Arial"/>
                <a:cs typeface="Arial"/>
              </a:rPr>
              <a:t>0.75 </a:t>
            </a:r>
            <a:r>
              <a:rPr spc="9" dirty="0" smtClean="0">
                <a:latin typeface="Arial"/>
                <a:cs typeface="Arial"/>
              </a:rPr>
              <a:t>s</a:t>
            </a:r>
            <a:r>
              <a:rPr spc="0" dirty="0" smtClean="0">
                <a:latin typeface="Arial"/>
                <a:cs typeface="Arial"/>
              </a:rPr>
              <a:t>e in</a:t>
            </a:r>
            <a:r>
              <a:rPr spc="14" dirty="0" smtClean="0">
                <a:latin typeface="Arial"/>
                <a:cs typeface="Arial"/>
              </a:rPr>
              <a:t>c</a:t>
            </a:r>
            <a:r>
              <a:rPr spc="4" dirty="0" smtClean="0">
                <a:latin typeface="Arial"/>
                <a:cs typeface="Arial"/>
              </a:rPr>
              <a:t>r</a:t>
            </a:r>
            <a:r>
              <a:rPr spc="0" dirty="0" smtClean="0">
                <a:latin typeface="Arial"/>
                <a:cs typeface="Arial"/>
              </a:rPr>
              <a:t>emen</a:t>
            </a:r>
            <a:r>
              <a:rPr spc="9" dirty="0" smtClean="0">
                <a:latin typeface="Arial"/>
                <a:cs typeface="Arial"/>
              </a:rPr>
              <a:t>t</a:t>
            </a:r>
            <a:r>
              <a:rPr spc="0" dirty="0" smtClean="0">
                <a:latin typeface="Arial"/>
                <a:cs typeface="Arial"/>
              </a:rPr>
              <a:t>a</a:t>
            </a:r>
            <a:r>
              <a:rPr spc="-4" dirty="0" smtClean="0">
                <a:latin typeface="Arial"/>
                <a:cs typeface="Arial"/>
              </a:rPr>
              <a:t> </a:t>
            </a:r>
            <a:r>
              <a:rPr spc="9" dirty="0" smtClean="0">
                <a:latin typeface="Arial"/>
                <a:cs typeface="Arial"/>
              </a:rPr>
              <a:t>c</a:t>
            </a:r>
            <a:r>
              <a:rPr spc="0" dirty="0" smtClean="0">
                <a:latin typeface="Arial"/>
                <a:cs typeface="Arial"/>
              </a:rPr>
              <a:t>on</a:t>
            </a:r>
            <a:r>
              <a:rPr spc="9" dirty="0" smtClean="0">
                <a:latin typeface="Arial"/>
                <a:cs typeface="Arial"/>
              </a:rPr>
              <a:t>t</a:t>
            </a:r>
            <a:r>
              <a:rPr spc="0" dirty="0" smtClean="0">
                <a:latin typeface="Arial"/>
                <a:cs typeface="Arial"/>
              </a:rPr>
              <a:t>ado</a:t>
            </a:r>
            <a:r>
              <a:rPr spc="4" dirty="0" smtClean="0">
                <a:latin typeface="Arial"/>
                <a:cs typeface="Arial"/>
              </a:rPr>
              <a:t>r</a:t>
            </a:r>
            <a:r>
              <a:rPr spc="0" dirty="0" smtClean="0">
                <a:latin typeface="Arial"/>
                <a:cs typeface="Arial"/>
              </a:rPr>
              <a:t>3 en</a:t>
            </a:r>
            <a:r>
              <a:rPr spc="9" dirty="0" smtClean="0">
                <a:latin typeface="Arial"/>
                <a:cs typeface="Arial"/>
              </a:rPr>
              <a:t> </a:t>
            </a:r>
            <a:r>
              <a:rPr spc="0" dirty="0" smtClean="0">
                <a:latin typeface="Arial"/>
                <a:cs typeface="Arial"/>
              </a:rPr>
              <a:t>1</a:t>
            </a:r>
            <a:endParaRPr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470" y="5139610"/>
            <a:ext cx="484661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pc="0" dirty="0" smtClean="0">
                <a:latin typeface="Arial"/>
                <a:cs typeface="Arial"/>
              </a:rPr>
              <a:t>0.75 &lt;</a:t>
            </a:r>
            <a:r>
              <a:rPr spc="9" dirty="0" smtClean="0">
                <a:latin typeface="Arial"/>
                <a:cs typeface="Arial"/>
              </a:rPr>
              <a:t> </a:t>
            </a:r>
            <a:r>
              <a:rPr spc="0" dirty="0" smtClean="0">
                <a:latin typeface="Arial"/>
                <a:cs typeface="Arial"/>
              </a:rPr>
              <a:t>x</a:t>
            </a:r>
            <a:r>
              <a:rPr spc="4" dirty="0" smtClean="0">
                <a:latin typeface="Arial"/>
                <a:cs typeface="Arial"/>
              </a:rPr>
              <a:t> </a:t>
            </a:r>
            <a:r>
              <a:rPr spc="0" dirty="0" smtClean="0">
                <a:latin typeface="Arial"/>
                <a:cs typeface="Arial"/>
              </a:rPr>
              <a:t>&lt;</a:t>
            </a:r>
            <a:r>
              <a:rPr spc="9" dirty="0" smtClean="0">
                <a:latin typeface="Arial"/>
                <a:cs typeface="Arial"/>
              </a:rPr>
              <a:t> </a:t>
            </a:r>
            <a:r>
              <a:rPr spc="0" dirty="0" smtClean="0">
                <a:latin typeface="Arial"/>
                <a:cs typeface="Arial"/>
              </a:rPr>
              <a:t>1</a:t>
            </a:r>
            <a:r>
              <a:rPr spc="-4" dirty="0" smtClean="0">
                <a:latin typeface="Arial"/>
                <a:cs typeface="Arial"/>
              </a:rPr>
              <a:t> </a:t>
            </a:r>
            <a:r>
              <a:rPr spc="19" dirty="0" smtClean="0">
                <a:latin typeface="Arial"/>
                <a:cs typeface="Arial"/>
              </a:rPr>
              <a:t>s</a:t>
            </a:r>
            <a:r>
              <a:rPr spc="0" dirty="0" smtClean="0">
                <a:latin typeface="Arial"/>
                <a:cs typeface="Arial"/>
              </a:rPr>
              <a:t>e</a:t>
            </a:r>
            <a:r>
              <a:rPr spc="-4" dirty="0" smtClean="0">
                <a:latin typeface="Arial"/>
                <a:cs typeface="Arial"/>
              </a:rPr>
              <a:t> </a:t>
            </a:r>
            <a:r>
              <a:rPr spc="0" dirty="0" smtClean="0">
                <a:latin typeface="Arial"/>
                <a:cs typeface="Arial"/>
              </a:rPr>
              <a:t>i</a:t>
            </a:r>
            <a:r>
              <a:rPr spc="14" dirty="0" smtClean="0">
                <a:latin typeface="Arial"/>
                <a:cs typeface="Arial"/>
              </a:rPr>
              <a:t>n</a:t>
            </a:r>
            <a:r>
              <a:rPr spc="0" dirty="0" smtClean="0">
                <a:latin typeface="Arial"/>
                <a:cs typeface="Arial"/>
              </a:rPr>
              <a:t>c</a:t>
            </a:r>
            <a:r>
              <a:rPr spc="4" dirty="0" smtClean="0">
                <a:latin typeface="Arial"/>
                <a:cs typeface="Arial"/>
              </a:rPr>
              <a:t>r</a:t>
            </a:r>
            <a:r>
              <a:rPr spc="0" dirty="0" smtClean="0">
                <a:latin typeface="Arial"/>
                <a:cs typeface="Arial"/>
              </a:rPr>
              <a:t>eme</a:t>
            </a:r>
            <a:r>
              <a:rPr spc="14" dirty="0" smtClean="0">
                <a:latin typeface="Arial"/>
                <a:cs typeface="Arial"/>
              </a:rPr>
              <a:t>n</a:t>
            </a:r>
            <a:r>
              <a:rPr spc="-4" dirty="0" smtClean="0">
                <a:latin typeface="Arial"/>
                <a:cs typeface="Arial"/>
              </a:rPr>
              <a:t>t</a:t>
            </a:r>
            <a:r>
              <a:rPr spc="0" dirty="0" smtClean="0">
                <a:latin typeface="Arial"/>
                <a:cs typeface="Arial"/>
              </a:rPr>
              <a:t>a </a:t>
            </a:r>
            <a:r>
              <a:rPr spc="9" dirty="0" smtClean="0">
                <a:latin typeface="Arial"/>
                <a:cs typeface="Arial"/>
              </a:rPr>
              <a:t>c</a:t>
            </a:r>
            <a:r>
              <a:rPr spc="0" dirty="0" smtClean="0">
                <a:latin typeface="Arial"/>
                <a:cs typeface="Arial"/>
              </a:rPr>
              <a:t>ontad</a:t>
            </a:r>
            <a:r>
              <a:rPr spc="14" dirty="0" smtClean="0">
                <a:latin typeface="Arial"/>
                <a:cs typeface="Arial"/>
              </a:rPr>
              <a:t>o</a:t>
            </a:r>
            <a:r>
              <a:rPr spc="4" dirty="0" smtClean="0">
                <a:latin typeface="Arial"/>
                <a:cs typeface="Arial"/>
              </a:rPr>
              <a:t>r</a:t>
            </a:r>
            <a:r>
              <a:rPr spc="0" dirty="0" smtClean="0">
                <a:latin typeface="Arial"/>
                <a:cs typeface="Arial"/>
              </a:rPr>
              <a:t>4</a:t>
            </a:r>
            <a:r>
              <a:rPr spc="-4" dirty="0" smtClean="0">
                <a:latin typeface="Arial"/>
                <a:cs typeface="Arial"/>
              </a:rPr>
              <a:t> </a:t>
            </a:r>
            <a:r>
              <a:rPr spc="0" dirty="0" smtClean="0">
                <a:latin typeface="Arial"/>
                <a:cs typeface="Arial"/>
              </a:rPr>
              <a:t>en</a:t>
            </a:r>
            <a:r>
              <a:rPr spc="9" dirty="0" smtClean="0">
                <a:latin typeface="Arial"/>
                <a:cs typeface="Arial"/>
              </a:rPr>
              <a:t> </a:t>
            </a:r>
            <a:r>
              <a:rPr spc="0" dirty="0" smtClean="0">
                <a:latin typeface="Arial"/>
                <a:cs typeface="Arial"/>
              </a:rPr>
              <a:t>1</a:t>
            </a:r>
            <a:endParaRPr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34670" y="873076"/>
            <a:ext cx="213068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endParaRPr sz="4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7569" y="2046636"/>
            <a:ext cx="4570568" cy="990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0663">
              <a:lnSpc>
                <a:spcPts val="2555"/>
              </a:lnSpc>
              <a:spcBef>
                <a:spcPts val="127"/>
              </a:spcBef>
            </a:pPr>
            <a:r>
              <a:rPr sz="2400" spc="-4" dirty="0" smtClean="0">
                <a:latin typeface="Arial"/>
                <a:cs typeface="Arial"/>
              </a:rPr>
              <a:t>D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señar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un a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gor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9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o que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ea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es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590"/>
              </a:lnSpc>
              <a:spcBef>
                <a:spcPts val="31"/>
              </a:spcBef>
            </a:pPr>
            <a:r>
              <a:rPr sz="2400" spc="0" dirty="0" smtClean="0">
                <a:latin typeface="Arial"/>
                <a:cs typeface="Arial"/>
              </a:rPr>
              <a:t>esc</a:t>
            </a:r>
            <a:r>
              <a:rPr sz="2400" spc="-4" dirty="0" smtClean="0">
                <a:latin typeface="Arial"/>
                <a:cs typeface="Arial"/>
              </a:rPr>
              <a:t>ri</a:t>
            </a:r>
            <a:r>
              <a:rPr sz="2400" spc="0" dirty="0" smtClean="0">
                <a:latin typeface="Arial"/>
                <a:cs typeface="Arial"/>
              </a:rPr>
              <a:t>b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-1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os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denados</a:t>
            </a:r>
            <a:r>
              <a:rPr sz="2400" spc="-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</a:t>
            </a:r>
            <a:r>
              <a:rPr sz="2400" spc="9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ayor a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os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es núme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os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son d</a:t>
            </a:r>
            <a:r>
              <a:rPr sz="2400" spc="-19" dirty="0" smtClean="0">
                <a:latin typeface="Arial"/>
                <a:cs typeface="Arial"/>
              </a:rPr>
              <a:t>i</a:t>
            </a:r>
            <a:r>
              <a:rPr sz="2400" spc="14" dirty="0" smtClean="0">
                <a:latin typeface="Arial"/>
                <a:cs typeface="Arial"/>
              </a:rPr>
              <a:t>f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en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50840" y="2046636"/>
            <a:ext cx="268224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núme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os</a:t>
            </a:r>
            <a:r>
              <a:rPr sz="2400" spc="-119" dirty="0" smtClean="0">
                <a:latin typeface="Arial"/>
                <a:cs typeface="Arial"/>
              </a:rPr>
              <a:t> </a:t>
            </a:r>
            <a:r>
              <a:rPr sz="2400" spc="-9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,</a:t>
            </a:r>
            <a:r>
              <a:rPr sz="2400" spc="1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B y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 y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67350" y="2378106"/>
            <a:ext cx="100289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9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eno</a:t>
            </a:r>
            <a:r>
              <a:rPr sz="2400" spc="-139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85890" y="2378106"/>
            <a:ext cx="122212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9" dirty="0" smtClean="0">
                <a:latin typeface="Arial"/>
                <a:cs typeface="Arial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uponer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21600" y="2378106"/>
            <a:ext cx="57966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que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4670" y="3521106"/>
            <a:ext cx="2015589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i="1" spc="-9" dirty="0" smtClean="0">
                <a:latin typeface="Arial"/>
                <a:cs typeface="Arial"/>
              </a:rPr>
              <a:t>A</a:t>
            </a:r>
            <a:r>
              <a:rPr sz="2400" i="1" spc="0" dirty="0" smtClean="0">
                <a:latin typeface="Arial"/>
                <a:cs typeface="Arial"/>
              </a:rPr>
              <a:t>ná</a:t>
            </a:r>
            <a:r>
              <a:rPr sz="2400" i="1" spc="-4" dirty="0" smtClean="0">
                <a:latin typeface="Arial"/>
                <a:cs typeface="Arial"/>
              </a:rPr>
              <a:t>l</a:t>
            </a:r>
            <a:r>
              <a:rPr sz="2400" i="1" spc="-14" dirty="0" smtClean="0">
                <a:latin typeface="Arial"/>
                <a:cs typeface="Arial"/>
              </a:rPr>
              <a:t>i</a:t>
            </a:r>
            <a:r>
              <a:rPr sz="2400" i="1" spc="0" dirty="0" smtClean="0">
                <a:latin typeface="Arial"/>
                <a:cs typeface="Arial"/>
              </a:rPr>
              <a:t>s</a:t>
            </a:r>
            <a:r>
              <a:rPr sz="2400" i="1" spc="-4" dirty="0" smtClean="0">
                <a:latin typeface="Arial"/>
                <a:cs typeface="Arial"/>
              </a:rPr>
              <a:t>i</a:t>
            </a:r>
            <a:r>
              <a:rPr sz="2400" i="1" spc="0" dirty="0" smtClean="0">
                <a:latin typeface="Arial"/>
                <a:cs typeface="Arial"/>
              </a:rPr>
              <a:t>s E-P-S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4670" y="4321206"/>
            <a:ext cx="3157512" cy="140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9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radas:</a:t>
            </a:r>
            <a:r>
              <a:rPr sz="2400" spc="-125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,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B</a:t>
            </a:r>
            <a:r>
              <a:rPr sz="2000" spc="0" dirty="0" smtClean="0">
                <a:latin typeface="Arial"/>
                <a:cs typeface="Arial"/>
              </a:rPr>
              <a:t>,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Cambria"/>
                <a:cs typeface="Cambria"/>
              </a:rPr>
              <a:t>∈</a:t>
            </a:r>
            <a:r>
              <a:rPr sz="2000" spc="289" dirty="0" smtClean="0">
                <a:latin typeface="Cambria"/>
                <a:cs typeface="Cambria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Z</a:t>
            </a:r>
            <a:endParaRPr sz="2000">
              <a:latin typeface="Arial"/>
              <a:cs typeface="Arial"/>
            </a:endParaRPr>
          </a:p>
          <a:p>
            <a:pPr marL="355599" marR="14396" indent="-342899">
              <a:lnSpc>
                <a:spcPts val="2260"/>
              </a:lnSpc>
              <a:spcBef>
                <a:spcPts val="848"/>
              </a:spcBef>
            </a:pPr>
            <a:r>
              <a:rPr sz="2400" spc="-9" dirty="0" smtClean="0">
                <a:latin typeface="Arial"/>
                <a:cs typeface="Arial"/>
              </a:rPr>
              <a:t>P</a:t>
            </a: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oceso: </a:t>
            </a:r>
            <a:r>
              <a:rPr sz="2000" spc="4" dirty="0" smtClean="0">
                <a:latin typeface="Arial"/>
                <a:cs typeface="Arial"/>
              </a:rPr>
              <a:t>D</a:t>
            </a:r>
            <a:r>
              <a:rPr sz="2000" spc="0" dirty="0" smtClean="0">
                <a:latin typeface="Arial"/>
                <a:cs typeface="Arial"/>
              </a:rPr>
              <a:t>eterminar</a:t>
            </a:r>
            <a:r>
              <a:rPr sz="2000" spc="2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cual meno</a:t>
            </a:r>
            <a:r>
              <a:rPr sz="2000" spc="-100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201"/>
              </a:spcBef>
            </a:pPr>
            <a:r>
              <a:rPr sz="2400" spc="-9" dirty="0" smtClean="0">
                <a:latin typeface="Arial"/>
                <a:cs typeface="Arial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das:</a:t>
            </a:r>
            <a:r>
              <a:rPr sz="2400" spc="-119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A</a:t>
            </a:r>
            <a:r>
              <a:rPr sz="2000" spc="4" dirty="0" smtClean="0">
                <a:latin typeface="Arial"/>
                <a:cs typeface="Arial"/>
              </a:rPr>
              <a:t>-</a:t>
            </a:r>
            <a:r>
              <a:rPr sz="2000" spc="-4" dirty="0" smtClean="0">
                <a:latin typeface="Arial"/>
                <a:cs typeface="Arial"/>
              </a:rPr>
              <a:t>B</a:t>
            </a:r>
            <a:r>
              <a:rPr sz="2000" spc="14" dirty="0" smtClean="0">
                <a:latin typeface="Arial"/>
                <a:cs typeface="Arial"/>
              </a:rPr>
              <a:t>-</a:t>
            </a:r>
            <a:r>
              <a:rPr sz="2000" spc="0" dirty="0" smtClean="0">
                <a:latin typeface="Arial"/>
                <a:cs typeface="Arial"/>
              </a:rPr>
              <a:t>C ó</a:t>
            </a:r>
            <a:r>
              <a:rPr sz="2000" spc="-104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A</a:t>
            </a:r>
            <a:r>
              <a:rPr sz="2000" spc="4" dirty="0" smtClean="0">
                <a:latin typeface="Arial"/>
                <a:cs typeface="Arial"/>
              </a:rPr>
              <a:t>-C</a:t>
            </a:r>
            <a:r>
              <a:rPr sz="2000" spc="0" dirty="0" smtClean="0">
                <a:latin typeface="Arial"/>
                <a:cs typeface="Arial"/>
              </a:rPr>
              <a:t>-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B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ó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90620" y="4766230"/>
            <a:ext cx="4008120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es</a:t>
            </a:r>
            <a:r>
              <a:rPr sz="2000" spc="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el núme</a:t>
            </a:r>
            <a:r>
              <a:rPr sz="2000" spc="19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ma</a:t>
            </a:r>
            <a:r>
              <a:rPr sz="2000" spc="19" dirty="0" smtClean="0">
                <a:latin typeface="Arial"/>
                <a:cs typeface="Arial"/>
              </a:rPr>
              <a:t>y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-119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, el del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medio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06359" y="4766230"/>
            <a:ext cx="261193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91890" y="5436790"/>
            <a:ext cx="3669536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 smtClean="0">
                <a:latin typeface="Arial"/>
                <a:cs typeface="Arial"/>
              </a:rPr>
              <a:t>B</a:t>
            </a:r>
            <a:r>
              <a:rPr sz="2000" spc="14" dirty="0" smtClean="0">
                <a:latin typeface="Arial"/>
                <a:cs typeface="Arial"/>
              </a:rPr>
              <a:t>-</a:t>
            </a:r>
            <a:r>
              <a:rPr sz="2000" spc="-4" dirty="0" smtClean="0">
                <a:latin typeface="Arial"/>
                <a:cs typeface="Arial"/>
              </a:rPr>
              <a:t>A</a:t>
            </a:r>
            <a:r>
              <a:rPr sz="2000" spc="4" dirty="0" smtClean="0">
                <a:latin typeface="Arial"/>
                <a:cs typeface="Arial"/>
              </a:rPr>
              <a:t>-</a:t>
            </a:r>
            <a:r>
              <a:rPr sz="2000" spc="0" dirty="0" smtClean="0">
                <a:latin typeface="Arial"/>
                <a:cs typeface="Arial"/>
              </a:rPr>
              <a:t>C ó </a:t>
            </a:r>
            <a:r>
              <a:rPr sz="2000" spc="-4" dirty="0" smtClean="0">
                <a:latin typeface="Arial"/>
                <a:cs typeface="Arial"/>
              </a:rPr>
              <a:t>B</a:t>
            </a:r>
            <a:r>
              <a:rPr sz="2000" spc="14" dirty="0" smtClean="0">
                <a:latin typeface="Arial"/>
                <a:cs typeface="Arial"/>
              </a:rPr>
              <a:t>-</a:t>
            </a:r>
            <a:r>
              <a:rPr sz="2000" spc="4" dirty="0" smtClean="0">
                <a:latin typeface="Arial"/>
                <a:cs typeface="Arial"/>
              </a:rPr>
              <a:t>C-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-11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ó </a:t>
            </a:r>
            <a:r>
              <a:rPr sz="2000" spc="14" dirty="0" smtClean="0">
                <a:latin typeface="Arial"/>
                <a:cs typeface="Arial"/>
              </a:rPr>
              <a:t>C</a:t>
            </a:r>
            <a:r>
              <a:rPr sz="2000" spc="4" dirty="0" smtClean="0">
                <a:latin typeface="Arial"/>
                <a:cs typeface="Arial"/>
              </a:rPr>
              <a:t>-</a:t>
            </a:r>
            <a:r>
              <a:rPr sz="2000" spc="-4" dirty="0" smtClean="0">
                <a:latin typeface="Arial"/>
                <a:cs typeface="Arial"/>
              </a:rPr>
              <a:t>A</a:t>
            </a:r>
            <a:r>
              <a:rPr sz="2000" spc="4" dirty="0" smtClean="0">
                <a:latin typeface="Arial"/>
                <a:cs typeface="Arial"/>
              </a:rPr>
              <a:t>-</a:t>
            </a:r>
            <a:r>
              <a:rPr sz="2000" spc="0" dirty="0" smtClean="0">
                <a:latin typeface="Arial"/>
                <a:cs typeface="Arial"/>
              </a:rPr>
              <a:t>B ó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C</a:t>
            </a:r>
            <a:r>
              <a:rPr sz="2000" spc="14" dirty="0" smtClean="0">
                <a:latin typeface="Arial"/>
                <a:cs typeface="Arial"/>
              </a:rPr>
              <a:t>-</a:t>
            </a:r>
            <a:r>
              <a:rPr sz="2000" spc="-4" dirty="0" smtClean="0">
                <a:latin typeface="Arial"/>
                <a:cs typeface="Arial"/>
              </a:rPr>
              <a:t>B</a:t>
            </a:r>
            <a:r>
              <a:rPr sz="2000" spc="4" dirty="0" smtClean="0">
                <a:latin typeface="Arial"/>
                <a:cs typeface="Arial"/>
              </a:rPr>
              <a:t>-</a:t>
            </a:r>
            <a:r>
              <a:rPr sz="2000" spc="0" dirty="0" smtClean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6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34670" y="572086"/>
            <a:ext cx="2658343" cy="1744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  <a:p>
            <a:pPr marL="12700" marR="83819">
              <a:lnSpc>
                <a:spcPts val="4740"/>
              </a:lnSpc>
              <a:spcBef>
                <a:spcPts val="6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endParaRPr sz="4400">
              <a:latin typeface="Arial"/>
              <a:cs typeface="Arial"/>
            </a:endParaRPr>
          </a:p>
          <a:p>
            <a:pPr marL="121920" marR="83819">
              <a:lnSpc>
                <a:spcPct val="94401"/>
              </a:lnSpc>
              <a:spcBef>
                <a:spcPts val="2082"/>
              </a:spcBef>
            </a:pPr>
            <a:r>
              <a:rPr sz="1800" spc="0" dirty="0" smtClean="0">
                <a:latin typeface="Courier New"/>
                <a:cs typeface="Courier New"/>
              </a:rPr>
              <a:t>0. Inicio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39770" y="57208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17010" y="572086"/>
            <a:ext cx="449574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 </a:t>
            </a: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e:</a:t>
            </a:r>
            <a:endParaRPr sz="4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068570" y="2039258"/>
            <a:ext cx="2734354" cy="7454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8439" marR="34290">
              <a:lnSpc>
                <a:spcPts val="1885"/>
              </a:lnSpc>
              <a:spcBef>
                <a:spcPts val="94"/>
              </a:spcBef>
            </a:pPr>
            <a:r>
              <a:rPr sz="2700" spc="0" baseline="3269" dirty="0" smtClean="0">
                <a:latin typeface="Courier New"/>
                <a:cs typeface="Courier New"/>
              </a:rPr>
              <a:t>sino Si (A &gt; C)</a:t>
            </a:r>
            <a:endParaRPr sz="1800">
              <a:latin typeface="Courier New"/>
              <a:cs typeface="Courier New"/>
            </a:endParaRPr>
          </a:p>
          <a:p>
            <a:pPr marL="12700" marR="34290">
              <a:lnSpc>
                <a:spcPts val="1785"/>
              </a:lnSpc>
            </a:pPr>
            <a:r>
              <a:rPr sz="2700" spc="0" baseline="6538" dirty="0" smtClean="0">
                <a:latin typeface="Courier New"/>
                <a:cs typeface="Courier New"/>
              </a:rPr>
              <a:t>entonces</a:t>
            </a:r>
            <a:r>
              <a:rPr sz="2700" spc="1079" baseline="6538" dirty="0" smtClean="0">
                <a:latin typeface="Courier New"/>
                <a:cs typeface="Courier New"/>
              </a:rPr>
              <a:t> </a:t>
            </a:r>
            <a:r>
              <a:rPr sz="2700" spc="0" baseline="6538" dirty="0" smtClean="0">
                <a:latin typeface="Courier New"/>
                <a:cs typeface="Courier New"/>
              </a:rPr>
              <a:t>// (3)</a:t>
            </a:r>
            <a:endParaRPr sz="1800">
              <a:latin typeface="Courier New"/>
              <a:cs typeface="Courier New"/>
            </a:endParaRPr>
          </a:p>
          <a:p>
            <a:pPr marL="218439">
              <a:lnSpc>
                <a:spcPct val="94401"/>
              </a:lnSpc>
              <a:spcBef>
                <a:spcPts val="30"/>
              </a:spcBef>
            </a:pPr>
            <a:r>
              <a:rPr sz="1800" spc="0" dirty="0" smtClean="0">
                <a:latin typeface="Courier New"/>
                <a:cs typeface="Courier New"/>
              </a:rPr>
              <a:t>Escribir (B, A, C)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43890" y="2331358"/>
            <a:ext cx="3351797" cy="5245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1. Escribir (“Introduzca</a:t>
            </a:r>
            <a:endParaRPr sz="1800">
              <a:latin typeface="Courier New"/>
              <a:cs typeface="Courier New"/>
            </a:endParaRPr>
          </a:p>
          <a:p>
            <a:pPr marL="12700" marR="34289">
              <a:lnSpc>
                <a:spcPct val="94401"/>
              </a:lnSpc>
            </a:pPr>
            <a:r>
              <a:rPr sz="1800" spc="0" dirty="0" smtClean="0">
                <a:latin typeface="Courier New"/>
                <a:cs typeface="Courier New"/>
              </a:rPr>
              <a:t>los tres numeros”)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25670" y="2805068"/>
            <a:ext cx="1984528" cy="18427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61339">
              <a:lnSpc>
                <a:spcPts val="1885"/>
              </a:lnSpc>
              <a:spcBef>
                <a:spcPts val="94"/>
              </a:spcBef>
            </a:pPr>
            <a:r>
              <a:rPr sz="2700" spc="0" baseline="3269" dirty="0" smtClean="0">
                <a:latin typeface="Courier New"/>
                <a:cs typeface="Courier New"/>
              </a:rPr>
              <a:t>sino Si (C</a:t>
            </a:r>
            <a:endParaRPr sz="1800">
              <a:latin typeface="Courier New"/>
              <a:cs typeface="Courier New"/>
            </a:endParaRPr>
          </a:p>
          <a:p>
            <a:pPr marL="355600" marR="38844">
              <a:lnSpc>
                <a:spcPts val="1785"/>
              </a:lnSpc>
            </a:pPr>
            <a:r>
              <a:rPr sz="2700" spc="0" baseline="6538" dirty="0" smtClean="0">
                <a:latin typeface="Courier New"/>
                <a:cs typeface="Courier New"/>
              </a:rPr>
              <a:t>entonces</a:t>
            </a:r>
            <a:endParaRPr sz="1800">
              <a:latin typeface="Courier New"/>
              <a:cs typeface="Courier New"/>
            </a:endParaRPr>
          </a:p>
          <a:p>
            <a:pPr marL="561339" marR="81146" indent="205739">
              <a:lnSpc>
                <a:spcPts val="2039"/>
              </a:lnSpc>
              <a:spcBef>
                <a:spcPts val="30"/>
              </a:spcBef>
            </a:pPr>
            <a:r>
              <a:rPr sz="1800" spc="0" dirty="0" smtClean="0">
                <a:latin typeface="Courier New"/>
                <a:cs typeface="Courier New"/>
              </a:rPr>
              <a:t>Escribir </a:t>
            </a:r>
            <a:endParaRPr sz="1800">
              <a:latin typeface="Courier New"/>
              <a:cs typeface="Courier New"/>
            </a:endParaRPr>
          </a:p>
          <a:p>
            <a:pPr marL="561339" marR="81146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sino</a:t>
            </a:r>
            <a:endParaRPr sz="1800">
              <a:latin typeface="Courier New"/>
              <a:cs typeface="Courier New"/>
            </a:endParaRPr>
          </a:p>
          <a:p>
            <a:pPr marL="561339" marR="81146" indent="205739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Escribir </a:t>
            </a:r>
            <a:endParaRPr sz="1800">
              <a:latin typeface="Courier New"/>
              <a:cs typeface="Courier New"/>
            </a:endParaRPr>
          </a:p>
          <a:p>
            <a:pPr marL="561339" marR="81146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fin_si</a:t>
            </a:r>
            <a:endParaRPr sz="1800">
              <a:latin typeface="Courier New"/>
              <a:cs typeface="Courier New"/>
            </a:endParaRPr>
          </a:p>
          <a:p>
            <a:pPr marL="12700" marR="38844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4. Fin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783070" y="2805068"/>
            <a:ext cx="60837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&gt; B)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3890" y="2869838"/>
            <a:ext cx="334054" cy="5245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2.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</a:pPr>
            <a:r>
              <a:rPr sz="1800" spc="0" dirty="0" smtClean="0">
                <a:latin typeface="Courier New"/>
                <a:cs typeface="Courier New"/>
              </a:rPr>
              <a:t>3.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55370" y="2869838"/>
            <a:ext cx="2665908" cy="5245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Leer (A, B, C)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</a:pPr>
            <a:r>
              <a:rPr sz="1800" spc="0" dirty="0" smtClean="0">
                <a:latin typeface="Courier New"/>
                <a:cs typeface="Courier New"/>
              </a:rPr>
              <a:t>Si (A &gt; B) entonces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14490" y="3296558"/>
            <a:ext cx="129417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(C, B, A)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92530" y="3409588"/>
            <a:ext cx="1431334" cy="793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Si (B &gt; C)</a:t>
            </a:r>
            <a:endParaRPr sz="1800">
              <a:latin typeface="Courier New"/>
              <a:cs typeface="Courier New"/>
            </a:endParaRPr>
          </a:p>
          <a:p>
            <a:pPr marL="12700" marR="8011" indent="274319">
              <a:lnSpc>
                <a:spcPct val="98177"/>
              </a:lnSpc>
            </a:pPr>
            <a:r>
              <a:rPr sz="1800" spc="0" dirty="0" smtClean="0">
                <a:latin typeface="Courier New"/>
                <a:cs typeface="Courier New"/>
              </a:rPr>
              <a:t>Escribir sino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01290" y="3409588"/>
            <a:ext cx="1294174" cy="5245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entonces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</a:pPr>
            <a:r>
              <a:rPr sz="1800" spc="0" dirty="0" smtClean="0">
                <a:latin typeface="Courier New"/>
                <a:cs typeface="Courier New"/>
              </a:rPr>
              <a:t>(A, B, C)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14490" y="3845198"/>
            <a:ext cx="129417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(B, C, A)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92530" y="4219848"/>
            <a:ext cx="1705654" cy="1330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7019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Si (C &gt; A)</a:t>
            </a:r>
            <a:endParaRPr sz="1800">
              <a:latin typeface="Courier New"/>
              <a:cs typeface="Courier New"/>
            </a:endParaRPr>
          </a:p>
          <a:p>
            <a:pPr marL="287019" marR="8011" indent="274319">
              <a:lnSpc>
                <a:spcPct val="98177"/>
              </a:lnSpc>
            </a:pPr>
            <a:r>
              <a:rPr sz="1800" spc="0" dirty="0" smtClean="0">
                <a:latin typeface="Courier New"/>
                <a:cs typeface="Courier New"/>
              </a:rPr>
              <a:t>Escribir sino</a:t>
            </a:r>
            <a:endParaRPr sz="1800">
              <a:latin typeface="Courier New"/>
              <a:cs typeface="Courier New"/>
            </a:endParaRPr>
          </a:p>
          <a:p>
            <a:pPr marL="12700" marR="8011" indent="548639">
              <a:lnSpc>
                <a:spcPct val="98177"/>
              </a:lnSpc>
            </a:pPr>
            <a:r>
              <a:rPr sz="1800" spc="0" dirty="0" smtClean="0">
                <a:latin typeface="Courier New"/>
                <a:cs typeface="Courier New"/>
              </a:rPr>
              <a:t>Escribir fin_si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75610" y="4219848"/>
            <a:ext cx="115714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entonces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75610" y="4489088"/>
            <a:ext cx="47123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(C,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24250" y="4489088"/>
            <a:ext cx="33405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A,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35729" y="4489088"/>
            <a:ext cx="33405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B)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37480" y="4942478"/>
            <a:ext cx="88278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TAREA: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97600" y="4942478"/>
            <a:ext cx="170587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Codifiquelo.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75610" y="5027568"/>
            <a:ext cx="47123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(A,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24250" y="5027568"/>
            <a:ext cx="33405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C,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35729" y="5027568"/>
            <a:ext cx="33405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B)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object 85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08990" y="6295390"/>
            <a:ext cx="3686810" cy="57150"/>
          </a:xfrm>
          <a:custGeom>
            <a:avLst/>
            <a:gdLst/>
            <a:ahLst/>
            <a:cxnLst/>
            <a:rect l="l" t="t" r="r" b="b"/>
            <a:pathLst>
              <a:path w="3686810" h="57150">
                <a:moveTo>
                  <a:pt x="3686810" y="57150"/>
                </a:moveTo>
                <a:lnTo>
                  <a:pt x="3686810" y="0"/>
                </a:lnTo>
                <a:lnTo>
                  <a:pt x="29209" y="0"/>
                </a:lnTo>
                <a:lnTo>
                  <a:pt x="29209" y="29210"/>
                </a:lnTo>
                <a:lnTo>
                  <a:pt x="0" y="29210"/>
                </a:lnTo>
                <a:lnTo>
                  <a:pt x="1269" y="38100"/>
                </a:lnTo>
                <a:lnTo>
                  <a:pt x="3809" y="41910"/>
                </a:lnTo>
                <a:lnTo>
                  <a:pt x="5079" y="45720"/>
                </a:lnTo>
                <a:lnTo>
                  <a:pt x="8890" y="49530"/>
                </a:lnTo>
                <a:lnTo>
                  <a:pt x="12700" y="52070"/>
                </a:lnTo>
                <a:lnTo>
                  <a:pt x="15240" y="54610"/>
                </a:lnTo>
                <a:lnTo>
                  <a:pt x="20319" y="55880"/>
                </a:lnTo>
                <a:lnTo>
                  <a:pt x="24129" y="57150"/>
                </a:lnTo>
                <a:lnTo>
                  <a:pt x="368681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08990" y="1736089"/>
            <a:ext cx="57150" cy="4588510"/>
          </a:xfrm>
          <a:custGeom>
            <a:avLst/>
            <a:gdLst/>
            <a:ahLst/>
            <a:cxnLst/>
            <a:rect l="l" t="t" r="r" b="b"/>
            <a:pathLst>
              <a:path w="57150" h="4588510">
                <a:moveTo>
                  <a:pt x="29209" y="4588510"/>
                </a:moveTo>
                <a:lnTo>
                  <a:pt x="57150" y="4588510"/>
                </a:lnTo>
                <a:lnTo>
                  <a:pt x="57150" y="29210"/>
                </a:lnTo>
                <a:lnTo>
                  <a:pt x="29209" y="29210"/>
                </a:lnTo>
                <a:lnTo>
                  <a:pt x="29209" y="0"/>
                </a:lnTo>
                <a:lnTo>
                  <a:pt x="20319" y="2539"/>
                </a:lnTo>
                <a:lnTo>
                  <a:pt x="15240" y="3810"/>
                </a:lnTo>
                <a:lnTo>
                  <a:pt x="12700" y="6350"/>
                </a:lnTo>
                <a:lnTo>
                  <a:pt x="8890" y="8889"/>
                </a:lnTo>
                <a:lnTo>
                  <a:pt x="5079" y="12700"/>
                </a:lnTo>
                <a:lnTo>
                  <a:pt x="3809" y="16510"/>
                </a:lnTo>
                <a:lnTo>
                  <a:pt x="1269" y="20320"/>
                </a:lnTo>
                <a:lnTo>
                  <a:pt x="1269" y="24130"/>
                </a:lnTo>
                <a:lnTo>
                  <a:pt x="0" y="29210"/>
                </a:lnTo>
                <a:lnTo>
                  <a:pt x="0" y="4588510"/>
                </a:lnTo>
                <a:lnTo>
                  <a:pt x="29209" y="45885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38200" y="1736089"/>
            <a:ext cx="7343140" cy="58420"/>
          </a:xfrm>
          <a:custGeom>
            <a:avLst/>
            <a:gdLst/>
            <a:ahLst/>
            <a:cxnLst/>
            <a:rect l="l" t="t" r="r" b="b"/>
            <a:pathLst>
              <a:path w="7343140" h="58420">
                <a:moveTo>
                  <a:pt x="0" y="0"/>
                </a:moveTo>
                <a:lnTo>
                  <a:pt x="0" y="58420"/>
                </a:lnTo>
                <a:lnTo>
                  <a:pt x="7315200" y="58420"/>
                </a:lnTo>
                <a:lnTo>
                  <a:pt x="7315200" y="29210"/>
                </a:lnTo>
                <a:lnTo>
                  <a:pt x="7343140" y="29210"/>
                </a:lnTo>
                <a:lnTo>
                  <a:pt x="7341870" y="20320"/>
                </a:lnTo>
                <a:lnTo>
                  <a:pt x="7340600" y="16510"/>
                </a:lnTo>
                <a:lnTo>
                  <a:pt x="7338059" y="12700"/>
                </a:lnTo>
                <a:lnTo>
                  <a:pt x="7335520" y="8889"/>
                </a:lnTo>
                <a:lnTo>
                  <a:pt x="7331709" y="6350"/>
                </a:lnTo>
                <a:lnTo>
                  <a:pt x="7327900" y="3810"/>
                </a:lnTo>
                <a:lnTo>
                  <a:pt x="7324090" y="2539"/>
                </a:lnTo>
                <a:lnTo>
                  <a:pt x="7319009" y="1270"/>
                </a:lnTo>
                <a:lnTo>
                  <a:pt x="7315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124190" y="1765300"/>
            <a:ext cx="57150" cy="4587240"/>
          </a:xfrm>
          <a:custGeom>
            <a:avLst/>
            <a:gdLst/>
            <a:ahLst/>
            <a:cxnLst/>
            <a:rect l="l" t="t" r="r" b="b"/>
            <a:pathLst>
              <a:path w="57150" h="4587240">
                <a:moveTo>
                  <a:pt x="57150" y="0"/>
                </a:moveTo>
                <a:lnTo>
                  <a:pt x="0" y="0"/>
                </a:lnTo>
                <a:lnTo>
                  <a:pt x="0" y="4559300"/>
                </a:lnTo>
                <a:lnTo>
                  <a:pt x="29209" y="4559300"/>
                </a:lnTo>
                <a:lnTo>
                  <a:pt x="29209" y="4587240"/>
                </a:lnTo>
                <a:lnTo>
                  <a:pt x="38100" y="4585970"/>
                </a:lnTo>
                <a:lnTo>
                  <a:pt x="41909" y="4584700"/>
                </a:lnTo>
                <a:lnTo>
                  <a:pt x="45719" y="4582160"/>
                </a:lnTo>
                <a:lnTo>
                  <a:pt x="49529" y="4579620"/>
                </a:lnTo>
                <a:lnTo>
                  <a:pt x="52069" y="4575810"/>
                </a:lnTo>
                <a:lnTo>
                  <a:pt x="54609" y="4572000"/>
                </a:lnTo>
                <a:lnTo>
                  <a:pt x="55879" y="4568190"/>
                </a:lnTo>
                <a:lnTo>
                  <a:pt x="57150" y="4563110"/>
                </a:lnTo>
                <a:lnTo>
                  <a:pt x="57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495800" y="6295390"/>
            <a:ext cx="3657600" cy="57150"/>
          </a:xfrm>
          <a:custGeom>
            <a:avLst/>
            <a:gdLst/>
            <a:ahLst/>
            <a:cxnLst/>
            <a:rect l="l" t="t" r="r" b="b"/>
            <a:pathLst>
              <a:path w="3657600" h="57150">
                <a:moveTo>
                  <a:pt x="3657600" y="29210"/>
                </a:moveTo>
                <a:lnTo>
                  <a:pt x="3657600" y="0"/>
                </a:lnTo>
                <a:lnTo>
                  <a:pt x="0" y="0"/>
                </a:lnTo>
                <a:lnTo>
                  <a:pt x="0" y="57150"/>
                </a:lnTo>
                <a:lnTo>
                  <a:pt x="3657600" y="57150"/>
                </a:lnTo>
                <a:lnTo>
                  <a:pt x="3657600" y="292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226560" y="2650490"/>
            <a:ext cx="883919" cy="464820"/>
          </a:xfrm>
          <a:custGeom>
            <a:avLst/>
            <a:gdLst/>
            <a:ahLst/>
            <a:cxnLst/>
            <a:rect l="l" t="t" r="r" b="b"/>
            <a:pathLst>
              <a:path w="883919" h="464820">
                <a:moveTo>
                  <a:pt x="881379" y="457200"/>
                </a:moveTo>
                <a:lnTo>
                  <a:pt x="5079" y="0"/>
                </a:lnTo>
                <a:lnTo>
                  <a:pt x="2539" y="3810"/>
                </a:lnTo>
                <a:lnTo>
                  <a:pt x="0" y="7620"/>
                </a:lnTo>
                <a:lnTo>
                  <a:pt x="876300" y="464820"/>
                </a:lnTo>
                <a:lnTo>
                  <a:pt x="878839" y="461010"/>
                </a:lnTo>
                <a:lnTo>
                  <a:pt x="881379" y="464820"/>
                </a:lnTo>
                <a:lnTo>
                  <a:pt x="883919" y="461010"/>
                </a:lnTo>
                <a:lnTo>
                  <a:pt x="881379" y="457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226560" y="3107690"/>
            <a:ext cx="881379" cy="466089"/>
          </a:xfrm>
          <a:custGeom>
            <a:avLst/>
            <a:gdLst/>
            <a:ahLst/>
            <a:cxnLst/>
            <a:rect l="l" t="t" r="r" b="b"/>
            <a:pathLst>
              <a:path w="881379" h="466089">
                <a:moveTo>
                  <a:pt x="881379" y="7620"/>
                </a:moveTo>
                <a:lnTo>
                  <a:pt x="878839" y="3810"/>
                </a:lnTo>
                <a:lnTo>
                  <a:pt x="876300" y="0"/>
                </a:lnTo>
                <a:lnTo>
                  <a:pt x="0" y="457200"/>
                </a:lnTo>
                <a:lnTo>
                  <a:pt x="2539" y="461010"/>
                </a:lnTo>
                <a:lnTo>
                  <a:pt x="0" y="464820"/>
                </a:lnTo>
                <a:lnTo>
                  <a:pt x="1269" y="466089"/>
                </a:lnTo>
                <a:lnTo>
                  <a:pt x="5079" y="464820"/>
                </a:lnTo>
                <a:lnTo>
                  <a:pt x="881379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347720" y="3107690"/>
            <a:ext cx="883919" cy="464820"/>
          </a:xfrm>
          <a:custGeom>
            <a:avLst/>
            <a:gdLst/>
            <a:ahLst/>
            <a:cxnLst/>
            <a:rect l="l" t="t" r="r" b="b"/>
            <a:pathLst>
              <a:path w="883919" h="464820">
                <a:moveTo>
                  <a:pt x="878839" y="464820"/>
                </a:moveTo>
                <a:lnTo>
                  <a:pt x="881379" y="461010"/>
                </a:lnTo>
                <a:lnTo>
                  <a:pt x="883919" y="457200"/>
                </a:lnTo>
                <a:lnTo>
                  <a:pt x="7619" y="0"/>
                </a:lnTo>
                <a:lnTo>
                  <a:pt x="5079" y="3810"/>
                </a:lnTo>
                <a:lnTo>
                  <a:pt x="2539" y="0"/>
                </a:lnTo>
                <a:lnTo>
                  <a:pt x="1269" y="0"/>
                </a:lnTo>
                <a:lnTo>
                  <a:pt x="0" y="3810"/>
                </a:lnTo>
                <a:lnTo>
                  <a:pt x="2539" y="7620"/>
                </a:lnTo>
                <a:lnTo>
                  <a:pt x="878839" y="4648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350260" y="2649220"/>
            <a:ext cx="881379" cy="466089"/>
          </a:xfrm>
          <a:custGeom>
            <a:avLst/>
            <a:gdLst/>
            <a:ahLst/>
            <a:cxnLst/>
            <a:rect l="l" t="t" r="r" b="b"/>
            <a:pathLst>
              <a:path w="881379" h="466089">
                <a:moveTo>
                  <a:pt x="0" y="458469"/>
                </a:moveTo>
                <a:lnTo>
                  <a:pt x="2539" y="462279"/>
                </a:lnTo>
                <a:lnTo>
                  <a:pt x="5079" y="466089"/>
                </a:lnTo>
                <a:lnTo>
                  <a:pt x="881379" y="8889"/>
                </a:lnTo>
                <a:lnTo>
                  <a:pt x="878839" y="5079"/>
                </a:lnTo>
                <a:lnTo>
                  <a:pt x="881379" y="1269"/>
                </a:lnTo>
                <a:lnTo>
                  <a:pt x="880110" y="0"/>
                </a:lnTo>
                <a:lnTo>
                  <a:pt x="876300" y="1269"/>
                </a:lnTo>
                <a:lnTo>
                  <a:pt x="0" y="4584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203700" y="25781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76200"/>
                </a:moveTo>
                <a:lnTo>
                  <a:pt x="76200" y="0"/>
                </a:lnTo>
                <a:lnTo>
                  <a:pt x="0" y="0"/>
                </a:lnTo>
                <a:lnTo>
                  <a:pt x="381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241800" y="2349500"/>
            <a:ext cx="0" cy="243839"/>
          </a:xfrm>
          <a:custGeom>
            <a:avLst/>
            <a:gdLst/>
            <a:ahLst/>
            <a:cxnLst/>
            <a:rect l="l" t="t" r="r" b="b"/>
            <a:pathLst>
              <a:path h="243839">
                <a:moveTo>
                  <a:pt x="0" y="0"/>
                </a:moveTo>
                <a:lnTo>
                  <a:pt x="0" y="243839"/>
                </a:lnTo>
              </a:path>
            </a:pathLst>
          </a:custGeom>
          <a:ln w="114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92700" y="3111500"/>
            <a:ext cx="2049779" cy="0"/>
          </a:xfrm>
          <a:custGeom>
            <a:avLst/>
            <a:gdLst/>
            <a:ahLst/>
            <a:cxnLst/>
            <a:rect l="l" t="t" r="r" b="b"/>
            <a:pathLst>
              <a:path w="2049779">
                <a:moveTo>
                  <a:pt x="0" y="0"/>
                </a:moveTo>
                <a:lnTo>
                  <a:pt x="2049779" y="0"/>
                </a:lnTo>
              </a:path>
            </a:pathLst>
          </a:custGeom>
          <a:ln w="114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828800" y="3111500"/>
            <a:ext cx="1511300" cy="0"/>
          </a:xfrm>
          <a:custGeom>
            <a:avLst/>
            <a:gdLst/>
            <a:ahLst/>
            <a:cxnLst/>
            <a:rect l="l" t="t" r="r" b="b"/>
            <a:pathLst>
              <a:path w="1511300">
                <a:moveTo>
                  <a:pt x="0" y="0"/>
                </a:moveTo>
                <a:lnTo>
                  <a:pt x="1511300" y="0"/>
                </a:lnTo>
              </a:path>
            </a:pathLst>
          </a:custGeom>
          <a:ln w="114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790700" y="3962400"/>
            <a:ext cx="74930" cy="76200"/>
          </a:xfrm>
          <a:custGeom>
            <a:avLst/>
            <a:gdLst/>
            <a:ahLst/>
            <a:cxnLst/>
            <a:rect l="l" t="t" r="r" b="b"/>
            <a:pathLst>
              <a:path w="74930" h="76200">
                <a:moveTo>
                  <a:pt x="38100" y="76200"/>
                </a:moveTo>
                <a:lnTo>
                  <a:pt x="74930" y="0"/>
                </a:lnTo>
                <a:lnTo>
                  <a:pt x="0" y="0"/>
                </a:lnTo>
                <a:lnTo>
                  <a:pt x="381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828800" y="3124200"/>
            <a:ext cx="0" cy="853439"/>
          </a:xfrm>
          <a:custGeom>
            <a:avLst/>
            <a:gdLst/>
            <a:ahLst/>
            <a:cxnLst/>
            <a:rect l="l" t="t" r="r" b="b"/>
            <a:pathLst>
              <a:path h="853439">
                <a:moveTo>
                  <a:pt x="0" y="0"/>
                </a:moveTo>
                <a:lnTo>
                  <a:pt x="0" y="853439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345179" y="3954779"/>
            <a:ext cx="69850" cy="83819"/>
          </a:xfrm>
          <a:custGeom>
            <a:avLst/>
            <a:gdLst/>
            <a:ahLst/>
            <a:cxnLst/>
            <a:rect l="l" t="t" r="r" b="b"/>
            <a:pathLst>
              <a:path w="69850" h="83820">
                <a:moveTo>
                  <a:pt x="7620" y="83820"/>
                </a:moveTo>
                <a:lnTo>
                  <a:pt x="69850" y="27940"/>
                </a:lnTo>
                <a:lnTo>
                  <a:pt x="0" y="0"/>
                </a:lnTo>
                <a:lnTo>
                  <a:pt x="7620" y="838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370579" y="3275329"/>
            <a:ext cx="290830" cy="708660"/>
          </a:xfrm>
          <a:custGeom>
            <a:avLst/>
            <a:gdLst/>
            <a:ahLst/>
            <a:cxnLst/>
            <a:rect l="l" t="t" r="r" b="b"/>
            <a:pathLst>
              <a:path w="290830" h="708660">
                <a:moveTo>
                  <a:pt x="290830" y="2540"/>
                </a:moveTo>
                <a:lnTo>
                  <a:pt x="281940" y="0"/>
                </a:lnTo>
                <a:lnTo>
                  <a:pt x="0" y="704850"/>
                </a:lnTo>
                <a:lnTo>
                  <a:pt x="8890" y="708660"/>
                </a:lnTo>
                <a:lnTo>
                  <a:pt x="290830" y="2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125720" y="3953510"/>
            <a:ext cx="69850" cy="85089"/>
          </a:xfrm>
          <a:custGeom>
            <a:avLst/>
            <a:gdLst/>
            <a:ahLst/>
            <a:cxnLst/>
            <a:rect l="l" t="t" r="r" b="b"/>
            <a:pathLst>
              <a:path w="69850" h="85089">
                <a:moveTo>
                  <a:pt x="69850" y="85089"/>
                </a:moveTo>
                <a:lnTo>
                  <a:pt x="64769" y="0"/>
                </a:lnTo>
                <a:lnTo>
                  <a:pt x="0" y="38100"/>
                </a:lnTo>
                <a:lnTo>
                  <a:pt x="69850" y="850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752340" y="3274060"/>
            <a:ext cx="417830" cy="713739"/>
          </a:xfrm>
          <a:custGeom>
            <a:avLst/>
            <a:gdLst/>
            <a:ahLst/>
            <a:cxnLst/>
            <a:rect l="l" t="t" r="r" b="b"/>
            <a:pathLst>
              <a:path w="417830" h="713739">
                <a:moveTo>
                  <a:pt x="7620" y="0"/>
                </a:moveTo>
                <a:lnTo>
                  <a:pt x="0" y="5079"/>
                </a:lnTo>
                <a:lnTo>
                  <a:pt x="408939" y="713739"/>
                </a:lnTo>
                <a:lnTo>
                  <a:pt x="417830" y="709929"/>
                </a:lnTo>
                <a:lnTo>
                  <a:pt x="76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203700" y="5638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76200"/>
                </a:moveTo>
                <a:lnTo>
                  <a:pt x="76200" y="0"/>
                </a:lnTo>
                <a:lnTo>
                  <a:pt x="0" y="0"/>
                </a:lnTo>
                <a:lnTo>
                  <a:pt x="381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241800" y="5029200"/>
            <a:ext cx="0" cy="624840"/>
          </a:xfrm>
          <a:custGeom>
            <a:avLst/>
            <a:gdLst/>
            <a:ahLst/>
            <a:cxnLst/>
            <a:rect l="l" t="t" r="r" b="b"/>
            <a:pathLst>
              <a:path h="624839">
                <a:moveTo>
                  <a:pt x="0" y="0"/>
                </a:moveTo>
                <a:lnTo>
                  <a:pt x="0" y="624840"/>
                </a:lnTo>
              </a:path>
            </a:pathLst>
          </a:custGeom>
          <a:ln w="114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113270" y="3964940"/>
            <a:ext cx="76200" cy="74930"/>
          </a:xfrm>
          <a:custGeom>
            <a:avLst/>
            <a:gdLst/>
            <a:ahLst/>
            <a:cxnLst/>
            <a:rect l="l" t="t" r="r" b="b"/>
            <a:pathLst>
              <a:path w="76200" h="74930">
                <a:moveTo>
                  <a:pt x="38100" y="74930"/>
                </a:moveTo>
                <a:lnTo>
                  <a:pt x="76200" y="0"/>
                </a:lnTo>
                <a:lnTo>
                  <a:pt x="0" y="0"/>
                </a:lnTo>
                <a:lnTo>
                  <a:pt x="38100" y="749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152005" y="3112770"/>
            <a:ext cx="0" cy="867409"/>
          </a:xfrm>
          <a:custGeom>
            <a:avLst/>
            <a:gdLst/>
            <a:ahLst/>
            <a:cxnLst/>
            <a:rect l="l" t="t" r="r" b="b"/>
            <a:pathLst>
              <a:path h="867409">
                <a:moveTo>
                  <a:pt x="0" y="0"/>
                </a:moveTo>
                <a:lnTo>
                  <a:pt x="0" y="867409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859280" y="4979670"/>
            <a:ext cx="5293360" cy="0"/>
          </a:xfrm>
          <a:custGeom>
            <a:avLst/>
            <a:gdLst/>
            <a:ahLst/>
            <a:cxnLst/>
            <a:rect l="l" t="t" r="r" b="b"/>
            <a:pathLst>
              <a:path w="5293360">
                <a:moveTo>
                  <a:pt x="0" y="0"/>
                </a:moveTo>
                <a:lnTo>
                  <a:pt x="529336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227320" y="493903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76200"/>
                </a:moveTo>
                <a:lnTo>
                  <a:pt x="76200" y="0"/>
                </a:lnTo>
                <a:lnTo>
                  <a:pt x="0" y="0"/>
                </a:lnTo>
                <a:lnTo>
                  <a:pt x="381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266055" y="4467860"/>
            <a:ext cx="0" cy="486409"/>
          </a:xfrm>
          <a:custGeom>
            <a:avLst/>
            <a:gdLst/>
            <a:ahLst/>
            <a:cxnLst/>
            <a:rect l="l" t="t" r="r" b="b"/>
            <a:pathLst>
              <a:path h="486410">
                <a:moveTo>
                  <a:pt x="0" y="0"/>
                </a:moveTo>
                <a:lnTo>
                  <a:pt x="0" y="486409"/>
                </a:lnTo>
              </a:path>
            </a:pathLst>
          </a:custGeom>
          <a:ln w="101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262629" y="4927600"/>
            <a:ext cx="74930" cy="76200"/>
          </a:xfrm>
          <a:custGeom>
            <a:avLst/>
            <a:gdLst/>
            <a:ahLst/>
            <a:cxnLst/>
            <a:rect l="l" t="t" r="r" b="b"/>
            <a:pathLst>
              <a:path w="74930" h="76200">
                <a:moveTo>
                  <a:pt x="38100" y="76200"/>
                </a:moveTo>
                <a:lnTo>
                  <a:pt x="74930" y="0"/>
                </a:lnTo>
                <a:lnTo>
                  <a:pt x="0" y="0"/>
                </a:lnTo>
                <a:lnTo>
                  <a:pt x="381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300095" y="4471670"/>
            <a:ext cx="0" cy="471169"/>
          </a:xfrm>
          <a:custGeom>
            <a:avLst/>
            <a:gdLst/>
            <a:ahLst/>
            <a:cxnLst/>
            <a:rect l="l" t="t" r="r" b="b"/>
            <a:pathLst>
              <a:path h="471170">
                <a:moveTo>
                  <a:pt x="0" y="0"/>
                </a:moveTo>
                <a:lnTo>
                  <a:pt x="0" y="471169"/>
                </a:lnTo>
              </a:path>
            </a:pathLst>
          </a:custGeom>
          <a:ln w="101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13560" y="4918710"/>
            <a:ext cx="74929" cy="76200"/>
          </a:xfrm>
          <a:custGeom>
            <a:avLst/>
            <a:gdLst/>
            <a:ahLst/>
            <a:cxnLst/>
            <a:rect l="l" t="t" r="r" b="b"/>
            <a:pathLst>
              <a:path w="74929" h="76200">
                <a:moveTo>
                  <a:pt x="38100" y="76200"/>
                </a:moveTo>
                <a:lnTo>
                  <a:pt x="74929" y="0"/>
                </a:lnTo>
                <a:lnTo>
                  <a:pt x="0" y="0"/>
                </a:lnTo>
                <a:lnTo>
                  <a:pt x="381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851025" y="4462780"/>
            <a:ext cx="0" cy="471169"/>
          </a:xfrm>
          <a:custGeom>
            <a:avLst/>
            <a:gdLst/>
            <a:ahLst/>
            <a:cxnLst/>
            <a:rect l="l" t="t" r="r" b="b"/>
            <a:pathLst>
              <a:path h="471170">
                <a:moveTo>
                  <a:pt x="0" y="0"/>
                </a:moveTo>
                <a:lnTo>
                  <a:pt x="0" y="471170"/>
                </a:lnTo>
              </a:path>
            </a:pathLst>
          </a:custGeom>
          <a:ln w="101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113270" y="491871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76200"/>
                </a:moveTo>
                <a:lnTo>
                  <a:pt x="76200" y="0"/>
                </a:lnTo>
                <a:lnTo>
                  <a:pt x="0" y="0"/>
                </a:lnTo>
                <a:lnTo>
                  <a:pt x="381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152005" y="4475480"/>
            <a:ext cx="0" cy="458469"/>
          </a:xfrm>
          <a:custGeom>
            <a:avLst/>
            <a:gdLst/>
            <a:ahLst/>
            <a:cxnLst/>
            <a:rect l="l" t="t" r="r" b="b"/>
            <a:pathLst>
              <a:path h="458470">
                <a:moveTo>
                  <a:pt x="0" y="0"/>
                </a:moveTo>
                <a:lnTo>
                  <a:pt x="0" y="458470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685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34670" y="87307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39770" y="87307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17010" y="87307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19520" y="873076"/>
            <a:ext cx="203797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</a:t>
            </a:r>
            <a:endParaRPr sz="4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15669" y="1830736"/>
            <a:ext cx="139125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i="1" spc="-4" dirty="0" smtClean="0">
                <a:latin typeface="Arial"/>
                <a:cs typeface="Arial"/>
              </a:rPr>
              <a:t>D</a:t>
            </a:r>
            <a:r>
              <a:rPr sz="2400" i="1" spc="-14" dirty="0" smtClean="0">
                <a:latin typeface="Arial"/>
                <a:cs typeface="Arial"/>
              </a:rPr>
              <a:t>i</a:t>
            </a:r>
            <a:r>
              <a:rPr sz="2400" i="1" spc="0" dirty="0" smtClean="0">
                <a:latin typeface="Arial"/>
                <a:cs typeface="Arial"/>
              </a:rPr>
              <a:t>agra</a:t>
            </a:r>
            <a:r>
              <a:rPr sz="2400" i="1" spc="4" dirty="0" smtClean="0">
                <a:latin typeface="Arial"/>
                <a:cs typeface="Arial"/>
              </a:rPr>
              <a:t>m</a:t>
            </a:r>
            <a:r>
              <a:rPr sz="2400" i="1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20290" y="1830736"/>
            <a:ext cx="41015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i="1" spc="0" dirty="0" smtClean="0">
                <a:latin typeface="Arial"/>
                <a:cs typeface="Arial"/>
              </a:rPr>
              <a:t>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44470" y="1830736"/>
            <a:ext cx="62925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i="1" spc="4" dirty="0" smtClean="0">
                <a:latin typeface="Arial"/>
                <a:cs typeface="Arial"/>
              </a:rPr>
              <a:t>f</a:t>
            </a:r>
            <a:r>
              <a:rPr sz="2400" i="1" spc="-4" dirty="0" smtClean="0">
                <a:latin typeface="Arial"/>
                <a:cs typeface="Arial"/>
              </a:rPr>
              <a:t>l</a:t>
            </a:r>
            <a:r>
              <a:rPr sz="2400" i="1" spc="0" dirty="0" smtClean="0">
                <a:latin typeface="Arial"/>
                <a:cs typeface="Arial"/>
              </a:rPr>
              <a:t>u</a:t>
            </a:r>
            <a:r>
              <a:rPr sz="2400" i="1" spc="-9" dirty="0" smtClean="0">
                <a:latin typeface="Arial"/>
                <a:cs typeface="Arial"/>
              </a:rPr>
              <a:t>j</a:t>
            </a:r>
            <a:r>
              <a:rPr sz="2400" i="1" spc="0" dirty="0" smtClean="0">
                <a:latin typeface="Arial"/>
                <a:cs typeface="Arial"/>
              </a:rPr>
              <a:t>o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35070" y="2919729"/>
            <a:ext cx="106806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35"/>
              </a:lnSpc>
              <a:spcBef>
                <a:spcPts val="101"/>
              </a:spcBef>
            </a:pPr>
            <a:r>
              <a:rPr sz="3000" spc="0" baseline="1449" dirty="0" smtClean="0">
                <a:latin typeface="Times New Roman"/>
                <a:cs typeface="Times New Roman"/>
              </a:rPr>
              <a:t>c</a:t>
            </a:r>
            <a:r>
              <a:rPr sz="3000" spc="9" baseline="1449" dirty="0" smtClean="0">
                <a:latin typeface="Times New Roman"/>
                <a:cs typeface="Times New Roman"/>
              </a:rPr>
              <a:t>o</a:t>
            </a:r>
            <a:r>
              <a:rPr sz="3000" spc="0" baseline="1449" dirty="0" smtClean="0">
                <a:latin typeface="Times New Roman"/>
                <a:cs typeface="Times New Roman"/>
              </a:rPr>
              <a:t>n</a:t>
            </a:r>
            <a:r>
              <a:rPr sz="3000" spc="9" baseline="1449" dirty="0" smtClean="0">
                <a:latin typeface="Times New Roman"/>
                <a:cs typeface="Times New Roman"/>
              </a:rPr>
              <a:t>d</a:t>
            </a:r>
            <a:r>
              <a:rPr sz="3000" spc="-4" baseline="1449" dirty="0" smtClean="0">
                <a:latin typeface="Times New Roman"/>
                <a:cs typeface="Times New Roman"/>
              </a:rPr>
              <a:t>i</a:t>
            </a:r>
            <a:r>
              <a:rPr sz="3000" spc="0" baseline="1449" dirty="0" smtClean="0">
                <a:latin typeface="Times New Roman"/>
                <a:cs typeface="Times New Roman"/>
              </a:rPr>
              <a:t>c</a:t>
            </a:r>
            <a:r>
              <a:rPr sz="3000" spc="-4" baseline="1449" dirty="0" smtClean="0">
                <a:latin typeface="Times New Roman"/>
                <a:cs typeface="Times New Roman"/>
              </a:rPr>
              <a:t>i</a:t>
            </a:r>
            <a:r>
              <a:rPr sz="3000" spc="9" baseline="1449" dirty="0" smtClean="0">
                <a:latin typeface="Times New Roman"/>
                <a:cs typeface="Times New Roman"/>
              </a:rPr>
              <a:t>ó</a:t>
            </a:r>
            <a:r>
              <a:rPr sz="3000" spc="0" baseline="1449" dirty="0" smtClean="0">
                <a:latin typeface="Times New Roman"/>
                <a:cs typeface="Times New Roman"/>
              </a:rPr>
              <a:t>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01470" y="3455670"/>
            <a:ext cx="223519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sz="3600" spc="0" baseline="1207" dirty="0" smtClean="0"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46980" y="3455670"/>
            <a:ext cx="223520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sz="3600" spc="0" baseline="1207" dirty="0" smtClean="0">
                <a:latin typeface="Times New Roman"/>
                <a:cs typeface="Times New Roman"/>
              </a:rPr>
              <a:t>3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90740" y="3455670"/>
            <a:ext cx="223520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sz="3600" spc="0" baseline="1207" dirty="0" smtClean="0">
                <a:latin typeface="Times New Roman"/>
                <a:cs typeface="Times New Roman"/>
              </a:rPr>
              <a:t>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21070" y="3997960"/>
            <a:ext cx="3759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sz="3600" spc="0" baseline="1207" dirty="0" smtClean="0">
                <a:latin typeface="Times New Roman"/>
                <a:cs typeface="Times New Roman"/>
              </a:rPr>
              <a:t>…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64920" y="4075429"/>
            <a:ext cx="1018984" cy="3162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0"/>
              </a:lnSpc>
              <a:spcBef>
                <a:spcPts val="117"/>
              </a:spcBef>
            </a:pPr>
            <a:r>
              <a:rPr sz="3000" spc="0" baseline="8696" dirty="0" smtClean="0">
                <a:latin typeface="Times New Roman"/>
                <a:cs typeface="Times New Roman"/>
              </a:rPr>
              <a:t>acc</a:t>
            </a:r>
            <a:r>
              <a:rPr sz="3000" spc="-9" baseline="8696" dirty="0" smtClean="0">
                <a:latin typeface="Times New Roman"/>
                <a:cs typeface="Times New Roman"/>
              </a:rPr>
              <a:t>i</a:t>
            </a:r>
            <a:r>
              <a:rPr sz="3000" spc="9" baseline="8696" dirty="0" smtClean="0">
                <a:latin typeface="Times New Roman"/>
                <a:cs typeface="Times New Roman"/>
              </a:rPr>
              <a:t>on</a:t>
            </a:r>
            <a:r>
              <a:rPr sz="3000" spc="0" baseline="8696" dirty="0" smtClean="0">
                <a:latin typeface="Times New Roman"/>
                <a:cs typeface="Times New Roman"/>
              </a:rPr>
              <a:t>e</a:t>
            </a:r>
            <a:r>
              <a:rPr sz="3000" spc="4" baseline="8696" dirty="0" smtClean="0">
                <a:latin typeface="Times New Roman"/>
                <a:cs typeface="Times New Roman"/>
              </a:rPr>
              <a:t>s</a:t>
            </a:r>
            <a:r>
              <a:rPr sz="1725" spc="0" baseline="-10082" dirty="0" smtClean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89250" y="4075429"/>
            <a:ext cx="1020254" cy="3162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0"/>
              </a:lnSpc>
              <a:spcBef>
                <a:spcPts val="117"/>
              </a:spcBef>
            </a:pPr>
            <a:r>
              <a:rPr sz="3000" spc="0" baseline="8696" dirty="0" smtClean="0">
                <a:latin typeface="Times New Roman"/>
                <a:cs typeface="Times New Roman"/>
              </a:rPr>
              <a:t>a</a:t>
            </a:r>
            <a:r>
              <a:rPr sz="3000" spc="14" baseline="8696" dirty="0" smtClean="0">
                <a:latin typeface="Times New Roman"/>
                <a:cs typeface="Times New Roman"/>
              </a:rPr>
              <a:t>c</a:t>
            </a:r>
            <a:r>
              <a:rPr sz="3000" spc="-9" baseline="8696" dirty="0" smtClean="0">
                <a:latin typeface="Times New Roman"/>
                <a:cs typeface="Times New Roman"/>
              </a:rPr>
              <a:t>c</a:t>
            </a:r>
            <a:r>
              <a:rPr sz="3000" spc="0" baseline="8696" dirty="0" smtClean="0">
                <a:latin typeface="Times New Roman"/>
                <a:cs typeface="Times New Roman"/>
              </a:rPr>
              <a:t>io</a:t>
            </a:r>
            <a:r>
              <a:rPr sz="3000" spc="14" baseline="8696" dirty="0" smtClean="0">
                <a:latin typeface="Times New Roman"/>
                <a:cs typeface="Times New Roman"/>
              </a:rPr>
              <a:t>n</a:t>
            </a:r>
            <a:r>
              <a:rPr sz="3000" spc="0" baseline="8696" dirty="0" smtClean="0">
                <a:latin typeface="Times New Roman"/>
                <a:cs typeface="Times New Roman"/>
              </a:rPr>
              <a:t>e</a:t>
            </a:r>
            <a:r>
              <a:rPr sz="3000" spc="4" baseline="8696" dirty="0" smtClean="0">
                <a:latin typeface="Times New Roman"/>
                <a:cs typeface="Times New Roman"/>
              </a:rPr>
              <a:t>s</a:t>
            </a:r>
            <a:r>
              <a:rPr sz="1725" spc="0" baseline="-10082" dirty="0" smtClean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41850" y="4075429"/>
            <a:ext cx="1018984" cy="3162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0"/>
              </a:lnSpc>
              <a:spcBef>
                <a:spcPts val="117"/>
              </a:spcBef>
            </a:pPr>
            <a:r>
              <a:rPr sz="3000" spc="0" baseline="8696" dirty="0" smtClean="0">
                <a:latin typeface="Times New Roman"/>
                <a:cs typeface="Times New Roman"/>
              </a:rPr>
              <a:t>acci</a:t>
            </a:r>
            <a:r>
              <a:rPr sz="3000" spc="9" baseline="8696" dirty="0" smtClean="0">
                <a:latin typeface="Times New Roman"/>
                <a:cs typeface="Times New Roman"/>
              </a:rPr>
              <a:t>o</a:t>
            </a:r>
            <a:r>
              <a:rPr sz="3000" spc="0" baseline="8696" dirty="0" smtClean="0">
                <a:latin typeface="Times New Roman"/>
                <a:cs typeface="Times New Roman"/>
              </a:rPr>
              <a:t>ne</a:t>
            </a:r>
            <a:r>
              <a:rPr sz="3000" spc="4" baseline="8696" dirty="0" smtClean="0">
                <a:latin typeface="Times New Roman"/>
                <a:cs typeface="Times New Roman"/>
              </a:rPr>
              <a:t>s</a:t>
            </a:r>
            <a:r>
              <a:rPr sz="1725" spc="0" baseline="-10082" dirty="0" smtClean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22109" y="4075429"/>
            <a:ext cx="968717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35"/>
              </a:lnSpc>
              <a:spcBef>
                <a:spcPts val="101"/>
              </a:spcBef>
            </a:pPr>
            <a:r>
              <a:rPr sz="3000" spc="0" baseline="1449" dirty="0" smtClean="0">
                <a:latin typeface="Times New Roman"/>
                <a:cs typeface="Times New Roman"/>
              </a:rPr>
              <a:t>acci</a:t>
            </a:r>
            <a:r>
              <a:rPr sz="3000" spc="9" baseline="1449" dirty="0" smtClean="0">
                <a:latin typeface="Times New Roman"/>
                <a:cs typeface="Times New Roman"/>
              </a:rPr>
              <a:t>on</a:t>
            </a:r>
            <a:r>
              <a:rPr sz="3000" spc="0" baseline="1449" dirty="0" smtClean="0">
                <a:latin typeface="Times New Roman"/>
                <a:cs typeface="Times New Roman"/>
              </a:rPr>
              <a:t>en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59280" y="4467860"/>
            <a:ext cx="3406775" cy="5118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5266055" y="4467860"/>
            <a:ext cx="1886585" cy="5118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1828800" y="3111500"/>
            <a:ext cx="1511300" cy="8661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R="49529" algn="r">
              <a:lnSpc>
                <a:spcPct val="95825"/>
              </a:lnSpc>
              <a:spcBef>
                <a:spcPts val="1369"/>
              </a:spcBef>
            </a:pPr>
            <a:r>
              <a:rPr sz="2400" spc="0" dirty="0" smtClean="0">
                <a:latin typeface="Times New Roman"/>
                <a:cs typeface="Times New Roman"/>
              </a:rPr>
              <a:t>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92700" y="3111500"/>
            <a:ext cx="2049779" cy="868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0230" y="1981200"/>
            <a:ext cx="8116570" cy="0"/>
          </a:xfrm>
          <a:custGeom>
            <a:avLst/>
            <a:gdLst/>
            <a:ahLst/>
            <a:cxnLst/>
            <a:rect l="l" t="t" r="r" b="b"/>
            <a:pathLst>
              <a:path w="8116570">
                <a:moveTo>
                  <a:pt x="0" y="0"/>
                </a:moveTo>
                <a:lnTo>
                  <a:pt x="8116570" y="0"/>
                </a:lnTo>
              </a:path>
            </a:pathLst>
          </a:custGeom>
          <a:ln w="2921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70230" y="5915025"/>
            <a:ext cx="8116570" cy="0"/>
          </a:xfrm>
          <a:custGeom>
            <a:avLst/>
            <a:gdLst/>
            <a:ahLst/>
            <a:cxnLst/>
            <a:rect l="l" t="t" r="r" b="b"/>
            <a:pathLst>
              <a:path w="8116570">
                <a:moveTo>
                  <a:pt x="0" y="0"/>
                </a:moveTo>
                <a:lnTo>
                  <a:pt x="8116570" y="0"/>
                </a:lnTo>
              </a:path>
            </a:pathLst>
          </a:custGeom>
          <a:ln w="304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69595" y="1981200"/>
            <a:ext cx="0" cy="3934460"/>
          </a:xfrm>
          <a:custGeom>
            <a:avLst/>
            <a:gdLst/>
            <a:ahLst/>
            <a:cxnLst/>
            <a:rect l="l" t="t" r="r" b="b"/>
            <a:pathLst>
              <a:path h="3934460">
                <a:moveTo>
                  <a:pt x="0" y="0"/>
                </a:moveTo>
                <a:lnTo>
                  <a:pt x="0" y="3934460"/>
                </a:lnTo>
              </a:path>
            </a:pathLst>
          </a:custGeom>
          <a:ln w="304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02175" y="1981200"/>
            <a:ext cx="0" cy="3934460"/>
          </a:xfrm>
          <a:custGeom>
            <a:avLst/>
            <a:gdLst/>
            <a:ahLst/>
            <a:cxnLst/>
            <a:rect l="l" t="t" r="r" b="b"/>
            <a:pathLst>
              <a:path h="3934460">
                <a:moveTo>
                  <a:pt x="0" y="0"/>
                </a:moveTo>
                <a:lnTo>
                  <a:pt x="0" y="393446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686800" y="1981200"/>
            <a:ext cx="0" cy="3934460"/>
          </a:xfrm>
          <a:custGeom>
            <a:avLst/>
            <a:gdLst/>
            <a:ahLst/>
            <a:cxnLst/>
            <a:rect l="l" t="t" r="r" b="b"/>
            <a:pathLst>
              <a:path h="3934460">
                <a:moveTo>
                  <a:pt x="0" y="0"/>
                </a:moveTo>
                <a:lnTo>
                  <a:pt x="0" y="3934460"/>
                </a:lnTo>
              </a:path>
            </a:pathLst>
          </a:custGeom>
          <a:ln w="2921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70230" y="2436495"/>
            <a:ext cx="8116570" cy="0"/>
          </a:xfrm>
          <a:custGeom>
            <a:avLst/>
            <a:gdLst/>
            <a:ahLst/>
            <a:cxnLst/>
            <a:rect l="l" t="t" r="r" b="b"/>
            <a:pathLst>
              <a:path w="8116570">
                <a:moveTo>
                  <a:pt x="0" y="0"/>
                </a:moveTo>
                <a:lnTo>
                  <a:pt x="8116570" y="0"/>
                </a:lnTo>
              </a:path>
            </a:pathLst>
          </a:custGeom>
          <a:ln w="304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34670" y="87307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39770" y="87307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17010" y="87307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19520" y="873076"/>
            <a:ext cx="203797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</a:t>
            </a:r>
            <a:endParaRPr sz="4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9595" y="1981200"/>
            <a:ext cx="4132579" cy="455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804">
              <a:lnSpc>
                <a:spcPct val="95825"/>
              </a:lnSpc>
              <a:spcBef>
                <a:spcPts val="305"/>
              </a:spcBef>
            </a:pPr>
            <a:r>
              <a:rPr sz="2400" spc="-9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seudocód</a:t>
            </a:r>
            <a:r>
              <a:rPr sz="2400" spc="-1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go en Español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02175" y="1981200"/>
            <a:ext cx="3984625" cy="455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9535">
              <a:lnSpc>
                <a:spcPct val="95825"/>
              </a:lnSpc>
              <a:spcBef>
                <a:spcPts val="305"/>
              </a:spcBef>
            </a:pPr>
            <a:r>
              <a:rPr sz="2400" spc="-4" dirty="0" smtClean="0">
                <a:latin typeface="Arial"/>
                <a:cs typeface="Arial"/>
              </a:rPr>
              <a:t>C</a:t>
            </a:r>
            <a:r>
              <a:rPr sz="2400" spc="0" dirty="0" smtClean="0">
                <a:latin typeface="Arial"/>
                <a:cs typeface="Arial"/>
              </a:rPr>
              <a:t>ód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go en C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595" y="2436495"/>
            <a:ext cx="4132579" cy="34785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804">
              <a:lnSpc>
                <a:spcPct val="94401"/>
              </a:lnSpc>
              <a:spcBef>
                <a:spcPts val="385"/>
              </a:spcBef>
            </a:pPr>
            <a:r>
              <a:rPr sz="1800" b="1" spc="0" dirty="0" smtClean="0">
                <a:latin typeface="Courier New"/>
                <a:cs typeface="Courier New"/>
              </a:rPr>
              <a:t>En caso de &lt;expresión&gt; hacer</a:t>
            </a:r>
            <a:endParaRPr sz="1800">
              <a:latin typeface="Courier New"/>
              <a:cs typeface="Courier New"/>
            </a:endParaRPr>
          </a:p>
          <a:p>
            <a:pPr marL="365124">
              <a:lnSpc>
                <a:spcPct val="94401"/>
              </a:lnSpc>
              <a:spcBef>
                <a:spcPts val="530"/>
              </a:spcBef>
            </a:pPr>
            <a:r>
              <a:rPr sz="1800" b="1" spc="0" dirty="0" smtClean="0">
                <a:latin typeface="Courier New"/>
                <a:cs typeface="Courier New"/>
              </a:rPr>
              <a:t>&lt;lista1&gt;: Sentencias</a:t>
            </a:r>
            <a:endParaRPr sz="1800">
              <a:latin typeface="Courier New"/>
              <a:cs typeface="Courier New"/>
            </a:endParaRPr>
          </a:p>
          <a:p>
            <a:pPr marL="365124">
              <a:lnSpc>
                <a:spcPct val="94401"/>
              </a:lnSpc>
              <a:spcBef>
                <a:spcPts val="530"/>
              </a:spcBef>
            </a:pPr>
            <a:r>
              <a:rPr sz="1800" b="1" spc="0" dirty="0" smtClean="0">
                <a:latin typeface="Courier New"/>
                <a:cs typeface="Courier New"/>
              </a:rPr>
              <a:t>&lt;lista2&gt;: Sentencias</a:t>
            </a:r>
            <a:endParaRPr sz="1800">
              <a:latin typeface="Courier New"/>
              <a:cs typeface="Courier New"/>
            </a:endParaRPr>
          </a:p>
          <a:p>
            <a:pPr marL="365124">
              <a:lnSpc>
                <a:spcPct val="94401"/>
              </a:lnSpc>
              <a:spcBef>
                <a:spcPts val="530"/>
              </a:spcBef>
            </a:pPr>
            <a:r>
              <a:rPr sz="1800" b="1" spc="0" dirty="0" smtClean="0">
                <a:latin typeface="Courier New"/>
                <a:cs typeface="Courier New"/>
              </a:rPr>
              <a:t>…</a:t>
            </a:r>
            <a:endParaRPr sz="1800">
              <a:latin typeface="Courier New"/>
              <a:cs typeface="Courier New"/>
            </a:endParaRPr>
          </a:p>
          <a:p>
            <a:pPr marL="90804" marR="985187" indent="274319">
              <a:lnSpc>
                <a:spcPts val="2039"/>
              </a:lnSpc>
              <a:spcBef>
                <a:spcPts val="530"/>
              </a:spcBef>
            </a:pPr>
            <a:r>
              <a:rPr sz="1800" b="1" spc="0" dirty="0" smtClean="0">
                <a:latin typeface="Courier New"/>
                <a:cs typeface="Courier New"/>
              </a:rPr>
              <a:t>&lt;listan&gt;: Sentencias </a:t>
            </a:r>
            <a:endParaRPr sz="1800">
              <a:latin typeface="Courier New"/>
              <a:cs typeface="Courier New"/>
            </a:endParaRPr>
          </a:p>
          <a:p>
            <a:pPr marL="90804" marR="985187">
              <a:lnSpc>
                <a:spcPts val="2039"/>
              </a:lnSpc>
              <a:spcBef>
                <a:spcPts val="530"/>
              </a:spcBef>
            </a:pPr>
            <a:r>
              <a:rPr sz="1800" b="1" spc="0" dirty="0" smtClean="0">
                <a:latin typeface="Courier New"/>
                <a:cs typeface="Courier New"/>
              </a:rPr>
              <a:t>fin_caso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02175" y="2436495"/>
            <a:ext cx="3984625" cy="34785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9535">
              <a:lnSpc>
                <a:spcPct val="94401"/>
              </a:lnSpc>
              <a:spcBef>
                <a:spcPts val="385"/>
              </a:spcBef>
            </a:pPr>
            <a:r>
              <a:rPr sz="1800" b="1" spc="0" dirty="0" smtClean="0">
                <a:latin typeface="Courier New"/>
                <a:cs typeface="Courier New"/>
              </a:rPr>
              <a:t>switch (expresión)</a:t>
            </a:r>
            <a:endParaRPr sz="1800">
              <a:latin typeface="Courier New"/>
              <a:cs typeface="Courier New"/>
            </a:endParaRPr>
          </a:p>
          <a:p>
            <a:pPr marL="89535">
              <a:lnSpc>
                <a:spcPct val="94401"/>
              </a:lnSpc>
              <a:spcBef>
                <a:spcPts val="530"/>
              </a:spcBef>
            </a:pPr>
            <a:r>
              <a:rPr sz="1800" b="1" spc="0" dirty="0" smtClean="0">
                <a:latin typeface="Courier New"/>
                <a:cs typeface="Courier New"/>
              </a:rPr>
              <a:t>{</a:t>
            </a:r>
            <a:endParaRPr sz="1800">
              <a:latin typeface="Courier New"/>
              <a:cs typeface="Courier New"/>
            </a:endParaRPr>
          </a:p>
          <a:p>
            <a:pPr marL="226695">
              <a:lnSpc>
                <a:spcPct val="94401"/>
              </a:lnSpc>
              <a:spcBef>
                <a:spcPts val="530"/>
              </a:spcBef>
            </a:pPr>
            <a:r>
              <a:rPr sz="1800" b="1" spc="0" dirty="0" smtClean="0">
                <a:latin typeface="Courier New"/>
                <a:cs typeface="Courier New"/>
              </a:rPr>
              <a:t>case &lt;valor1&gt;: sentencias;</a:t>
            </a:r>
            <a:endParaRPr sz="1800">
              <a:latin typeface="Courier New"/>
              <a:cs typeface="Courier New"/>
            </a:endParaRPr>
          </a:p>
          <a:p>
            <a:pPr marL="226695">
              <a:lnSpc>
                <a:spcPct val="94401"/>
              </a:lnSpc>
              <a:spcBef>
                <a:spcPts val="530"/>
              </a:spcBef>
            </a:pPr>
            <a:r>
              <a:rPr sz="1800" b="1" spc="0" dirty="0" smtClean="0">
                <a:latin typeface="Courier New"/>
                <a:cs typeface="Courier New"/>
              </a:rPr>
              <a:t>break;</a:t>
            </a:r>
            <a:endParaRPr sz="1800">
              <a:latin typeface="Courier New"/>
              <a:cs typeface="Courier New"/>
            </a:endParaRPr>
          </a:p>
          <a:p>
            <a:pPr marL="226695">
              <a:lnSpc>
                <a:spcPct val="94401"/>
              </a:lnSpc>
              <a:spcBef>
                <a:spcPts val="530"/>
              </a:spcBef>
            </a:pPr>
            <a:r>
              <a:rPr sz="1800" b="1" spc="0" dirty="0" smtClean="0">
                <a:latin typeface="Courier New"/>
                <a:cs typeface="Courier New"/>
              </a:rPr>
              <a:t>case &lt;valor2&gt;: sentencias;</a:t>
            </a:r>
            <a:endParaRPr sz="1800">
              <a:latin typeface="Courier New"/>
              <a:cs typeface="Courier New"/>
            </a:endParaRPr>
          </a:p>
          <a:p>
            <a:pPr marL="226695">
              <a:lnSpc>
                <a:spcPct val="94401"/>
              </a:lnSpc>
              <a:spcBef>
                <a:spcPts val="530"/>
              </a:spcBef>
            </a:pPr>
            <a:r>
              <a:rPr sz="1800" b="1" spc="0" dirty="0" smtClean="0">
                <a:latin typeface="Courier New"/>
                <a:cs typeface="Courier New"/>
              </a:rPr>
              <a:t>break;</a:t>
            </a:r>
            <a:endParaRPr sz="1800">
              <a:latin typeface="Courier New"/>
              <a:cs typeface="Courier New"/>
            </a:endParaRPr>
          </a:p>
          <a:p>
            <a:pPr marL="226695">
              <a:lnSpc>
                <a:spcPct val="94401"/>
              </a:lnSpc>
              <a:spcBef>
                <a:spcPts val="530"/>
              </a:spcBef>
            </a:pPr>
            <a:r>
              <a:rPr sz="1800" b="1" spc="0" dirty="0" smtClean="0">
                <a:latin typeface="Courier New"/>
                <a:cs typeface="Courier New"/>
              </a:rPr>
              <a:t>…</a:t>
            </a:r>
            <a:endParaRPr sz="1800">
              <a:latin typeface="Courier New"/>
              <a:cs typeface="Courier New"/>
            </a:endParaRPr>
          </a:p>
          <a:p>
            <a:pPr marL="226695">
              <a:lnSpc>
                <a:spcPct val="94401"/>
              </a:lnSpc>
              <a:spcBef>
                <a:spcPts val="530"/>
              </a:spcBef>
            </a:pPr>
            <a:r>
              <a:rPr sz="1800" b="1" spc="0" dirty="0" smtClean="0">
                <a:latin typeface="Courier New"/>
                <a:cs typeface="Courier New"/>
              </a:rPr>
              <a:t>default: //opcional</a:t>
            </a:r>
            <a:endParaRPr sz="1800">
              <a:latin typeface="Courier New"/>
              <a:cs typeface="Courier New"/>
            </a:endParaRPr>
          </a:p>
          <a:p>
            <a:pPr marL="226695">
              <a:lnSpc>
                <a:spcPct val="94401"/>
              </a:lnSpc>
              <a:spcBef>
                <a:spcPts val="540"/>
              </a:spcBef>
            </a:pPr>
            <a:r>
              <a:rPr sz="1800" b="1" spc="0" dirty="0" smtClean="0">
                <a:latin typeface="Courier New"/>
                <a:cs typeface="Courier New"/>
              </a:rPr>
              <a:t>&lt;sentencias&gt;</a:t>
            </a:r>
            <a:endParaRPr sz="1800">
              <a:latin typeface="Courier New"/>
              <a:cs typeface="Courier New"/>
            </a:endParaRPr>
          </a:p>
          <a:p>
            <a:pPr marL="89535">
              <a:lnSpc>
                <a:spcPct val="94401"/>
              </a:lnSpc>
              <a:spcBef>
                <a:spcPts val="520"/>
              </a:spcBef>
            </a:pPr>
            <a:r>
              <a:rPr sz="1800" b="1" spc="0" dirty="0" smtClean="0">
                <a:latin typeface="Courier New"/>
                <a:cs typeface="Courier New"/>
              </a:rPr>
              <a:t>}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34670" y="87307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39770" y="87307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17010" y="87307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19520" y="873076"/>
            <a:ext cx="203797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</a:t>
            </a:r>
            <a:endParaRPr sz="4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7569" y="2046636"/>
            <a:ext cx="7320885" cy="661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va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úa una expres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ón que pod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á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-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ar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1 de n va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es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ts val="2610"/>
              </a:lnSpc>
              <a:spcBef>
                <a:spcPts val="2"/>
              </a:spcBef>
            </a:pP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ntos.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-4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e acue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do al va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or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resu</a:t>
            </a:r>
            <a:r>
              <a:rPr sz="2400" spc="-14" dirty="0" smtClean="0">
                <a:latin typeface="Arial"/>
                <a:cs typeface="Arial"/>
              </a:rPr>
              <a:t>l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an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 de esta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7569" y="2707036"/>
            <a:ext cx="553907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eva</a:t>
            </a:r>
            <a:r>
              <a:rPr sz="2400" spc="-1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uac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ón,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se e</a:t>
            </a:r>
            <a:r>
              <a:rPr sz="2400" spc="-9" dirty="0" smtClean="0">
                <a:latin typeface="Arial"/>
                <a:cs typeface="Arial"/>
              </a:rPr>
              <a:t>j</a:t>
            </a:r>
            <a:r>
              <a:rPr sz="2400" spc="0" dirty="0" smtClean="0">
                <a:latin typeface="Arial"/>
                <a:cs typeface="Arial"/>
              </a:rPr>
              <a:t>ecu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án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as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sen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enc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31280" y="2707036"/>
            <a:ext cx="144199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asoc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adas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85430" y="2707036"/>
            <a:ext cx="24063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7569" y="3038506"/>
            <a:ext cx="79877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cho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90370" y="3038506"/>
            <a:ext cx="72948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va</a:t>
            </a:r>
            <a:r>
              <a:rPr sz="2400" spc="-1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34590" y="3038506"/>
            <a:ext cx="41015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58770" y="3038506"/>
            <a:ext cx="110423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mane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77640" y="3038506"/>
            <a:ext cx="159217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secuenc</a:t>
            </a:r>
            <a:r>
              <a:rPr sz="2400" spc="-1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32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34670" y="87307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39770" y="87307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17010" y="873076"/>
            <a:ext cx="434048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 </a:t>
            </a: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</a:t>
            </a:r>
            <a:endParaRPr sz="4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7569" y="2046636"/>
            <a:ext cx="235671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i="1" spc="-9" dirty="0" smtClean="0">
                <a:solidFill>
                  <a:srgbClr val="9999FF"/>
                </a:solidFill>
                <a:latin typeface="Arial"/>
                <a:cs typeface="Arial"/>
              </a:rPr>
              <a:t>S</a:t>
            </a:r>
            <a:r>
              <a:rPr sz="2400" i="1" spc="0" dirty="0" smtClean="0">
                <a:solidFill>
                  <a:srgbClr val="9999FF"/>
                </a:solidFill>
                <a:latin typeface="Arial"/>
                <a:cs typeface="Arial"/>
              </a:rPr>
              <a:t>en</a:t>
            </a:r>
            <a:r>
              <a:rPr sz="2400" i="1" spc="4" dirty="0" smtClean="0">
                <a:solidFill>
                  <a:srgbClr val="9999FF"/>
                </a:solidFill>
                <a:latin typeface="Arial"/>
                <a:cs typeface="Arial"/>
              </a:rPr>
              <a:t>t</a:t>
            </a:r>
            <a:r>
              <a:rPr sz="2400" i="1" spc="0" dirty="0" smtClean="0">
                <a:solidFill>
                  <a:srgbClr val="9999FF"/>
                </a:solidFill>
                <a:latin typeface="Arial"/>
                <a:cs typeface="Arial"/>
              </a:rPr>
              <a:t>enc</a:t>
            </a:r>
            <a:r>
              <a:rPr sz="2400" i="1" spc="-14" dirty="0" smtClean="0">
                <a:solidFill>
                  <a:srgbClr val="9999FF"/>
                </a:solidFill>
                <a:latin typeface="Arial"/>
                <a:cs typeface="Arial"/>
              </a:rPr>
              <a:t>i</a:t>
            </a:r>
            <a:r>
              <a:rPr sz="2400" i="1" spc="0" dirty="0" smtClean="0">
                <a:solidFill>
                  <a:srgbClr val="9999FF"/>
                </a:solidFill>
                <a:latin typeface="Arial"/>
                <a:cs typeface="Arial"/>
              </a:rPr>
              <a:t>a</a:t>
            </a:r>
            <a:r>
              <a:rPr sz="2400" i="1" spc="9" dirty="0" smtClean="0">
                <a:solidFill>
                  <a:srgbClr val="9999FF"/>
                </a:solidFill>
                <a:latin typeface="Arial"/>
                <a:cs typeface="Arial"/>
              </a:rPr>
              <a:t> </a:t>
            </a:r>
            <a:r>
              <a:rPr sz="2400" i="1" spc="0" dirty="0" smtClean="0">
                <a:solidFill>
                  <a:srgbClr val="9999FF"/>
                </a:solidFill>
                <a:latin typeface="Arial"/>
                <a:cs typeface="Arial"/>
              </a:rPr>
              <a:t>b</a:t>
            </a:r>
            <a:r>
              <a:rPr sz="2400" i="1" spc="-4" dirty="0" smtClean="0">
                <a:solidFill>
                  <a:srgbClr val="9999FF"/>
                </a:solidFill>
                <a:latin typeface="Arial"/>
                <a:cs typeface="Arial"/>
              </a:rPr>
              <a:t>r</a:t>
            </a:r>
            <a:r>
              <a:rPr sz="2400" i="1" spc="0" dirty="0" smtClean="0">
                <a:solidFill>
                  <a:srgbClr val="9999FF"/>
                </a:solidFill>
                <a:latin typeface="Arial"/>
                <a:cs typeface="Arial"/>
              </a:rPr>
              <a:t>eak</a:t>
            </a:r>
            <a:r>
              <a:rPr sz="2400" spc="0" dirty="0" smtClean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30880" y="2046636"/>
            <a:ext cx="5370668" cy="990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0480" marR="39873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La sen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enc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b</a:t>
            </a:r>
            <a:r>
              <a:rPr sz="2400" i="1" spc="-4" dirty="0" smtClean="0">
                <a:latin typeface="Arial"/>
                <a:cs typeface="Arial"/>
              </a:rPr>
              <a:t>r</a:t>
            </a:r>
            <a:r>
              <a:rPr sz="2400" i="1" spc="0" dirty="0" smtClean="0">
                <a:latin typeface="Arial"/>
                <a:cs typeface="Arial"/>
              </a:rPr>
              <a:t>eak </a:t>
            </a:r>
            <a:r>
              <a:rPr sz="2400" spc="0" dirty="0" smtClean="0">
                <a:latin typeface="Arial"/>
                <a:cs typeface="Arial"/>
              </a:rPr>
              <a:t>se u</a:t>
            </a:r>
            <a:r>
              <a:rPr sz="2400" spc="9" dirty="0" smtClean="0">
                <a:latin typeface="Arial"/>
                <a:cs typeface="Arial"/>
              </a:rPr>
              <a:t>t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-14" dirty="0" smtClean="0">
                <a:latin typeface="Arial"/>
                <a:cs typeface="Arial"/>
              </a:rPr>
              <a:t>l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za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en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  <a:p>
            <a:pPr marL="12700" indent="50799">
              <a:lnSpc>
                <a:spcPts val="2590"/>
              </a:lnSpc>
              <a:spcBef>
                <a:spcPts val="31"/>
              </a:spcBef>
            </a:pPr>
            <a:r>
              <a:rPr sz="2400" spc="0" dirty="0" smtClean="0">
                <a:latin typeface="Arial"/>
                <a:cs typeface="Arial"/>
              </a:rPr>
              <a:t>y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n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4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s es</a:t>
            </a:r>
            <a:r>
              <a:rPr sz="2400" spc="9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ruc</a:t>
            </a:r>
            <a:r>
              <a:rPr sz="2400" spc="9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u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as de </a:t>
            </a: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pe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14" dirty="0" smtClean="0">
                <a:latin typeface="Arial"/>
                <a:cs typeface="Arial"/>
              </a:rPr>
              <a:t>c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ón.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1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 a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 co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pu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ado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que e</a:t>
            </a:r>
            <a:r>
              <a:rPr sz="2400" spc="-9" dirty="0" smtClean="0">
                <a:latin typeface="Arial"/>
                <a:cs typeface="Arial"/>
              </a:rPr>
              <a:t>j</a:t>
            </a:r>
            <a:r>
              <a:rPr sz="2400" spc="0" dirty="0" smtClean="0">
                <a:latin typeface="Arial"/>
                <a:cs typeface="Arial"/>
              </a:rPr>
              <a:t>ecu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1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7569" y="2378106"/>
            <a:ext cx="1374745" cy="990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sen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enc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590"/>
              </a:lnSpc>
              <a:spcBef>
                <a:spcPts val="1"/>
              </a:spcBef>
            </a:pPr>
            <a:r>
              <a:rPr sz="2400" spc="0" dirty="0" smtClean="0">
                <a:latin typeface="Arial"/>
                <a:cs typeface="Arial"/>
              </a:rPr>
              <a:t>sen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enc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610"/>
              </a:lnSpc>
              <a:spcBef>
                <a:spcPts val="1"/>
              </a:spcBef>
            </a:pPr>
            <a:r>
              <a:rPr sz="2400" spc="0" dirty="0" smtClean="0">
                <a:latin typeface="Arial"/>
                <a:cs typeface="Arial"/>
              </a:rPr>
              <a:t>sen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enc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65680" y="2378106"/>
            <a:ext cx="950565" cy="6591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19">
              <a:lnSpc>
                <a:spcPts val="2555"/>
              </a:lnSpc>
              <a:spcBef>
                <a:spcPts val="127"/>
              </a:spcBef>
            </a:pPr>
            <a:r>
              <a:rPr sz="2400" i="1" spc="0" dirty="0" smtClean="0">
                <a:latin typeface="Arial"/>
                <a:cs typeface="Arial"/>
              </a:rPr>
              <a:t>s</a:t>
            </a:r>
            <a:r>
              <a:rPr sz="2400" i="1" spc="-4" dirty="0" smtClean="0">
                <a:latin typeface="Arial"/>
                <a:cs typeface="Arial"/>
              </a:rPr>
              <a:t>wi</a:t>
            </a:r>
            <a:r>
              <a:rPr sz="2400" i="1" spc="4" dirty="0" smtClean="0">
                <a:latin typeface="Arial"/>
                <a:cs typeface="Arial"/>
              </a:rPr>
              <a:t>t</a:t>
            </a:r>
            <a:r>
              <a:rPr sz="2400" i="1" spc="0" dirty="0" smtClean="0">
                <a:latin typeface="Arial"/>
                <a:cs typeface="Arial"/>
              </a:rPr>
              <a:t>ch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590"/>
              </a:lnSpc>
              <a:spcBef>
                <a:spcPts val="1"/>
              </a:spcBef>
            </a:pP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 d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ce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65680" y="3038506"/>
            <a:ext cx="603284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que está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ed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9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en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 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con</a:t>
            </a:r>
            <a:r>
              <a:rPr sz="2400" spc="-4" dirty="0" smtClean="0">
                <a:latin typeface="Arial"/>
                <a:cs typeface="Arial"/>
              </a:rPr>
              <a:t>ti</a:t>
            </a:r>
            <a:r>
              <a:rPr sz="2400" spc="0" dirty="0" smtClean="0">
                <a:latin typeface="Arial"/>
                <a:cs typeface="Arial"/>
              </a:rPr>
              <a:t>nuac</a:t>
            </a:r>
            <a:r>
              <a:rPr sz="2400" spc="-1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ón del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7569" y="3368706"/>
            <a:ext cx="393035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4" dirty="0" smtClean="0">
                <a:latin typeface="Arial"/>
                <a:cs typeface="Arial"/>
              </a:rPr>
              <a:t>f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83970" y="3368706"/>
            <a:ext cx="477867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del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75460" y="3368706"/>
            <a:ext cx="916275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-4" dirty="0" smtClean="0">
                <a:latin typeface="Arial"/>
                <a:cs typeface="Arial"/>
              </a:rPr>
              <a:t>w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ch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06370" y="3368706"/>
            <a:ext cx="240635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60370" y="3368706"/>
            <a:ext cx="477867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del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50590" y="3368706"/>
            <a:ext cx="394305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14" dirty="0" smtClean="0">
                <a:latin typeface="Arial"/>
                <a:cs typeface="Arial"/>
              </a:rPr>
              <a:t>f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58260" y="3368706"/>
            <a:ext cx="410150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82440" y="3368706"/>
            <a:ext cx="579665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una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74260" y="3368706"/>
            <a:ext cx="1428085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es</a:t>
            </a:r>
            <a:r>
              <a:rPr sz="2400" spc="9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ruc</a:t>
            </a:r>
            <a:r>
              <a:rPr sz="2400" spc="9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u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16980" y="3368706"/>
            <a:ext cx="410150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39890" y="3368706"/>
            <a:ext cx="1476543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epe</a:t>
            </a:r>
            <a:r>
              <a:rPr sz="2400" spc="-9" dirty="0" smtClean="0">
                <a:latin typeface="Arial"/>
                <a:cs typeface="Arial"/>
              </a:rPr>
              <a:t>t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ón.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32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2140" y="1676400"/>
            <a:ext cx="8074659" cy="0"/>
          </a:xfrm>
          <a:custGeom>
            <a:avLst/>
            <a:gdLst/>
            <a:ahLst/>
            <a:cxnLst/>
            <a:rect l="l" t="t" r="r" b="b"/>
            <a:pathLst>
              <a:path w="8074659">
                <a:moveTo>
                  <a:pt x="0" y="0"/>
                </a:moveTo>
                <a:lnTo>
                  <a:pt x="8074659" y="0"/>
                </a:lnTo>
              </a:path>
            </a:pathLst>
          </a:custGeom>
          <a:ln w="2921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2140" y="5836285"/>
            <a:ext cx="8074659" cy="0"/>
          </a:xfrm>
          <a:custGeom>
            <a:avLst/>
            <a:gdLst/>
            <a:ahLst/>
            <a:cxnLst/>
            <a:rect l="l" t="t" r="r" b="b"/>
            <a:pathLst>
              <a:path w="8074659">
                <a:moveTo>
                  <a:pt x="0" y="0"/>
                </a:moveTo>
                <a:lnTo>
                  <a:pt x="8074659" y="0"/>
                </a:lnTo>
              </a:path>
            </a:pathLst>
          </a:custGeom>
          <a:ln w="304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2775" y="1676400"/>
            <a:ext cx="0" cy="4160520"/>
          </a:xfrm>
          <a:custGeom>
            <a:avLst/>
            <a:gdLst/>
            <a:ahLst/>
            <a:cxnLst/>
            <a:rect l="l" t="t" r="r" b="b"/>
            <a:pathLst>
              <a:path h="4160520">
                <a:moveTo>
                  <a:pt x="0" y="0"/>
                </a:moveTo>
                <a:lnTo>
                  <a:pt x="0" y="4160520"/>
                </a:lnTo>
              </a:path>
            </a:pathLst>
          </a:custGeom>
          <a:ln w="304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528820" y="1676400"/>
            <a:ext cx="0" cy="4160520"/>
          </a:xfrm>
          <a:custGeom>
            <a:avLst/>
            <a:gdLst/>
            <a:ahLst/>
            <a:cxnLst/>
            <a:rect l="l" t="t" r="r" b="b"/>
            <a:pathLst>
              <a:path h="4160520">
                <a:moveTo>
                  <a:pt x="0" y="0"/>
                </a:moveTo>
                <a:lnTo>
                  <a:pt x="0" y="4160520"/>
                </a:lnTo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686800" y="1676400"/>
            <a:ext cx="0" cy="4160520"/>
          </a:xfrm>
          <a:custGeom>
            <a:avLst/>
            <a:gdLst/>
            <a:ahLst/>
            <a:cxnLst/>
            <a:rect l="l" t="t" r="r" b="b"/>
            <a:pathLst>
              <a:path h="4160520">
                <a:moveTo>
                  <a:pt x="0" y="0"/>
                </a:moveTo>
                <a:lnTo>
                  <a:pt x="0" y="4160520"/>
                </a:lnTo>
              </a:path>
            </a:pathLst>
          </a:custGeom>
          <a:ln w="2921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2140" y="2237104"/>
            <a:ext cx="8074659" cy="0"/>
          </a:xfrm>
          <a:custGeom>
            <a:avLst/>
            <a:gdLst/>
            <a:ahLst/>
            <a:cxnLst/>
            <a:rect l="l" t="t" r="r" b="b"/>
            <a:pathLst>
              <a:path w="8074659">
                <a:moveTo>
                  <a:pt x="0" y="0"/>
                </a:moveTo>
                <a:lnTo>
                  <a:pt x="8074659" y="0"/>
                </a:lnTo>
              </a:path>
            </a:pathLst>
          </a:custGeom>
          <a:ln w="304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34670" y="87307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39770" y="87307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17010" y="87307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19520" y="873076"/>
            <a:ext cx="203797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</a:t>
            </a:r>
            <a:endParaRPr sz="4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19650" y="2817002"/>
            <a:ext cx="798864" cy="203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50"/>
              </a:lnSpc>
              <a:spcBef>
                <a:spcPts val="77"/>
              </a:spcBef>
            </a:pPr>
            <a:r>
              <a:rPr sz="2100" spc="0" baseline="4203" dirty="0" smtClean="0">
                <a:latin typeface="Courier New"/>
                <a:cs typeface="Courier New"/>
              </a:rPr>
              <a:t>case 1: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73090" y="2817002"/>
            <a:ext cx="798951" cy="203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50"/>
              </a:lnSpc>
              <a:spcBef>
                <a:spcPts val="77"/>
              </a:spcBef>
            </a:pPr>
            <a:r>
              <a:rPr sz="2100" spc="0" baseline="4203" dirty="0" smtClean="0">
                <a:latin typeface="Courier New"/>
                <a:cs typeface="Courier New"/>
              </a:rPr>
              <a:t>printf(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26530" y="2817002"/>
            <a:ext cx="1865925" cy="203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50"/>
              </a:lnSpc>
              <a:spcBef>
                <a:spcPts val="77"/>
              </a:spcBef>
            </a:pPr>
            <a:r>
              <a:rPr sz="2100" spc="0" baseline="4203" dirty="0" smtClean="0">
                <a:latin typeface="Courier New"/>
                <a:cs typeface="Courier New"/>
              </a:rPr>
              <a:t>”Seleccion=opción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19650" y="4029852"/>
            <a:ext cx="692254" cy="203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50"/>
              </a:lnSpc>
              <a:spcBef>
                <a:spcPts val="77"/>
              </a:spcBef>
            </a:pPr>
            <a:r>
              <a:rPr sz="2100" spc="0" baseline="4203" dirty="0" smtClean="0">
                <a:latin typeface="Courier New"/>
                <a:cs typeface="Courier New"/>
              </a:rPr>
              <a:t>break;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6290" y="4504832"/>
            <a:ext cx="692254" cy="203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50"/>
              </a:lnSpc>
              <a:spcBef>
                <a:spcPts val="77"/>
              </a:spcBef>
            </a:pPr>
            <a:r>
              <a:rPr sz="2100" spc="0" baseline="4203" dirty="0" smtClean="0">
                <a:latin typeface="Courier New"/>
                <a:cs typeface="Courier New"/>
              </a:rPr>
              <a:t>3\n”);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2775" y="1676400"/>
            <a:ext cx="3916045" cy="560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9534">
              <a:lnSpc>
                <a:spcPct val="95825"/>
              </a:lnSpc>
              <a:spcBef>
                <a:spcPts val="315"/>
              </a:spcBef>
            </a:pPr>
            <a:r>
              <a:rPr sz="2400" spc="0" dirty="0" smtClean="0">
                <a:latin typeface="Arial"/>
                <a:cs typeface="Arial"/>
              </a:rPr>
              <a:t>Pseudocód</a:t>
            </a:r>
            <a:r>
              <a:rPr sz="2400" spc="-1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go en Español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28820" y="1676400"/>
            <a:ext cx="4157979" cy="560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69">
              <a:lnSpc>
                <a:spcPct val="95825"/>
              </a:lnSpc>
              <a:spcBef>
                <a:spcPts val="315"/>
              </a:spcBef>
            </a:pPr>
            <a:r>
              <a:rPr sz="2400" spc="-4" dirty="0" smtClean="0">
                <a:latin typeface="Arial"/>
                <a:cs typeface="Arial"/>
              </a:rPr>
              <a:t>C</a:t>
            </a:r>
            <a:r>
              <a:rPr sz="2400" spc="0" dirty="0" smtClean="0">
                <a:latin typeface="Arial"/>
                <a:cs typeface="Arial"/>
              </a:rPr>
              <a:t>ód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go en C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2775" y="2237104"/>
            <a:ext cx="3916045" cy="35991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9534">
              <a:lnSpc>
                <a:spcPct val="94401"/>
              </a:lnSpc>
              <a:spcBef>
                <a:spcPts val="375"/>
              </a:spcBef>
            </a:pPr>
            <a:r>
              <a:rPr sz="1800" spc="0" dirty="0" smtClean="0">
                <a:latin typeface="Courier New"/>
                <a:cs typeface="Courier New"/>
              </a:rPr>
              <a:t>En caso de (opción) hacer</a:t>
            </a:r>
            <a:endParaRPr sz="1800">
              <a:latin typeface="Courier New"/>
              <a:cs typeface="Courier New"/>
            </a:endParaRPr>
          </a:p>
          <a:p>
            <a:pPr marL="89534">
              <a:lnSpc>
                <a:spcPct val="94401"/>
              </a:lnSpc>
              <a:spcBef>
                <a:spcPts val="530"/>
              </a:spcBef>
            </a:pPr>
            <a:r>
              <a:rPr sz="1800" spc="0" dirty="0" smtClean="0">
                <a:latin typeface="Courier New"/>
                <a:cs typeface="Courier New"/>
              </a:rPr>
              <a:t>1: Escribir (”Seleccion =</a:t>
            </a:r>
            <a:endParaRPr sz="1800">
              <a:latin typeface="Courier New"/>
              <a:cs typeface="Courier New"/>
            </a:endParaRPr>
          </a:p>
          <a:p>
            <a:pPr marL="89534">
              <a:lnSpc>
                <a:spcPct val="94401"/>
              </a:lnSpc>
              <a:spcBef>
                <a:spcPts val="90"/>
              </a:spcBef>
            </a:pPr>
            <a:r>
              <a:rPr sz="1800" spc="0" dirty="0" smtClean="0">
                <a:latin typeface="Courier New"/>
                <a:cs typeface="Courier New"/>
              </a:rPr>
              <a:t>opción 1”)</a:t>
            </a:r>
            <a:endParaRPr sz="1800">
              <a:latin typeface="Courier New"/>
              <a:cs typeface="Courier New"/>
            </a:endParaRPr>
          </a:p>
          <a:p>
            <a:pPr marL="89534">
              <a:lnSpc>
                <a:spcPct val="94401"/>
              </a:lnSpc>
              <a:spcBef>
                <a:spcPts val="530"/>
              </a:spcBef>
            </a:pPr>
            <a:r>
              <a:rPr sz="1800" spc="0" dirty="0" smtClean="0">
                <a:latin typeface="Courier New"/>
                <a:cs typeface="Courier New"/>
              </a:rPr>
              <a:t>2: Escribir (”Seleccion =</a:t>
            </a:r>
            <a:endParaRPr sz="1800">
              <a:latin typeface="Courier New"/>
              <a:cs typeface="Courier New"/>
            </a:endParaRPr>
          </a:p>
          <a:p>
            <a:pPr marL="89534">
              <a:lnSpc>
                <a:spcPct val="94401"/>
              </a:lnSpc>
              <a:spcBef>
                <a:spcPts val="90"/>
              </a:spcBef>
            </a:pPr>
            <a:r>
              <a:rPr sz="1800" spc="0" dirty="0" smtClean="0">
                <a:latin typeface="Courier New"/>
                <a:cs typeface="Courier New"/>
              </a:rPr>
              <a:t>opción 2”)</a:t>
            </a:r>
            <a:endParaRPr sz="1800">
              <a:latin typeface="Courier New"/>
              <a:cs typeface="Courier New"/>
            </a:endParaRPr>
          </a:p>
          <a:p>
            <a:pPr marL="89534">
              <a:lnSpc>
                <a:spcPct val="94401"/>
              </a:lnSpc>
              <a:spcBef>
                <a:spcPts val="520"/>
              </a:spcBef>
            </a:pPr>
            <a:r>
              <a:rPr sz="1800" spc="0" dirty="0" smtClean="0">
                <a:latin typeface="Courier New"/>
                <a:cs typeface="Courier New"/>
              </a:rPr>
              <a:t>3: Escribir (”Seleccion =</a:t>
            </a:r>
            <a:endParaRPr sz="1800">
              <a:latin typeface="Courier New"/>
              <a:cs typeface="Courier New"/>
            </a:endParaRPr>
          </a:p>
          <a:p>
            <a:pPr marL="89534">
              <a:lnSpc>
                <a:spcPct val="94401"/>
              </a:lnSpc>
              <a:spcBef>
                <a:spcPts val="90"/>
              </a:spcBef>
            </a:pPr>
            <a:r>
              <a:rPr sz="1800" spc="0" dirty="0" smtClean="0">
                <a:latin typeface="Courier New"/>
                <a:cs typeface="Courier New"/>
              </a:rPr>
              <a:t>opción 3”)</a:t>
            </a:r>
            <a:endParaRPr sz="1800">
              <a:latin typeface="Courier New"/>
              <a:cs typeface="Courier New"/>
            </a:endParaRPr>
          </a:p>
          <a:p>
            <a:pPr marL="89534">
              <a:lnSpc>
                <a:spcPct val="94401"/>
              </a:lnSpc>
              <a:spcBef>
                <a:spcPts val="530"/>
              </a:spcBef>
            </a:pPr>
            <a:r>
              <a:rPr sz="1800" spc="0" dirty="0" smtClean="0">
                <a:latin typeface="Courier New"/>
                <a:cs typeface="Courier New"/>
              </a:rPr>
              <a:t>sino</a:t>
            </a:r>
            <a:endParaRPr sz="1800">
              <a:latin typeface="Courier New"/>
              <a:cs typeface="Courier New"/>
            </a:endParaRPr>
          </a:p>
          <a:p>
            <a:pPr marL="89534" marR="1455767">
              <a:lnSpc>
                <a:spcPct val="98177"/>
              </a:lnSpc>
              <a:spcBef>
                <a:spcPts val="530"/>
              </a:spcBef>
            </a:pPr>
            <a:r>
              <a:rPr sz="1800" spc="0" dirty="0" smtClean="0">
                <a:latin typeface="Courier New"/>
                <a:cs typeface="Courier New"/>
              </a:rPr>
              <a:t>Escribir (”Opcion incorrecta”)</a:t>
            </a:r>
            <a:endParaRPr sz="1800">
              <a:latin typeface="Courier New"/>
              <a:cs typeface="Courier New"/>
            </a:endParaRPr>
          </a:p>
          <a:p>
            <a:pPr marL="89534">
              <a:lnSpc>
                <a:spcPct val="94401"/>
              </a:lnSpc>
              <a:spcBef>
                <a:spcPts val="450"/>
              </a:spcBef>
            </a:pPr>
            <a:r>
              <a:rPr sz="1800" spc="0" dirty="0" smtClean="0">
                <a:latin typeface="Courier New"/>
                <a:cs typeface="Courier New"/>
              </a:rPr>
              <a:t>fin_caso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28820" y="2237104"/>
            <a:ext cx="4157979" cy="35991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169">
              <a:lnSpc>
                <a:spcPct val="94401"/>
              </a:lnSpc>
              <a:spcBef>
                <a:spcPts val="390"/>
              </a:spcBef>
            </a:pPr>
            <a:r>
              <a:rPr sz="1400" spc="0" dirty="0" smtClean="0">
                <a:latin typeface="Courier New"/>
                <a:cs typeface="Courier New"/>
              </a:rPr>
              <a:t>switch (opcion)</a:t>
            </a:r>
            <a:endParaRPr sz="1400">
              <a:latin typeface="Courier New"/>
              <a:cs typeface="Courier New"/>
            </a:endParaRPr>
          </a:p>
          <a:p>
            <a:pPr marL="90169">
              <a:lnSpc>
                <a:spcPct val="94401"/>
              </a:lnSpc>
              <a:spcBef>
                <a:spcPts val="484"/>
              </a:spcBef>
            </a:pPr>
            <a:r>
              <a:rPr sz="1400" spc="0" dirty="0" smtClean="0">
                <a:latin typeface="Courier New"/>
                <a:cs typeface="Courier New"/>
              </a:rPr>
              <a:t>{</a:t>
            </a:r>
            <a:endParaRPr sz="1400">
              <a:latin typeface="Courier New"/>
              <a:cs typeface="Courier New"/>
            </a:endParaRPr>
          </a:p>
          <a:p>
            <a:pPr marL="90169">
              <a:lnSpc>
                <a:spcPct val="94401"/>
              </a:lnSpc>
              <a:spcBef>
                <a:spcPts val="2154"/>
              </a:spcBef>
            </a:pPr>
            <a:r>
              <a:rPr sz="1400" spc="0" dirty="0" smtClean="0">
                <a:latin typeface="Courier New"/>
                <a:cs typeface="Courier New"/>
              </a:rPr>
              <a:t>1\n”);</a:t>
            </a:r>
            <a:endParaRPr sz="1400">
              <a:latin typeface="Courier New"/>
              <a:cs typeface="Courier New"/>
            </a:endParaRPr>
          </a:p>
          <a:p>
            <a:pPr marL="303529">
              <a:lnSpc>
                <a:spcPct val="94401"/>
              </a:lnSpc>
              <a:spcBef>
                <a:spcPts val="484"/>
              </a:spcBef>
            </a:pPr>
            <a:r>
              <a:rPr sz="1400" spc="0" dirty="0" smtClean="0">
                <a:latin typeface="Courier New"/>
                <a:cs typeface="Courier New"/>
              </a:rPr>
              <a:t>break;</a:t>
            </a:r>
            <a:endParaRPr sz="1400">
              <a:latin typeface="Courier New"/>
              <a:cs typeface="Courier New"/>
            </a:endParaRPr>
          </a:p>
          <a:p>
            <a:pPr marL="303529">
              <a:lnSpc>
                <a:spcPct val="94401"/>
              </a:lnSpc>
              <a:spcBef>
                <a:spcPts val="484"/>
              </a:spcBef>
            </a:pPr>
            <a:r>
              <a:rPr sz="1400" spc="0" dirty="0" smtClean="0">
                <a:latin typeface="Courier New"/>
                <a:cs typeface="Courier New"/>
              </a:rPr>
              <a:t>case 2: printf( ”Seleccion=opción</a:t>
            </a:r>
            <a:endParaRPr sz="1400">
              <a:latin typeface="Courier New"/>
              <a:cs typeface="Courier New"/>
            </a:endParaRPr>
          </a:p>
          <a:p>
            <a:pPr marL="90169">
              <a:lnSpc>
                <a:spcPct val="94401"/>
              </a:lnSpc>
              <a:spcBef>
                <a:spcPts val="85"/>
              </a:spcBef>
            </a:pPr>
            <a:r>
              <a:rPr sz="1400" spc="0" dirty="0" smtClean="0">
                <a:latin typeface="Courier New"/>
                <a:cs typeface="Courier New"/>
              </a:rPr>
              <a:t>2\n”);</a:t>
            </a:r>
            <a:endParaRPr sz="1400">
              <a:latin typeface="Courier New"/>
              <a:cs typeface="Courier New"/>
            </a:endParaRPr>
          </a:p>
          <a:p>
            <a:pPr marL="410209" marR="303502" indent="-106679">
              <a:lnSpc>
                <a:spcPct val="220238"/>
              </a:lnSpc>
              <a:spcBef>
                <a:spcPts val="1073"/>
              </a:spcBef>
            </a:pPr>
            <a:r>
              <a:rPr sz="1400" spc="0" dirty="0" smtClean="0">
                <a:latin typeface="Courier New"/>
                <a:cs typeface="Courier New"/>
              </a:rPr>
              <a:t>case 3: printf( ”Seleccion=opción break;</a:t>
            </a:r>
            <a:endParaRPr sz="1400">
              <a:latin typeface="Courier New"/>
              <a:cs typeface="Courier New"/>
            </a:endParaRPr>
          </a:p>
          <a:p>
            <a:pPr marL="90169">
              <a:lnSpc>
                <a:spcPct val="94401"/>
              </a:lnSpc>
            </a:pPr>
            <a:r>
              <a:rPr sz="1400" spc="0" dirty="0" smtClean="0">
                <a:latin typeface="Courier New"/>
                <a:cs typeface="Courier New"/>
              </a:rPr>
              <a:t>default: printf(”Opción incorrecta”);</a:t>
            </a:r>
            <a:endParaRPr sz="1400">
              <a:latin typeface="Courier New"/>
              <a:cs typeface="Courier New"/>
            </a:endParaRPr>
          </a:p>
          <a:p>
            <a:pPr marL="90169">
              <a:lnSpc>
                <a:spcPct val="94401"/>
              </a:lnSpc>
              <a:spcBef>
                <a:spcPts val="484"/>
              </a:spcBef>
            </a:pPr>
            <a:r>
              <a:rPr sz="1400" spc="0" dirty="0" smtClean="0">
                <a:latin typeface="Courier New"/>
                <a:cs typeface="Courier New"/>
              </a:rPr>
              <a:t>}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1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34670" y="57208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39770" y="57208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17010" y="57208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19520" y="572086"/>
            <a:ext cx="219323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e:</a:t>
            </a:r>
            <a:endParaRPr sz="4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4670" y="1174066"/>
            <a:ext cx="213068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endParaRPr sz="4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12720" y="1174066"/>
            <a:ext cx="41999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1</a:t>
            </a:r>
            <a:endParaRPr sz="4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7569" y="2313578"/>
            <a:ext cx="5537988" cy="1445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144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En caso de (fecha) hacer</a:t>
            </a:r>
            <a:endParaRPr sz="1800">
              <a:latin typeface="Courier New"/>
              <a:cs typeface="Courier New"/>
            </a:endParaRPr>
          </a:p>
          <a:p>
            <a:pPr marL="12700" marR="22860" indent="685800">
              <a:lnSpc>
                <a:spcPct val="98177"/>
              </a:lnSpc>
              <a:spcBef>
                <a:spcPts val="432"/>
              </a:spcBef>
            </a:pPr>
            <a:r>
              <a:rPr sz="1800" spc="0" dirty="0" smtClean="0">
                <a:latin typeface="Courier New"/>
                <a:cs typeface="Courier New"/>
              </a:rPr>
              <a:t>1492:</a:t>
            </a:r>
            <a:r>
              <a:rPr sz="1800" spc="-179" dirty="0" smtClean="0">
                <a:latin typeface="Courier New"/>
                <a:cs typeface="Courier New"/>
              </a:rPr>
              <a:t> </a:t>
            </a:r>
            <a:r>
              <a:rPr sz="1800" spc="0" dirty="0" smtClean="0">
                <a:latin typeface="Courier New"/>
                <a:cs typeface="Courier New"/>
              </a:rPr>
              <a:t>Escribir  (”Colon emprende un sentido \”logico\””)</a:t>
            </a:r>
            <a:endParaRPr sz="1800">
              <a:latin typeface="Courier New"/>
              <a:cs typeface="Courier New"/>
            </a:endParaRPr>
          </a:p>
          <a:p>
            <a:pPr marL="12700" indent="685800">
              <a:lnSpc>
                <a:spcPct val="98177"/>
              </a:lnSpc>
              <a:spcBef>
                <a:spcPts val="450"/>
              </a:spcBef>
            </a:pPr>
            <a:r>
              <a:rPr sz="1800" spc="0" dirty="0" smtClean="0">
                <a:latin typeface="Courier New"/>
                <a:cs typeface="Courier New"/>
              </a:rPr>
              <a:t>1531: Escribir (“Nace El Maestro de tiempos: Leonardo Da Vinci”)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78270" y="2639968"/>
            <a:ext cx="129419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viaje sin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01130" y="3235598"/>
            <a:ext cx="129419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todos los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63370" y="3831228"/>
            <a:ext cx="74560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1969: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86330" y="3831228"/>
            <a:ext cx="1180008" cy="580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Escribir</a:t>
            </a:r>
            <a:endParaRPr sz="1800">
              <a:latin typeface="Courier New"/>
              <a:cs typeface="Courier New"/>
            </a:endParaRPr>
          </a:p>
          <a:p>
            <a:pPr marL="35559">
              <a:lnSpc>
                <a:spcPct val="94401"/>
              </a:lnSpc>
              <a:spcBef>
                <a:spcPts val="432"/>
              </a:spcBef>
            </a:pPr>
            <a:r>
              <a:rPr sz="1800" spc="0" dirty="0" smtClean="0">
                <a:latin typeface="Courier New"/>
                <a:cs typeface="Courier New"/>
              </a:rPr>
              <a:t>Escribir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20770" y="3831228"/>
            <a:ext cx="280302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(“Llegada del hombre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01130" y="3831228"/>
            <a:ext cx="156858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a la luna”)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43629" y="4157618"/>
            <a:ext cx="74560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(“Una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66590" y="4157618"/>
            <a:ext cx="74560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fecha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89550" y="4157618"/>
            <a:ext cx="47123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muy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38190" y="4157618"/>
            <a:ext cx="170587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importante”)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7569" y="4485278"/>
            <a:ext cx="115714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fin_caso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34670" y="57208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39770" y="57208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17010" y="57208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19520" y="572086"/>
            <a:ext cx="219323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e:</a:t>
            </a:r>
            <a:endParaRPr sz="4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4670" y="1174066"/>
            <a:ext cx="2130687" cy="21110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endParaRPr sz="4400">
              <a:latin typeface="Arial"/>
              <a:cs typeface="Arial"/>
            </a:endParaRPr>
          </a:p>
          <a:p>
            <a:pPr marL="12700" marR="83819">
              <a:lnSpc>
                <a:spcPct val="94401"/>
              </a:lnSpc>
              <a:spcBef>
                <a:spcPts val="1922"/>
              </a:spcBef>
            </a:pPr>
            <a:r>
              <a:rPr sz="2000" spc="0" dirty="0" smtClean="0">
                <a:latin typeface="Courier New"/>
                <a:cs typeface="Courier New"/>
              </a:rPr>
              <a:t>Código en C</a:t>
            </a:r>
            <a:endParaRPr sz="2000">
              <a:latin typeface="Courier New"/>
              <a:cs typeface="Courier New"/>
            </a:endParaRPr>
          </a:p>
          <a:p>
            <a:pPr marL="12700" marR="83819">
              <a:lnSpc>
                <a:spcPct val="94401"/>
              </a:lnSpc>
              <a:spcBef>
                <a:spcPts val="1210"/>
              </a:spcBef>
            </a:pPr>
            <a:r>
              <a:rPr sz="1800" spc="0" dirty="0" smtClean="0">
                <a:latin typeface="Courier New"/>
                <a:cs typeface="Courier New"/>
              </a:rPr>
              <a:t>switch (fecha)</a:t>
            </a:r>
            <a:endParaRPr sz="1800">
              <a:latin typeface="Courier New"/>
              <a:cs typeface="Courier New"/>
            </a:endParaRPr>
          </a:p>
          <a:p>
            <a:pPr marL="12700" marR="83819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{</a:t>
            </a:r>
            <a:endParaRPr sz="1800">
              <a:latin typeface="Courier New"/>
              <a:cs typeface="Courier New"/>
            </a:endParaRPr>
          </a:p>
          <a:p>
            <a:pPr marL="257174" marR="442111" algn="ctr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case 1492: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12720" y="1174066"/>
            <a:ext cx="41999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1</a:t>
            </a:r>
            <a:endParaRPr sz="4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7569" y="3305448"/>
            <a:ext cx="2597440" cy="744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7080">
              <a:lnSpc>
                <a:spcPts val="1880"/>
              </a:lnSpc>
              <a:spcBef>
                <a:spcPts val="94"/>
              </a:spcBef>
            </a:pPr>
            <a:r>
              <a:rPr sz="2700" spc="0" baseline="3269" dirty="0" smtClean="0">
                <a:latin typeface="Courier New"/>
                <a:cs typeface="Courier New"/>
              </a:rPr>
              <a:t>printf(”Colon</a:t>
            </a:r>
            <a:endParaRPr sz="1800">
              <a:latin typeface="Courier New"/>
              <a:cs typeface="Courier New"/>
            </a:endParaRPr>
          </a:p>
          <a:p>
            <a:pPr marL="12700" marR="34289">
              <a:lnSpc>
                <a:spcPts val="1780"/>
              </a:lnSpc>
            </a:pPr>
            <a:r>
              <a:rPr sz="2700" spc="0" baseline="6538" dirty="0" smtClean="0">
                <a:latin typeface="Courier New"/>
                <a:cs typeface="Courier New"/>
              </a:rPr>
              <a:t>\”logico\””);</a:t>
            </a:r>
            <a:endParaRPr sz="1800">
              <a:latin typeface="Courier New"/>
              <a:cs typeface="Courier New"/>
            </a:endParaRPr>
          </a:p>
          <a:p>
            <a:pPr marL="12700" marR="34289">
              <a:lnSpc>
                <a:spcPct val="94401"/>
              </a:lnSpc>
              <a:spcBef>
                <a:spcPts val="30"/>
              </a:spcBef>
            </a:pPr>
            <a:r>
              <a:rPr sz="1800" spc="0" dirty="0" smtClean="0">
                <a:latin typeface="Courier New"/>
                <a:cs typeface="Courier New"/>
              </a:rPr>
              <a:t>case 1531: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52190" y="3305448"/>
            <a:ext cx="403748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emprende un viaje sin sentido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7569" y="4069988"/>
            <a:ext cx="6978302" cy="16217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indent="754380">
              <a:lnSpc>
                <a:spcPts val="1710"/>
              </a:lnSpc>
              <a:spcBef>
                <a:spcPts val="140"/>
              </a:spcBef>
            </a:pPr>
            <a:r>
              <a:rPr sz="1800" spc="0" dirty="0" smtClean="0">
                <a:latin typeface="Courier New"/>
                <a:cs typeface="Courier New"/>
              </a:rPr>
              <a:t>printf(“Nace El Maestro de todos los tiempos: Leonardo Da Vinci”);</a:t>
            </a:r>
            <a:endParaRPr sz="1800">
              <a:latin typeface="Courier New"/>
              <a:cs typeface="Courier New"/>
            </a:endParaRPr>
          </a:p>
          <a:p>
            <a:pPr marL="835660" marR="26144">
              <a:lnSpc>
                <a:spcPct val="94401"/>
              </a:lnSpc>
              <a:spcBef>
                <a:spcPts val="234"/>
              </a:spcBef>
            </a:pPr>
            <a:r>
              <a:rPr sz="1800" spc="0" dirty="0" smtClean="0">
                <a:latin typeface="Courier New"/>
                <a:cs typeface="Courier New"/>
              </a:rPr>
              <a:t>break;</a:t>
            </a:r>
            <a:endParaRPr sz="1800">
              <a:latin typeface="Courier New"/>
              <a:cs typeface="Courier New"/>
            </a:endParaRPr>
          </a:p>
          <a:p>
            <a:pPr marL="12700" marR="26144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case 1969:</a:t>
            </a:r>
            <a:endParaRPr sz="1800">
              <a:latin typeface="Courier New"/>
              <a:cs typeface="Courier New"/>
            </a:endParaRPr>
          </a:p>
          <a:p>
            <a:pPr marL="629920" marR="26144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printf(“Llegada del hombre a la luna”);</a:t>
            </a:r>
            <a:endParaRPr sz="1800">
              <a:latin typeface="Courier New"/>
              <a:cs typeface="Courier New"/>
            </a:endParaRPr>
          </a:p>
          <a:p>
            <a:pPr marL="561340" marR="26144">
              <a:lnSpc>
                <a:spcPct val="94401"/>
              </a:lnSpc>
              <a:spcBef>
                <a:spcPts val="540"/>
              </a:spcBef>
            </a:pPr>
            <a:r>
              <a:rPr sz="1800" spc="0" dirty="0" smtClean="0">
                <a:latin typeface="Courier New"/>
                <a:cs typeface="Courier New"/>
              </a:rPr>
              <a:t>printf(“Una fecha muy importante”);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4670" y="5712098"/>
            <a:ext cx="19687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}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34670" y="57208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39770" y="57208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17010" y="57208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19520" y="572086"/>
            <a:ext cx="219323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e:</a:t>
            </a:r>
            <a:endParaRPr sz="4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4670" y="1174066"/>
            <a:ext cx="213068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endParaRPr sz="4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12720" y="1174066"/>
            <a:ext cx="41999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2</a:t>
            </a:r>
            <a:endParaRPr sz="4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4670" y="2039258"/>
            <a:ext cx="951319" cy="802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switch</a:t>
            </a:r>
            <a:endParaRPr sz="1800">
              <a:latin typeface="Courier New"/>
              <a:cs typeface="Courier New"/>
            </a:endParaRPr>
          </a:p>
          <a:p>
            <a:pPr marL="12700" marR="34290">
              <a:lnSpc>
                <a:spcPct val="94401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{</a:t>
            </a:r>
            <a:endParaRPr sz="1800">
              <a:latin typeface="Courier New"/>
              <a:cs typeface="Courier New"/>
            </a:endParaRPr>
          </a:p>
          <a:p>
            <a:pPr marL="355599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case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94790" y="2039258"/>
            <a:ext cx="88278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(nota)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3370" y="2587898"/>
            <a:ext cx="2807890" cy="24485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844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‘A’: case ‘a’: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printf(“Excelente”);</a:t>
            </a:r>
            <a:endParaRPr sz="1800">
              <a:latin typeface="Courier New"/>
              <a:cs typeface="Courier New"/>
            </a:endParaRPr>
          </a:p>
          <a:p>
            <a:pPr marL="12700" marR="38844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break;</a:t>
            </a:r>
            <a:endParaRPr sz="1800">
              <a:latin typeface="Courier New"/>
              <a:cs typeface="Courier New"/>
            </a:endParaRPr>
          </a:p>
          <a:p>
            <a:pPr marL="12700" marR="561429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‘B’: case ‘b’: </a:t>
            </a:r>
            <a:endParaRPr sz="1800">
              <a:latin typeface="Courier New"/>
              <a:cs typeface="Courier New"/>
            </a:endParaRPr>
          </a:p>
          <a:p>
            <a:pPr marL="12700" marR="561429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printf(“Bueno”); </a:t>
            </a:r>
            <a:endParaRPr sz="1800">
              <a:latin typeface="Courier New"/>
              <a:cs typeface="Courier New"/>
            </a:endParaRPr>
          </a:p>
          <a:p>
            <a:pPr marL="12700" marR="561429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break;</a:t>
            </a:r>
            <a:endParaRPr sz="1800">
              <a:latin typeface="Courier New"/>
              <a:cs typeface="Courier New"/>
            </a:endParaRPr>
          </a:p>
          <a:p>
            <a:pPr marL="12700" marR="287064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‘C’: case ‘c’: </a:t>
            </a:r>
            <a:endParaRPr sz="1800">
              <a:latin typeface="Courier New"/>
              <a:cs typeface="Courier New"/>
            </a:endParaRPr>
          </a:p>
          <a:p>
            <a:pPr marL="12700" marR="287064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printf(“Regular”); </a:t>
            </a:r>
            <a:endParaRPr sz="1800">
              <a:latin typeface="Courier New"/>
              <a:cs typeface="Courier New"/>
            </a:endParaRPr>
          </a:p>
          <a:p>
            <a:pPr marL="12700" marR="287064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break;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7569" y="3410858"/>
            <a:ext cx="60841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case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7569" y="4233818"/>
            <a:ext cx="60841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case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7569" y="5056778"/>
            <a:ext cx="4311940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default:</a:t>
            </a:r>
            <a:endParaRPr sz="1800">
              <a:latin typeface="Courier New"/>
              <a:cs typeface="Courier New"/>
            </a:endParaRPr>
          </a:p>
          <a:p>
            <a:pPr marL="698500">
              <a:lnSpc>
                <a:spcPct val="94401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printf(“Nota incorrecta”);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4670" y="5605418"/>
            <a:ext cx="19687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}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34670" y="572086"/>
            <a:ext cx="2658343" cy="11861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  <a:p>
            <a:pPr marL="12700" marR="60295">
              <a:lnSpc>
                <a:spcPts val="4740"/>
              </a:lnSpc>
              <a:spcBef>
                <a:spcPts val="6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r>
              <a:rPr sz="4400" spc="14" dirty="0" smtClean="0">
                <a:latin typeface="Arial"/>
                <a:cs typeface="Arial"/>
              </a:rPr>
              <a:t> </a:t>
            </a:r>
            <a:r>
              <a:rPr sz="4400" spc="0" dirty="0" smtClean="0">
                <a:latin typeface="Arial"/>
                <a:cs typeface="Arial"/>
              </a:rPr>
              <a:t>3</a:t>
            </a:r>
            <a:endParaRPr sz="4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39770" y="572086"/>
            <a:ext cx="303328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 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19520" y="572086"/>
            <a:ext cx="219323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e:</a:t>
            </a:r>
            <a:endParaRPr sz="4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80770" y="1776126"/>
            <a:ext cx="723579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4" dirty="0" smtClean="0">
                <a:latin typeface="Arial"/>
                <a:cs typeface="Arial"/>
              </a:rPr>
              <a:t>Di</a:t>
            </a:r>
            <a:r>
              <a:rPr sz="2400" spc="0" dirty="0" smtClean="0">
                <a:latin typeface="Arial"/>
                <a:cs typeface="Arial"/>
              </a:rPr>
              <a:t>señar un p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ogra</a:t>
            </a:r>
            <a:r>
              <a:rPr sz="2400" spc="-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que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esc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ba </a:t>
            </a:r>
            <a:r>
              <a:rPr sz="2400" spc="-1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os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nomb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es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80770" y="2106326"/>
            <a:ext cx="5236716" cy="1133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días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</a:t>
            </a:r>
            <a:r>
              <a:rPr sz="2400" spc="-1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se</a:t>
            </a:r>
            <a:r>
              <a:rPr sz="2400" spc="-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ana de acue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do al va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or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ts val="2600"/>
              </a:lnSpc>
              <a:spcBef>
                <a:spcPts val="2"/>
              </a:spcBef>
            </a:pPr>
            <a:r>
              <a:rPr sz="2400" spc="-4" dirty="0" smtClean="0">
                <a:latin typeface="Arial"/>
                <a:cs typeface="Arial"/>
              </a:rPr>
              <a:t>D</a:t>
            </a:r>
            <a:r>
              <a:rPr sz="2400" spc="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A.</a:t>
            </a:r>
            <a:endParaRPr sz="2400">
              <a:latin typeface="Arial"/>
              <a:cs typeface="Arial"/>
            </a:endParaRPr>
          </a:p>
          <a:p>
            <a:pPr marL="81280" marR="45720">
              <a:lnSpc>
                <a:spcPct val="94401"/>
              </a:lnSpc>
              <a:spcBef>
                <a:spcPts val="1562"/>
              </a:spcBef>
            </a:pPr>
            <a:r>
              <a:rPr sz="1800" spc="0" dirty="0" smtClean="0">
                <a:latin typeface="Courier New"/>
                <a:cs typeface="Courier New"/>
              </a:rPr>
              <a:t>Inicio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32220" y="2106326"/>
            <a:ext cx="188274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de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 va</a:t>
            </a:r>
            <a:r>
              <a:rPr sz="2400" spc="-4" dirty="0" smtClean="0">
                <a:latin typeface="Arial"/>
                <a:cs typeface="Arial"/>
              </a:rPr>
              <a:t>ri</a:t>
            </a:r>
            <a:r>
              <a:rPr sz="2400" spc="0" dirty="0" smtClean="0">
                <a:latin typeface="Arial"/>
                <a:cs typeface="Arial"/>
              </a:rPr>
              <a:t>ab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7870" y="2985408"/>
            <a:ext cx="334054" cy="1076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0.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1.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2.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3.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49350" y="3259728"/>
            <a:ext cx="3351574" cy="802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Escribir (“Introduzca un</a:t>
            </a:r>
            <a:endParaRPr sz="1800">
              <a:latin typeface="Courier New"/>
              <a:cs typeface="Courier New"/>
            </a:endParaRPr>
          </a:p>
          <a:p>
            <a:pPr marL="12700" marR="34289">
              <a:lnSpc>
                <a:spcPct val="94401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Leer (DIA)</a:t>
            </a:r>
            <a:endParaRPr sz="1800">
              <a:latin typeface="Courier New"/>
              <a:cs typeface="Courier New"/>
            </a:endParaRPr>
          </a:p>
          <a:p>
            <a:pPr marL="12700" marR="34289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Caso_de (DIA) hacer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78350" y="3259728"/>
            <a:ext cx="88278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numero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38470" y="3259728"/>
            <a:ext cx="74560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entre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61430" y="3259728"/>
            <a:ext cx="19687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1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35750" y="3259728"/>
            <a:ext cx="19687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y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10070" y="3259728"/>
            <a:ext cx="33405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7)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80770" y="4082688"/>
            <a:ext cx="334054" cy="1899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1: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2: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3: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4: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5: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6: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7: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92250" y="4082688"/>
            <a:ext cx="1149002" cy="1899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54" algn="just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Escribir</a:t>
            </a:r>
            <a:endParaRPr sz="1800">
              <a:latin typeface="Courier New"/>
              <a:cs typeface="Courier New"/>
            </a:endParaRPr>
          </a:p>
          <a:p>
            <a:pPr marL="12700" algn="just">
              <a:lnSpc>
                <a:spcPts val="2039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Escribir </a:t>
            </a:r>
            <a:endParaRPr sz="1800">
              <a:latin typeface="Courier New"/>
              <a:cs typeface="Courier New"/>
            </a:endParaRPr>
          </a:p>
          <a:p>
            <a:pPr marL="12700" algn="just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Escribir </a:t>
            </a:r>
            <a:endParaRPr sz="1800">
              <a:latin typeface="Courier New"/>
              <a:cs typeface="Courier New"/>
            </a:endParaRPr>
          </a:p>
          <a:p>
            <a:pPr marL="12700" algn="just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Escribir </a:t>
            </a:r>
            <a:endParaRPr sz="1800">
              <a:latin typeface="Courier New"/>
              <a:cs typeface="Courier New"/>
            </a:endParaRPr>
          </a:p>
          <a:p>
            <a:pPr marL="12700" algn="just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Escribir </a:t>
            </a:r>
            <a:endParaRPr sz="1800">
              <a:latin typeface="Courier New"/>
              <a:cs typeface="Courier New"/>
            </a:endParaRPr>
          </a:p>
          <a:p>
            <a:pPr marL="12700" algn="just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Escribir </a:t>
            </a:r>
            <a:endParaRPr sz="1800">
              <a:latin typeface="Courier New"/>
              <a:cs typeface="Courier New"/>
            </a:endParaRPr>
          </a:p>
          <a:p>
            <a:pPr marL="12700" algn="just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Escribir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26690" y="4082688"/>
            <a:ext cx="1834914" cy="1899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144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(“Lunes”)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ts val="2039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(“Martes”) 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(“Miercoles”) 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(“Jueves”) 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(“Viernes”) 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(“Sabado”) 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(“Domingo”)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7270" y="6009502"/>
            <a:ext cx="2389048" cy="802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58799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sino Escribir</a:t>
            </a:r>
            <a:endParaRPr sz="1800" dirty="0">
              <a:latin typeface="Courier New"/>
              <a:cs typeface="Courier New"/>
            </a:endParaRPr>
          </a:p>
          <a:p>
            <a:pPr marL="764540" marR="34289">
              <a:lnSpc>
                <a:spcPts val="2010"/>
              </a:lnSpc>
              <a:spcBef>
                <a:spcPts val="122"/>
              </a:spcBef>
            </a:pPr>
            <a:r>
              <a:rPr sz="2700" spc="0" baseline="3269" dirty="0" smtClean="0">
                <a:latin typeface="Courier New"/>
                <a:cs typeface="Courier New"/>
              </a:rPr>
              <a:t>fin_caso</a:t>
            </a:r>
            <a:endParaRPr sz="1800" dirty="0">
              <a:latin typeface="Courier New"/>
              <a:cs typeface="Courier New"/>
            </a:endParaRPr>
          </a:p>
          <a:p>
            <a:pPr marL="12700" marR="34289">
              <a:lnSpc>
                <a:spcPts val="2180"/>
              </a:lnSpc>
              <a:spcBef>
                <a:spcPts val="8"/>
              </a:spcBef>
            </a:pPr>
            <a:r>
              <a:rPr lang="es-MX" sz="1800" spc="9" baseline="38650" dirty="0" smtClean="0">
                <a:latin typeface="Arial"/>
                <a:cs typeface="Arial"/>
              </a:rPr>
              <a:t>      </a:t>
            </a:r>
            <a:r>
              <a:rPr sz="1800" spc="-189" baseline="38650" dirty="0" smtClean="0">
                <a:latin typeface="Arial"/>
                <a:cs typeface="Arial"/>
              </a:rPr>
              <a:t> </a:t>
            </a:r>
            <a:r>
              <a:rPr sz="2700" spc="0" baseline="3269" dirty="0" smtClean="0">
                <a:latin typeface="Courier New"/>
                <a:cs typeface="Courier New"/>
              </a:rPr>
              <a:t>Fin</a:t>
            </a:r>
            <a:endParaRPr sz="1800" dirty="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01010" y="6002928"/>
            <a:ext cx="294031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(“Numero incorrecto”)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43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6590" y="6332220"/>
            <a:ext cx="1934210" cy="57150"/>
          </a:xfrm>
          <a:custGeom>
            <a:avLst/>
            <a:gdLst/>
            <a:ahLst/>
            <a:cxnLst/>
            <a:rect l="l" t="t" r="r" b="b"/>
            <a:pathLst>
              <a:path w="1934210" h="57150">
                <a:moveTo>
                  <a:pt x="1934210" y="57149"/>
                </a:moveTo>
                <a:lnTo>
                  <a:pt x="1934210" y="0"/>
                </a:lnTo>
                <a:lnTo>
                  <a:pt x="29209" y="0"/>
                </a:lnTo>
                <a:lnTo>
                  <a:pt x="29209" y="29209"/>
                </a:lnTo>
                <a:lnTo>
                  <a:pt x="0" y="29209"/>
                </a:lnTo>
                <a:lnTo>
                  <a:pt x="1269" y="38099"/>
                </a:lnTo>
                <a:lnTo>
                  <a:pt x="3809" y="41909"/>
                </a:lnTo>
                <a:lnTo>
                  <a:pt x="6350" y="45719"/>
                </a:lnTo>
                <a:lnTo>
                  <a:pt x="8889" y="49529"/>
                </a:lnTo>
                <a:lnTo>
                  <a:pt x="12700" y="52069"/>
                </a:lnTo>
                <a:lnTo>
                  <a:pt x="16509" y="54609"/>
                </a:lnTo>
                <a:lnTo>
                  <a:pt x="20319" y="55879"/>
                </a:lnTo>
                <a:lnTo>
                  <a:pt x="24129" y="57149"/>
                </a:lnTo>
                <a:lnTo>
                  <a:pt x="1934210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56590" y="1951989"/>
            <a:ext cx="57150" cy="4409440"/>
          </a:xfrm>
          <a:custGeom>
            <a:avLst/>
            <a:gdLst/>
            <a:ahLst/>
            <a:cxnLst/>
            <a:rect l="l" t="t" r="r" b="b"/>
            <a:pathLst>
              <a:path w="57150" h="4409440">
                <a:moveTo>
                  <a:pt x="29209" y="4409440"/>
                </a:moveTo>
                <a:lnTo>
                  <a:pt x="57150" y="4409440"/>
                </a:lnTo>
                <a:lnTo>
                  <a:pt x="57150" y="29210"/>
                </a:lnTo>
                <a:lnTo>
                  <a:pt x="29209" y="29210"/>
                </a:lnTo>
                <a:lnTo>
                  <a:pt x="29209" y="0"/>
                </a:lnTo>
                <a:lnTo>
                  <a:pt x="20319" y="1270"/>
                </a:lnTo>
                <a:lnTo>
                  <a:pt x="16509" y="3810"/>
                </a:lnTo>
                <a:lnTo>
                  <a:pt x="12700" y="5080"/>
                </a:lnTo>
                <a:lnTo>
                  <a:pt x="8889" y="8889"/>
                </a:lnTo>
                <a:lnTo>
                  <a:pt x="6350" y="12700"/>
                </a:lnTo>
                <a:lnTo>
                  <a:pt x="3809" y="15239"/>
                </a:lnTo>
                <a:lnTo>
                  <a:pt x="1269" y="20320"/>
                </a:lnTo>
                <a:lnTo>
                  <a:pt x="1269" y="24130"/>
                </a:lnTo>
                <a:lnTo>
                  <a:pt x="0" y="29210"/>
                </a:lnTo>
                <a:lnTo>
                  <a:pt x="0" y="4409440"/>
                </a:lnTo>
                <a:lnTo>
                  <a:pt x="29209" y="44094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5800" y="1951989"/>
            <a:ext cx="3837940" cy="57150"/>
          </a:xfrm>
          <a:custGeom>
            <a:avLst/>
            <a:gdLst/>
            <a:ahLst/>
            <a:cxnLst/>
            <a:rect l="l" t="t" r="r" b="b"/>
            <a:pathLst>
              <a:path w="3837940" h="57150">
                <a:moveTo>
                  <a:pt x="3837940" y="29210"/>
                </a:moveTo>
                <a:lnTo>
                  <a:pt x="3836670" y="20320"/>
                </a:lnTo>
                <a:lnTo>
                  <a:pt x="3835400" y="15239"/>
                </a:lnTo>
                <a:lnTo>
                  <a:pt x="3832860" y="12700"/>
                </a:lnTo>
                <a:lnTo>
                  <a:pt x="3830320" y="8889"/>
                </a:lnTo>
                <a:lnTo>
                  <a:pt x="3826510" y="5080"/>
                </a:lnTo>
                <a:lnTo>
                  <a:pt x="3822700" y="3810"/>
                </a:lnTo>
                <a:lnTo>
                  <a:pt x="3818890" y="1270"/>
                </a:lnTo>
                <a:lnTo>
                  <a:pt x="3813810" y="1270"/>
                </a:lnTo>
                <a:lnTo>
                  <a:pt x="3810000" y="0"/>
                </a:lnTo>
                <a:lnTo>
                  <a:pt x="0" y="0"/>
                </a:lnTo>
                <a:lnTo>
                  <a:pt x="0" y="57150"/>
                </a:lnTo>
                <a:lnTo>
                  <a:pt x="3810000" y="57150"/>
                </a:lnTo>
                <a:lnTo>
                  <a:pt x="3810000" y="29210"/>
                </a:lnTo>
                <a:lnTo>
                  <a:pt x="3837940" y="292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466590" y="1981200"/>
            <a:ext cx="57150" cy="4408170"/>
          </a:xfrm>
          <a:custGeom>
            <a:avLst/>
            <a:gdLst/>
            <a:ahLst/>
            <a:cxnLst/>
            <a:rect l="l" t="t" r="r" b="b"/>
            <a:pathLst>
              <a:path w="57150" h="4408170">
                <a:moveTo>
                  <a:pt x="57150" y="0"/>
                </a:moveTo>
                <a:lnTo>
                  <a:pt x="0" y="0"/>
                </a:lnTo>
                <a:lnTo>
                  <a:pt x="0" y="4380230"/>
                </a:lnTo>
                <a:lnTo>
                  <a:pt x="29210" y="4380230"/>
                </a:lnTo>
                <a:lnTo>
                  <a:pt x="29210" y="4408170"/>
                </a:lnTo>
                <a:lnTo>
                  <a:pt x="38100" y="4406900"/>
                </a:lnTo>
                <a:lnTo>
                  <a:pt x="41910" y="4405630"/>
                </a:lnTo>
                <a:lnTo>
                  <a:pt x="45720" y="4403090"/>
                </a:lnTo>
                <a:lnTo>
                  <a:pt x="49530" y="4400550"/>
                </a:lnTo>
                <a:lnTo>
                  <a:pt x="52070" y="4396740"/>
                </a:lnTo>
                <a:lnTo>
                  <a:pt x="54610" y="4392930"/>
                </a:lnTo>
                <a:lnTo>
                  <a:pt x="55880" y="4389120"/>
                </a:lnTo>
                <a:lnTo>
                  <a:pt x="57150" y="4385310"/>
                </a:lnTo>
                <a:lnTo>
                  <a:pt x="57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90800" y="6332220"/>
            <a:ext cx="1905000" cy="57150"/>
          </a:xfrm>
          <a:custGeom>
            <a:avLst/>
            <a:gdLst/>
            <a:ahLst/>
            <a:cxnLst/>
            <a:rect l="l" t="t" r="r" b="b"/>
            <a:pathLst>
              <a:path w="1905000" h="57150">
                <a:moveTo>
                  <a:pt x="1905000" y="29209"/>
                </a:moveTo>
                <a:lnTo>
                  <a:pt x="1905000" y="0"/>
                </a:lnTo>
                <a:lnTo>
                  <a:pt x="0" y="0"/>
                </a:lnTo>
                <a:lnTo>
                  <a:pt x="0" y="57149"/>
                </a:lnTo>
                <a:lnTo>
                  <a:pt x="1905000" y="57149"/>
                </a:lnTo>
                <a:lnTo>
                  <a:pt x="1905000" y="292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18990" y="6266180"/>
            <a:ext cx="2038350" cy="57150"/>
          </a:xfrm>
          <a:custGeom>
            <a:avLst/>
            <a:gdLst/>
            <a:ahLst/>
            <a:cxnLst/>
            <a:rect l="l" t="t" r="r" b="b"/>
            <a:pathLst>
              <a:path w="2038350" h="57150">
                <a:moveTo>
                  <a:pt x="2038350" y="57150"/>
                </a:moveTo>
                <a:lnTo>
                  <a:pt x="2038350" y="0"/>
                </a:lnTo>
                <a:lnTo>
                  <a:pt x="29210" y="0"/>
                </a:lnTo>
                <a:lnTo>
                  <a:pt x="29210" y="27940"/>
                </a:lnTo>
                <a:lnTo>
                  <a:pt x="0" y="27940"/>
                </a:lnTo>
                <a:lnTo>
                  <a:pt x="2539" y="36830"/>
                </a:lnTo>
                <a:lnTo>
                  <a:pt x="3810" y="41910"/>
                </a:lnTo>
                <a:lnTo>
                  <a:pt x="6350" y="44450"/>
                </a:lnTo>
                <a:lnTo>
                  <a:pt x="8889" y="48260"/>
                </a:lnTo>
                <a:lnTo>
                  <a:pt x="12700" y="52070"/>
                </a:lnTo>
                <a:lnTo>
                  <a:pt x="16510" y="53340"/>
                </a:lnTo>
                <a:lnTo>
                  <a:pt x="20320" y="55880"/>
                </a:lnTo>
                <a:lnTo>
                  <a:pt x="24130" y="55880"/>
                </a:lnTo>
                <a:lnTo>
                  <a:pt x="29210" y="57150"/>
                </a:lnTo>
                <a:lnTo>
                  <a:pt x="20383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618990" y="1951989"/>
            <a:ext cx="57150" cy="4342130"/>
          </a:xfrm>
          <a:custGeom>
            <a:avLst/>
            <a:gdLst/>
            <a:ahLst/>
            <a:cxnLst/>
            <a:rect l="l" t="t" r="r" b="b"/>
            <a:pathLst>
              <a:path w="57150" h="4342130">
                <a:moveTo>
                  <a:pt x="0" y="4342130"/>
                </a:moveTo>
                <a:lnTo>
                  <a:pt x="57150" y="4342130"/>
                </a:lnTo>
                <a:lnTo>
                  <a:pt x="57150" y="29210"/>
                </a:lnTo>
                <a:lnTo>
                  <a:pt x="29210" y="29210"/>
                </a:lnTo>
                <a:lnTo>
                  <a:pt x="29210" y="0"/>
                </a:lnTo>
                <a:lnTo>
                  <a:pt x="20320" y="1270"/>
                </a:lnTo>
                <a:lnTo>
                  <a:pt x="16510" y="3810"/>
                </a:lnTo>
                <a:lnTo>
                  <a:pt x="12700" y="5080"/>
                </a:lnTo>
                <a:lnTo>
                  <a:pt x="8889" y="8889"/>
                </a:lnTo>
                <a:lnTo>
                  <a:pt x="6350" y="12700"/>
                </a:lnTo>
                <a:lnTo>
                  <a:pt x="3810" y="15239"/>
                </a:lnTo>
                <a:lnTo>
                  <a:pt x="2539" y="20320"/>
                </a:lnTo>
                <a:lnTo>
                  <a:pt x="1270" y="24130"/>
                </a:lnTo>
                <a:lnTo>
                  <a:pt x="0" y="29210"/>
                </a:lnTo>
                <a:lnTo>
                  <a:pt x="0" y="43421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648200" y="1951989"/>
            <a:ext cx="4047490" cy="57150"/>
          </a:xfrm>
          <a:custGeom>
            <a:avLst/>
            <a:gdLst/>
            <a:ahLst/>
            <a:cxnLst/>
            <a:rect l="l" t="t" r="r" b="b"/>
            <a:pathLst>
              <a:path w="4047490" h="57150">
                <a:moveTo>
                  <a:pt x="4047490" y="29210"/>
                </a:moveTo>
                <a:lnTo>
                  <a:pt x="4046220" y="20320"/>
                </a:lnTo>
                <a:lnTo>
                  <a:pt x="4044950" y="15239"/>
                </a:lnTo>
                <a:lnTo>
                  <a:pt x="4042409" y="12700"/>
                </a:lnTo>
                <a:lnTo>
                  <a:pt x="4039870" y="8889"/>
                </a:lnTo>
                <a:lnTo>
                  <a:pt x="4036059" y="5080"/>
                </a:lnTo>
                <a:lnTo>
                  <a:pt x="4032250" y="3810"/>
                </a:lnTo>
                <a:lnTo>
                  <a:pt x="4028440" y="1270"/>
                </a:lnTo>
                <a:lnTo>
                  <a:pt x="4023359" y="1270"/>
                </a:lnTo>
                <a:lnTo>
                  <a:pt x="4019550" y="0"/>
                </a:lnTo>
                <a:lnTo>
                  <a:pt x="0" y="0"/>
                </a:lnTo>
                <a:lnTo>
                  <a:pt x="0" y="57150"/>
                </a:lnTo>
                <a:lnTo>
                  <a:pt x="4019550" y="57150"/>
                </a:lnTo>
                <a:lnTo>
                  <a:pt x="4019550" y="29210"/>
                </a:lnTo>
                <a:lnTo>
                  <a:pt x="4047490" y="292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638540" y="1981200"/>
            <a:ext cx="57150" cy="4342130"/>
          </a:xfrm>
          <a:custGeom>
            <a:avLst/>
            <a:gdLst/>
            <a:ahLst/>
            <a:cxnLst/>
            <a:rect l="l" t="t" r="r" b="b"/>
            <a:pathLst>
              <a:path w="57150" h="4342130">
                <a:moveTo>
                  <a:pt x="57150" y="0"/>
                </a:moveTo>
                <a:lnTo>
                  <a:pt x="0" y="0"/>
                </a:lnTo>
                <a:lnTo>
                  <a:pt x="0" y="4312920"/>
                </a:lnTo>
                <a:lnTo>
                  <a:pt x="29209" y="4312920"/>
                </a:lnTo>
                <a:lnTo>
                  <a:pt x="29209" y="4342130"/>
                </a:lnTo>
                <a:lnTo>
                  <a:pt x="38100" y="4340860"/>
                </a:lnTo>
                <a:lnTo>
                  <a:pt x="41909" y="4338320"/>
                </a:lnTo>
                <a:lnTo>
                  <a:pt x="45719" y="4337050"/>
                </a:lnTo>
                <a:lnTo>
                  <a:pt x="49529" y="4333240"/>
                </a:lnTo>
                <a:lnTo>
                  <a:pt x="52069" y="4329430"/>
                </a:lnTo>
                <a:lnTo>
                  <a:pt x="54609" y="4326890"/>
                </a:lnTo>
                <a:lnTo>
                  <a:pt x="55879" y="4321810"/>
                </a:lnTo>
                <a:lnTo>
                  <a:pt x="57150" y="4318000"/>
                </a:lnTo>
                <a:lnTo>
                  <a:pt x="57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57340" y="6266180"/>
            <a:ext cx="2010409" cy="57150"/>
          </a:xfrm>
          <a:custGeom>
            <a:avLst/>
            <a:gdLst/>
            <a:ahLst/>
            <a:cxnLst/>
            <a:rect l="l" t="t" r="r" b="b"/>
            <a:pathLst>
              <a:path w="2010409" h="57150">
                <a:moveTo>
                  <a:pt x="2010409" y="27940"/>
                </a:moveTo>
                <a:lnTo>
                  <a:pt x="2010409" y="0"/>
                </a:lnTo>
                <a:lnTo>
                  <a:pt x="0" y="0"/>
                </a:lnTo>
                <a:lnTo>
                  <a:pt x="0" y="57150"/>
                </a:lnTo>
                <a:lnTo>
                  <a:pt x="2010409" y="57150"/>
                </a:lnTo>
                <a:lnTo>
                  <a:pt x="2010409" y="279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34670" y="57208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39770" y="57208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17010" y="57208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19520" y="572086"/>
            <a:ext cx="219323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e:</a:t>
            </a:r>
            <a:endParaRPr sz="4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34670" y="1174066"/>
            <a:ext cx="213068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endParaRPr sz="4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12720" y="1174066"/>
            <a:ext cx="41999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3</a:t>
            </a:r>
            <a:endParaRPr sz="4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3270" y="2036335"/>
            <a:ext cx="2250618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5"/>
              </a:lnSpc>
              <a:spcBef>
                <a:spcPts val="87"/>
              </a:spcBef>
            </a:pPr>
            <a:r>
              <a:rPr sz="2400" spc="0" baseline="5517" dirty="0" smtClean="0">
                <a:latin typeface="Courier New"/>
                <a:cs typeface="Courier New"/>
              </a:rPr>
              <a:t>#include &lt;stdio.h&gt;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68570" y="2036335"/>
            <a:ext cx="923567" cy="19278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1828">
              <a:lnSpc>
                <a:spcPts val="1755"/>
              </a:lnSpc>
              <a:spcBef>
                <a:spcPts val="87"/>
              </a:spcBef>
            </a:pPr>
            <a:r>
              <a:rPr sz="2400" spc="0" baseline="5517" dirty="0" smtClean="0">
                <a:latin typeface="Courier New"/>
                <a:cs typeface="Courier New"/>
              </a:rPr>
              <a:t>c</a:t>
            </a:r>
            <a:r>
              <a:rPr sz="2400" spc="-9" baseline="5517" dirty="0" smtClean="0">
                <a:latin typeface="Courier New"/>
                <a:cs typeface="Courier New"/>
              </a:rPr>
              <a:t>a</a:t>
            </a:r>
            <a:r>
              <a:rPr sz="2400" spc="9" baseline="5517" dirty="0" smtClean="0">
                <a:latin typeface="Courier New"/>
                <a:cs typeface="Courier New"/>
              </a:rPr>
              <a:t>s</a:t>
            </a:r>
            <a:r>
              <a:rPr sz="2400" spc="0" baseline="5517" dirty="0" smtClean="0">
                <a:latin typeface="Courier New"/>
                <a:cs typeface="Courier New"/>
              </a:rPr>
              <a:t>e</a:t>
            </a:r>
            <a:r>
              <a:rPr sz="2400" spc="-9" baseline="5517" dirty="0" smtClean="0">
                <a:latin typeface="Courier New"/>
                <a:cs typeface="Courier New"/>
              </a:rPr>
              <a:t> </a:t>
            </a:r>
            <a:r>
              <a:rPr sz="2400" spc="9" baseline="5517" dirty="0" smtClean="0">
                <a:latin typeface="Courier New"/>
                <a:cs typeface="Courier New"/>
              </a:rPr>
              <a:t>4</a:t>
            </a:r>
            <a:r>
              <a:rPr sz="2400" spc="0" baseline="5517" dirty="0" smtClean="0">
                <a:latin typeface="Courier New"/>
                <a:cs typeface="Courier New"/>
              </a:rPr>
              <a:t>: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ts val="1812"/>
              </a:lnSpc>
              <a:spcBef>
                <a:spcPts val="7"/>
              </a:spcBef>
            </a:pPr>
            <a:r>
              <a:rPr sz="1600" spc="0" dirty="0" smtClean="0">
                <a:latin typeface="Courier New"/>
                <a:cs typeface="Courier New"/>
              </a:rPr>
              <a:t>b</a:t>
            </a:r>
            <a:r>
              <a:rPr sz="1600" spc="-9" dirty="0" smtClean="0">
                <a:latin typeface="Courier New"/>
                <a:cs typeface="Courier New"/>
              </a:rPr>
              <a:t>r</a:t>
            </a:r>
            <a:r>
              <a:rPr sz="1600" spc="9" dirty="0" smtClean="0">
                <a:latin typeface="Courier New"/>
                <a:cs typeface="Courier New"/>
              </a:rPr>
              <a:t>e</a:t>
            </a:r>
            <a:r>
              <a:rPr sz="1600" spc="0" dirty="0" smtClean="0">
                <a:latin typeface="Courier New"/>
                <a:cs typeface="Courier New"/>
              </a:rPr>
              <a:t>a</a:t>
            </a:r>
            <a:r>
              <a:rPr sz="1600" spc="-9" dirty="0" smtClean="0">
                <a:latin typeface="Courier New"/>
                <a:cs typeface="Courier New"/>
              </a:rPr>
              <a:t>k</a:t>
            </a:r>
            <a:r>
              <a:rPr sz="1600" spc="0" dirty="0" smtClean="0">
                <a:latin typeface="Courier New"/>
                <a:cs typeface="Courier New"/>
              </a:rPr>
              <a:t>; case 5: b</a:t>
            </a:r>
            <a:r>
              <a:rPr sz="1600" spc="-9" dirty="0" smtClean="0">
                <a:latin typeface="Courier New"/>
                <a:cs typeface="Courier New"/>
              </a:rPr>
              <a:t>r</a:t>
            </a:r>
            <a:r>
              <a:rPr sz="1600" spc="9" dirty="0" smtClean="0">
                <a:latin typeface="Courier New"/>
                <a:cs typeface="Courier New"/>
              </a:rPr>
              <a:t>e</a:t>
            </a:r>
            <a:r>
              <a:rPr sz="1600" spc="0" dirty="0" smtClean="0">
                <a:latin typeface="Courier New"/>
                <a:cs typeface="Courier New"/>
              </a:rPr>
              <a:t>a</a:t>
            </a:r>
            <a:r>
              <a:rPr sz="1600" spc="-9" dirty="0" smtClean="0">
                <a:latin typeface="Courier New"/>
                <a:cs typeface="Courier New"/>
              </a:rPr>
              <a:t>k</a:t>
            </a:r>
            <a:r>
              <a:rPr sz="1600" spc="0" dirty="0" smtClean="0">
                <a:latin typeface="Courier New"/>
                <a:cs typeface="Courier New"/>
              </a:rPr>
              <a:t>; c</a:t>
            </a:r>
            <a:r>
              <a:rPr sz="1600" spc="-9" dirty="0" smtClean="0">
                <a:latin typeface="Courier New"/>
                <a:cs typeface="Courier New"/>
              </a:rPr>
              <a:t>a</a:t>
            </a:r>
            <a:r>
              <a:rPr sz="1600" spc="9" dirty="0" smtClean="0">
                <a:latin typeface="Courier New"/>
                <a:cs typeface="Courier New"/>
              </a:rPr>
              <a:t>s</a:t>
            </a:r>
            <a:r>
              <a:rPr sz="1600" spc="0" dirty="0" smtClean="0">
                <a:latin typeface="Courier New"/>
                <a:cs typeface="Courier New"/>
              </a:rPr>
              <a:t>e</a:t>
            </a:r>
            <a:r>
              <a:rPr sz="1600" spc="-9" dirty="0" smtClean="0">
                <a:latin typeface="Courier New"/>
                <a:cs typeface="Courier New"/>
              </a:rPr>
              <a:t> </a:t>
            </a:r>
            <a:r>
              <a:rPr sz="1600" spc="9" dirty="0" smtClean="0">
                <a:latin typeface="Courier New"/>
                <a:cs typeface="Courier New"/>
              </a:rPr>
              <a:t>6</a:t>
            </a:r>
            <a:r>
              <a:rPr sz="1600" spc="0" dirty="0" smtClean="0">
                <a:latin typeface="Courier New"/>
                <a:cs typeface="Courier New"/>
              </a:rPr>
              <a:t>: b</a:t>
            </a:r>
            <a:r>
              <a:rPr sz="1600" spc="-9" dirty="0" smtClean="0">
                <a:latin typeface="Courier New"/>
                <a:cs typeface="Courier New"/>
              </a:rPr>
              <a:t>r</a:t>
            </a:r>
            <a:r>
              <a:rPr sz="1600" spc="9" dirty="0" smtClean="0">
                <a:latin typeface="Courier New"/>
                <a:cs typeface="Courier New"/>
              </a:rPr>
              <a:t>e</a:t>
            </a:r>
            <a:r>
              <a:rPr sz="1600" spc="0" dirty="0" smtClean="0">
                <a:latin typeface="Courier New"/>
                <a:cs typeface="Courier New"/>
              </a:rPr>
              <a:t>a</a:t>
            </a:r>
            <a:r>
              <a:rPr sz="1600" spc="-9" dirty="0" smtClean="0">
                <a:latin typeface="Courier New"/>
                <a:cs typeface="Courier New"/>
              </a:rPr>
              <a:t>k</a:t>
            </a:r>
            <a:r>
              <a:rPr sz="1600" spc="0" dirty="0" smtClean="0">
                <a:latin typeface="Courier New"/>
                <a:cs typeface="Courier New"/>
              </a:rPr>
              <a:t>; c</a:t>
            </a:r>
            <a:r>
              <a:rPr sz="1600" spc="-9" dirty="0" smtClean="0">
                <a:latin typeface="Courier New"/>
                <a:cs typeface="Courier New"/>
              </a:rPr>
              <a:t>a</a:t>
            </a:r>
            <a:r>
              <a:rPr sz="1600" spc="9" dirty="0" smtClean="0">
                <a:latin typeface="Courier New"/>
                <a:cs typeface="Courier New"/>
              </a:rPr>
              <a:t>s</a:t>
            </a:r>
            <a:r>
              <a:rPr sz="1600" spc="0" dirty="0" smtClean="0">
                <a:latin typeface="Courier New"/>
                <a:cs typeface="Courier New"/>
              </a:rPr>
              <a:t>e</a:t>
            </a:r>
            <a:r>
              <a:rPr sz="1600" spc="-9" dirty="0" smtClean="0">
                <a:latin typeface="Courier New"/>
                <a:cs typeface="Courier New"/>
              </a:rPr>
              <a:t> </a:t>
            </a:r>
            <a:r>
              <a:rPr sz="1600" spc="9" dirty="0" smtClean="0">
                <a:latin typeface="Courier New"/>
                <a:cs typeface="Courier New"/>
              </a:rPr>
              <a:t>7</a:t>
            </a:r>
            <a:r>
              <a:rPr sz="1600" spc="0" dirty="0" smtClean="0">
                <a:latin typeface="Courier New"/>
                <a:cs typeface="Courier New"/>
              </a:rPr>
              <a:t>: b</a:t>
            </a:r>
            <a:r>
              <a:rPr sz="1600" spc="-9" dirty="0" smtClean="0">
                <a:latin typeface="Courier New"/>
                <a:cs typeface="Courier New"/>
              </a:rPr>
              <a:t>r</a:t>
            </a:r>
            <a:r>
              <a:rPr sz="1600" spc="9" dirty="0" smtClean="0">
                <a:latin typeface="Courier New"/>
                <a:cs typeface="Courier New"/>
              </a:rPr>
              <a:t>e</a:t>
            </a:r>
            <a:r>
              <a:rPr sz="1600" spc="0" dirty="0" smtClean="0">
                <a:latin typeface="Courier New"/>
                <a:cs typeface="Courier New"/>
              </a:rPr>
              <a:t>a</a:t>
            </a:r>
            <a:r>
              <a:rPr sz="1600" spc="-9" dirty="0" smtClean="0">
                <a:latin typeface="Courier New"/>
                <a:cs typeface="Courier New"/>
              </a:rPr>
              <a:t>k</a:t>
            </a:r>
            <a:r>
              <a:rPr sz="1600" spc="0" dirty="0" smtClean="0"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42660" y="2036335"/>
            <a:ext cx="2006619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5"/>
              </a:lnSpc>
              <a:spcBef>
                <a:spcPts val="87"/>
              </a:spcBef>
            </a:pPr>
            <a:r>
              <a:rPr sz="2400" spc="9" baseline="5517" dirty="0" smtClean="0">
                <a:latin typeface="Courier New"/>
                <a:cs typeface="Courier New"/>
              </a:rPr>
              <a:t>p</a:t>
            </a:r>
            <a:r>
              <a:rPr sz="2400" spc="0" baseline="5517" dirty="0" smtClean="0">
                <a:latin typeface="Courier New"/>
                <a:cs typeface="Courier New"/>
              </a:rPr>
              <a:t>r</a:t>
            </a:r>
            <a:r>
              <a:rPr sz="2400" spc="-9" baseline="5517" dirty="0" smtClean="0">
                <a:latin typeface="Courier New"/>
                <a:cs typeface="Courier New"/>
              </a:rPr>
              <a:t>i</a:t>
            </a:r>
            <a:r>
              <a:rPr sz="2400" spc="9" baseline="5517" dirty="0" smtClean="0">
                <a:latin typeface="Courier New"/>
                <a:cs typeface="Courier New"/>
              </a:rPr>
              <a:t>n</a:t>
            </a:r>
            <a:r>
              <a:rPr sz="2400" spc="0" baseline="5517" dirty="0" smtClean="0">
                <a:latin typeface="Courier New"/>
                <a:cs typeface="Courier New"/>
              </a:rPr>
              <a:t>t</a:t>
            </a:r>
            <a:r>
              <a:rPr sz="2400" spc="-9" baseline="5517" dirty="0" smtClean="0">
                <a:latin typeface="Courier New"/>
                <a:cs typeface="Courier New"/>
              </a:rPr>
              <a:t>f</a:t>
            </a:r>
            <a:r>
              <a:rPr sz="2400" spc="9" baseline="5517" dirty="0" smtClean="0">
                <a:latin typeface="Courier New"/>
                <a:cs typeface="Courier New"/>
              </a:rPr>
              <a:t>(</a:t>
            </a:r>
            <a:r>
              <a:rPr sz="2400" spc="0" baseline="5517" dirty="0" smtClean="0">
                <a:latin typeface="Courier New"/>
                <a:cs typeface="Courier New"/>
              </a:rPr>
              <a:t>“</a:t>
            </a:r>
            <a:r>
              <a:rPr sz="2400" spc="-9" baseline="5517" dirty="0" smtClean="0">
                <a:latin typeface="Courier New"/>
                <a:cs typeface="Courier New"/>
              </a:rPr>
              <a:t>J</a:t>
            </a:r>
            <a:r>
              <a:rPr sz="2400" spc="9" baseline="5517" dirty="0" smtClean="0">
                <a:latin typeface="Courier New"/>
                <a:cs typeface="Courier New"/>
              </a:rPr>
              <a:t>u</a:t>
            </a:r>
            <a:r>
              <a:rPr sz="2400" spc="0" baseline="5517" dirty="0" smtClean="0">
                <a:latin typeface="Courier New"/>
                <a:cs typeface="Courier New"/>
              </a:rPr>
              <a:t>e</a:t>
            </a:r>
            <a:r>
              <a:rPr sz="2400" spc="-9" baseline="5517" dirty="0" smtClean="0">
                <a:latin typeface="Courier New"/>
                <a:cs typeface="Courier New"/>
              </a:rPr>
              <a:t>v</a:t>
            </a:r>
            <a:r>
              <a:rPr sz="2400" spc="9" baseline="5517" dirty="0" smtClean="0">
                <a:latin typeface="Courier New"/>
                <a:cs typeface="Courier New"/>
              </a:rPr>
              <a:t>e</a:t>
            </a:r>
            <a:r>
              <a:rPr sz="2400" spc="0" baseline="5517" dirty="0" smtClean="0">
                <a:latin typeface="Courier New"/>
                <a:cs typeface="Courier New"/>
              </a:rPr>
              <a:t>s</a:t>
            </a:r>
            <a:r>
              <a:rPr sz="2400" spc="-9" baseline="5517" dirty="0" smtClean="0">
                <a:latin typeface="Courier New"/>
                <a:cs typeface="Courier New"/>
              </a:rPr>
              <a:t>”</a:t>
            </a:r>
            <a:r>
              <a:rPr sz="2400" spc="0" baseline="5517" dirty="0" smtClean="0">
                <a:latin typeface="Courier New"/>
                <a:cs typeface="Courier New"/>
              </a:rPr>
              <a:t>)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270" y="2400825"/>
            <a:ext cx="1618059" cy="4711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80">
              <a:lnSpc>
                <a:spcPts val="1755"/>
              </a:lnSpc>
              <a:spcBef>
                <a:spcPts val="87"/>
              </a:spcBef>
            </a:pPr>
            <a:r>
              <a:rPr sz="2400" spc="0" baseline="5517" dirty="0" smtClean="0">
                <a:latin typeface="Courier New"/>
                <a:cs typeface="Courier New"/>
              </a:rPr>
              <a:t>void main()</a:t>
            </a:r>
            <a:endParaRPr sz="1600">
              <a:latin typeface="Courier New"/>
              <a:cs typeface="Courier New"/>
            </a:endParaRPr>
          </a:p>
          <a:p>
            <a:pPr marL="355599">
              <a:lnSpc>
                <a:spcPct val="94401"/>
              </a:lnSpc>
              <a:spcBef>
                <a:spcPts val="7"/>
              </a:spcBef>
            </a:pPr>
            <a:r>
              <a:rPr sz="1600" spc="0" dirty="0" smtClean="0">
                <a:latin typeface="Courier New"/>
                <a:cs typeface="Courier New"/>
              </a:rPr>
              <a:t>short DIA;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48230" y="2400825"/>
            <a:ext cx="177819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5"/>
              </a:lnSpc>
              <a:spcBef>
                <a:spcPts val="87"/>
              </a:spcBef>
            </a:pPr>
            <a:r>
              <a:rPr sz="2400" spc="0" baseline="5517" dirty="0" smtClean="0"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66790" y="2521475"/>
            <a:ext cx="2250797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5"/>
              </a:lnSpc>
              <a:spcBef>
                <a:spcPts val="87"/>
              </a:spcBef>
            </a:pPr>
            <a:r>
              <a:rPr sz="2400" spc="0" baseline="5517" dirty="0" smtClean="0">
                <a:latin typeface="Courier New"/>
                <a:cs typeface="Courier New"/>
              </a:rPr>
              <a:t>printf(“Viernes”);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06170" y="2887235"/>
            <a:ext cx="2363926" cy="904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00"/>
              </a:lnSpc>
              <a:spcBef>
                <a:spcPts val="150"/>
              </a:spcBef>
            </a:pPr>
            <a:r>
              <a:rPr sz="1600" spc="0" dirty="0" smtClean="0">
                <a:latin typeface="Courier New"/>
                <a:cs typeface="Courier New"/>
              </a:rPr>
              <a:t>printf( “Introduzca numero entre 1 y 7”</a:t>
            </a:r>
            <a:endParaRPr sz="1600">
              <a:latin typeface="Courier New"/>
              <a:cs typeface="Courier New"/>
            </a:endParaRPr>
          </a:p>
          <a:p>
            <a:pPr marL="12700" marR="21828">
              <a:lnSpc>
                <a:spcPct val="94401"/>
              </a:lnSpc>
              <a:spcBef>
                <a:spcPts val="210"/>
              </a:spcBef>
            </a:pPr>
            <a:r>
              <a:rPr sz="1600" spc="0" dirty="0" smtClean="0">
                <a:latin typeface="Courier New"/>
                <a:cs typeface="Courier New"/>
              </a:rPr>
              <a:t>scanf(“%i”,DIA);</a:t>
            </a:r>
            <a:endParaRPr sz="1600">
              <a:latin typeface="Courier New"/>
              <a:cs typeface="Courier New"/>
            </a:endParaRPr>
          </a:p>
          <a:p>
            <a:pPr marL="12700" marR="21828">
              <a:lnSpc>
                <a:spcPct val="94401"/>
              </a:lnSpc>
              <a:spcBef>
                <a:spcPts val="85"/>
              </a:spcBef>
            </a:pPr>
            <a:r>
              <a:rPr sz="1600" spc="0" dirty="0" smtClean="0">
                <a:latin typeface="Courier New"/>
                <a:cs typeface="Courier New"/>
              </a:rPr>
              <a:t>switch (DIA) {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44570" y="2887235"/>
            <a:ext cx="299759" cy="419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0"/>
              </a:lnSpc>
              <a:spcBef>
                <a:spcPts val="84"/>
              </a:spcBef>
            </a:pPr>
            <a:r>
              <a:rPr sz="2400" spc="0" baseline="1839" dirty="0" smtClean="0">
                <a:latin typeface="Courier New"/>
                <a:cs typeface="Courier New"/>
              </a:rPr>
              <a:t>un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ts val="1580"/>
              </a:lnSpc>
            </a:pPr>
            <a:r>
              <a:rPr sz="2400" spc="0" baseline="5517" dirty="0" smtClean="0">
                <a:latin typeface="Courier New"/>
                <a:cs typeface="Courier New"/>
              </a:rPr>
              <a:t>);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42660" y="3006615"/>
            <a:ext cx="2129809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5"/>
              </a:lnSpc>
              <a:spcBef>
                <a:spcPts val="87"/>
              </a:spcBef>
            </a:pPr>
            <a:r>
              <a:rPr sz="2400" spc="9" baseline="5517" dirty="0" smtClean="0">
                <a:latin typeface="Courier New"/>
                <a:cs typeface="Courier New"/>
              </a:rPr>
              <a:t>p</a:t>
            </a:r>
            <a:r>
              <a:rPr sz="2400" spc="0" baseline="5517" dirty="0" smtClean="0">
                <a:latin typeface="Courier New"/>
                <a:cs typeface="Courier New"/>
              </a:rPr>
              <a:t>r</a:t>
            </a:r>
            <a:r>
              <a:rPr sz="2400" spc="-9" baseline="5517" dirty="0" smtClean="0">
                <a:latin typeface="Courier New"/>
                <a:cs typeface="Courier New"/>
              </a:rPr>
              <a:t>i</a:t>
            </a:r>
            <a:r>
              <a:rPr sz="2400" spc="9" baseline="5517" dirty="0" smtClean="0">
                <a:latin typeface="Courier New"/>
                <a:cs typeface="Courier New"/>
              </a:rPr>
              <a:t>n</a:t>
            </a:r>
            <a:r>
              <a:rPr sz="2400" spc="0" baseline="5517" dirty="0" smtClean="0">
                <a:latin typeface="Courier New"/>
                <a:cs typeface="Courier New"/>
              </a:rPr>
              <a:t>t</a:t>
            </a:r>
            <a:r>
              <a:rPr sz="2400" spc="-9" baseline="5517" dirty="0" smtClean="0">
                <a:latin typeface="Courier New"/>
                <a:cs typeface="Courier New"/>
              </a:rPr>
              <a:t>f</a:t>
            </a:r>
            <a:r>
              <a:rPr sz="2400" spc="9" baseline="5517" dirty="0" smtClean="0">
                <a:latin typeface="Courier New"/>
                <a:cs typeface="Courier New"/>
              </a:rPr>
              <a:t>(</a:t>
            </a:r>
            <a:r>
              <a:rPr sz="2400" spc="0" baseline="5517" dirty="0" smtClean="0">
                <a:latin typeface="Courier New"/>
                <a:cs typeface="Courier New"/>
              </a:rPr>
              <a:t>“</a:t>
            </a:r>
            <a:r>
              <a:rPr sz="2400" spc="-9" baseline="5517" dirty="0" smtClean="0">
                <a:latin typeface="Courier New"/>
                <a:cs typeface="Courier New"/>
              </a:rPr>
              <a:t>S</a:t>
            </a:r>
            <a:r>
              <a:rPr sz="2400" spc="9" baseline="5517" dirty="0" smtClean="0">
                <a:latin typeface="Courier New"/>
                <a:cs typeface="Courier New"/>
              </a:rPr>
              <a:t>a</a:t>
            </a:r>
            <a:r>
              <a:rPr sz="2400" spc="0" baseline="5517" dirty="0" smtClean="0">
                <a:latin typeface="Courier New"/>
                <a:cs typeface="Courier New"/>
              </a:rPr>
              <a:t>b</a:t>
            </a:r>
            <a:r>
              <a:rPr sz="2400" spc="-9" baseline="5517" dirty="0" smtClean="0">
                <a:latin typeface="Courier New"/>
                <a:cs typeface="Courier New"/>
              </a:rPr>
              <a:t>a</a:t>
            </a:r>
            <a:r>
              <a:rPr sz="2400" spc="9" baseline="5517" dirty="0" smtClean="0">
                <a:latin typeface="Courier New"/>
                <a:cs typeface="Courier New"/>
              </a:rPr>
              <a:t>d</a:t>
            </a:r>
            <a:r>
              <a:rPr sz="2400" spc="0" baseline="5517" dirty="0" smtClean="0">
                <a:latin typeface="Courier New"/>
                <a:cs typeface="Courier New"/>
              </a:rPr>
              <a:t>o</a:t>
            </a:r>
            <a:r>
              <a:rPr sz="2400" spc="-9" baseline="5517" dirty="0" smtClean="0">
                <a:latin typeface="Courier New"/>
                <a:cs typeface="Courier New"/>
              </a:rPr>
              <a:t>”</a:t>
            </a:r>
            <a:r>
              <a:rPr sz="2400" spc="9" baseline="5517" dirty="0" smtClean="0">
                <a:latin typeface="Courier New"/>
                <a:cs typeface="Courier New"/>
              </a:rPr>
              <a:t>)</a:t>
            </a:r>
            <a:r>
              <a:rPr sz="2400" spc="0" baseline="5517" dirty="0" smtClean="0"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42660" y="3491755"/>
            <a:ext cx="2251749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5"/>
              </a:lnSpc>
              <a:spcBef>
                <a:spcPts val="87"/>
              </a:spcBef>
            </a:pPr>
            <a:r>
              <a:rPr sz="2400" spc="9" baseline="5517" dirty="0" smtClean="0">
                <a:latin typeface="Courier New"/>
                <a:cs typeface="Courier New"/>
              </a:rPr>
              <a:t>p</a:t>
            </a:r>
            <a:r>
              <a:rPr sz="2400" spc="0" baseline="5517" dirty="0" smtClean="0">
                <a:latin typeface="Courier New"/>
                <a:cs typeface="Courier New"/>
              </a:rPr>
              <a:t>r</a:t>
            </a:r>
            <a:r>
              <a:rPr sz="2400" spc="-9" baseline="5517" dirty="0" smtClean="0">
                <a:latin typeface="Courier New"/>
                <a:cs typeface="Courier New"/>
              </a:rPr>
              <a:t>i</a:t>
            </a:r>
            <a:r>
              <a:rPr sz="2400" spc="9" baseline="5517" dirty="0" smtClean="0">
                <a:latin typeface="Courier New"/>
                <a:cs typeface="Courier New"/>
              </a:rPr>
              <a:t>n</a:t>
            </a:r>
            <a:r>
              <a:rPr sz="2400" spc="0" baseline="5517" dirty="0" smtClean="0">
                <a:latin typeface="Courier New"/>
                <a:cs typeface="Courier New"/>
              </a:rPr>
              <a:t>t</a:t>
            </a:r>
            <a:r>
              <a:rPr sz="2400" spc="-9" baseline="5517" dirty="0" smtClean="0">
                <a:latin typeface="Courier New"/>
                <a:cs typeface="Courier New"/>
              </a:rPr>
              <a:t>f</a:t>
            </a:r>
            <a:r>
              <a:rPr sz="2400" spc="9" baseline="5517" dirty="0" smtClean="0">
                <a:latin typeface="Courier New"/>
                <a:cs typeface="Courier New"/>
              </a:rPr>
              <a:t>(</a:t>
            </a:r>
            <a:r>
              <a:rPr sz="2400" spc="0" baseline="5517" dirty="0" smtClean="0">
                <a:latin typeface="Courier New"/>
                <a:cs typeface="Courier New"/>
              </a:rPr>
              <a:t>“</a:t>
            </a:r>
            <a:r>
              <a:rPr sz="2400" spc="-9" baseline="5517" dirty="0" smtClean="0">
                <a:latin typeface="Courier New"/>
                <a:cs typeface="Courier New"/>
              </a:rPr>
              <a:t>D</a:t>
            </a:r>
            <a:r>
              <a:rPr sz="2400" spc="9" baseline="5517" dirty="0" smtClean="0">
                <a:latin typeface="Courier New"/>
                <a:cs typeface="Courier New"/>
              </a:rPr>
              <a:t>o</a:t>
            </a:r>
            <a:r>
              <a:rPr sz="2400" spc="0" baseline="5517" dirty="0" smtClean="0">
                <a:latin typeface="Courier New"/>
                <a:cs typeface="Courier New"/>
              </a:rPr>
              <a:t>m</a:t>
            </a:r>
            <a:r>
              <a:rPr sz="2400" spc="-9" baseline="5517" dirty="0" smtClean="0">
                <a:latin typeface="Courier New"/>
                <a:cs typeface="Courier New"/>
              </a:rPr>
              <a:t>i</a:t>
            </a:r>
            <a:r>
              <a:rPr sz="2400" spc="9" baseline="5517" dirty="0" smtClean="0">
                <a:latin typeface="Courier New"/>
                <a:cs typeface="Courier New"/>
              </a:rPr>
              <a:t>n</a:t>
            </a:r>
            <a:r>
              <a:rPr sz="2400" spc="0" baseline="5517" dirty="0" smtClean="0">
                <a:latin typeface="Courier New"/>
                <a:cs typeface="Courier New"/>
              </a:rPr>
              <a:t>g</a:t>
            </a:r>
            <a:r>
              <a:rPr sz="2400" spc="-9" baseline="5517" dirty="0" smtClean="0">
                <a:latin typeface="Courier New"/>
                <a:cs typeface="Courier New"/>
              </a:rPr>
              <a:t>o</a:t>
            </a:r>
            <a:r>
              <a:rPr sz="2400" spc="9" baseline="5517" dirty="0" smtClean="0">
                <a:latin typeface="Courier New"/>
                <a:cs typeface="Courier New"/>
              </a:rPr>
              <a:t>”</a:t>
            </a:r>
            <a:r>
              <a:rPr sz="2400" spc="0" baseline="5517" dirty="0" smtClean="0">
                <a:latin typeface="Courier New"/>
                <a:cs typeface="Courier New"/>
              </a:rPr>
              <a:t>);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7110" y="3806715"/>
            <a:ext cx="3352204" cy="1441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528">
              <a:lnSpc>
                <a:spcPts val="1755"/>
              </a:lnSpc>
              <a:spcBef>
                <a:spcPts val="87"/>
              </a:spcBef>
            </a:pPr>
            <a:r>
              <a:rPr sz="2400" spc="0" baseline="5517" dirty="0" smtClean="0">
                <a:latin typeface="Courier New"/>
                <a:cs typeface="Courier New"/>
              </a:rPr>
              <a:t>case 1:printf(“Lunes”);</a:t>
            </a:r>
            <a:endParaRPr sz="1600">
              <a:latin typeface="Courier New"/>
              <a:cs typeface="Courier New"/>
            </a:endParaRPr>
          </a:p>
          <a:p>
            <a:pPr marL="12700" marR="34528">
              <a:lnSpc>
                <a:spcPct val="94401"/>
              </a:lnSpc>
              <a:spcBef>
                <a:spcPts val="7"/>
              </a:spcBef>
            </a:pPr>
            <a:r>
              <a:rPr sz="1600" spc="0" dirty="0" smtClean="0">
                <a:latin typeface="Courier New"/>
                <a:cs typeface="Courier New"/>
              </a:rPr>
              <a:t>break;</a:t>
            </a:r>
            <a:endParaRPr sz="1600">
              <a:latin typeface="Courier New"/>
              <a:cs typeface="Courier New"/>
            </a:endParaRPr>
          </a:p>
          <a:p>
            <a:pPr marL="12700" marR="34528">
              <a:lnSpc>
                <a:spcPct val="94401"/>
              </a:lnSpc>
              <a:spcBef>
                <a:spcPts val="95"/>
              </a:spcBef>
            </a:pPr>
            <a:r>
              <a:rPr sz="1600" spc="0" dirty="0" smtClean="0">
                <a:latin typeface="Courier New"/>
                <a:cs typeface="Courier New"/>
              </a:rPr>
              <a:t>case 2:printf(“Martes”);</a:t>
            </a:r>
            <a:endParaRPr sz="1600">
              <a:latin typeface="Courier New"/>
              <a:cs typeface="Courier New"/>
            </a:endParaRPr>
          </a:p>
          <a:p>
            <a:pPr marL="12700" marR="34528">
              <a:lnSpc>
                <a:spcPct val="94401"/>
              </a:lnSpc>
              <a:spcBef>
                <a:spcPts val="95"/>
              </a:spcBef>
            </a:pPr>
            <a:r>
              <a:rPr sz="1600" spc="0" dirty="0" smtClean="0">
                <a:latin typeface="Courier New"/>
                <a:cs typeface="Courier New"/>
              </a:rPr>
              <a:t>break;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95"/>
              </a:spcBef>
            </a:pPr>
            <a:r>
              <a:rPr sz="1600" spc="0" dirty="0" smtClean="0">
                <a:latin typeface="Courier New"/>
                <a:cs typeface="Courier New"/>
              </a:rPr>
              <a:t>case 3:printf(“Miercoles”);</a:t>
            </a:r>
            <a:endParaRPr sz="1600">
              <a:latin typeface="Courier New"/>
              <a:cs typeface="Courier New"/>
            </a:endParaRPr>
          </a:p>
          <a:p>
            <a:pPr marL="12700" marR="34528">
              <a:lnSpc>
                <a:spcPct val="94401"/>
              </a:lnSpc>
              <a:spcBef>
                <a:spcPts val="95"/>
              </a:spcBef>
            </a:pPr>
            <a:r>
              <a:rPr sz="1600" spc="0" dirty="0" smtClean="0">
                <a:latin typeface="Courier New"/>
                <a:cs typeface="Courier New"/>
              </a:rPr>
              <a:t>break;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68570" y="3976895"/>
            <a:ext cx="2010667" cy="6629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sz="2400" spc="0" baseline="1839" dirty="0" smtClean="0">
                <a:latin typeface="Courier New"/>
                <a:cs typeface="Courier New"/>
              </a:rPr>
              <a:t>d</a:t>
            </a:r>
            <a:r>
              <a:rPr sz="2400" spc="-9" baseline="1839" dirty="0" smtClean="0">
                <a:latin typeface="Courier New"/>
                <a:cs typeface="Courier New"/>
              </a:rPr>
              <a:t>e</a:t>
            </a:r>
            <a:r>
              <a:rPr sz="2400" spc="9" baseline="1839" dirty="0" smtClean="0">
                <a:latin typeface="Courier New"/>
                <a:cs typeface="Courier New"/>
              </a:rPr>
              <a:t>f</a:t>
            </a:r>
            <a:r>
              <a:rPr sz="2400" spc="0" baseline="1839" dirty="0" smtClean="0">
                <a:latin typeface="Courier New"/>
                <a:cs typeface="Courier New"/>
              </a:rPr>
              <a:t>a</a:t>
            </a:r>
            <a:r>
              <a:rPr sz="2400" spc="-9" baseline="1839" dirty="0" smtClean="0">
                <a:latin typeface="Courier New"/>
                <a:cs typeface="Courier New"/>
              </a:rPr>
              <a:t>u</a:t>
            </a:r>
            <a:r>
              <a:rPr sz="2400" spc="9" baseline="1839" dirty="0" smtClean="0">
                <a:latin typeface="Courier New"/>
                <a:cs typeface="Courier New"/>
              </a:rPr>
              <a:t>l</a:t>
            </a:r>
            <a:r>
              <a:rPr sz="2400" spc="0" baseline="1839" dirty="0" smtClean="0">
                <a:latin typeface="Courier New"/>
                <a:cs typeface="Courier New"/>
              </a:rPr>
              <a:t>t: p</a:t>
            </a:r>
            <a:r>
              <a:rPr sz="2400" spc="-9" baseline="1839" dirty="0" smtClean="0">
                <a:latin typeface="Courier New"/>
                <a:cs typeface="Courier New"/>
              </a:rPr>
              <a:t>r</a:t>
            </a:r>
            <a:r>
              <a:rPr sz="2400" spc="9" baseline="1839" dirty="0" smtClean="0">
                <a:latin typeface="Courier New"/>
                <a:cs typeface="Courier New"/>
              </a:rPr>
              <a:t>i</a:t>
            </a:r>
            <a:r>
              <a:rPr sz="2400" spc="0" baseline="1839" dirty="0" smtClean="0">
                <a:latin typeface="Courier New"/>
                <a:cs typeface="Courier New"/>
              </a:rPr>
              <a:t>n</a:t>
            </a:r>
            <a:r>
              <a:rPr sz="2400" spc="-9" baseline="1839" dirty="0" smtClean="0">
                <a:latin typeface="Courier New"/>
                <a:cs typeface="Courier New"/>
              </a:rPr>
              <a:t>t</a:t>
            </a:r>
            <a:r>
              <a:rPr sz="2400" spc="9" baseline="1839" dirty="0" smtClean="0">
                <a:latin typeface="Courier New"/>
                <a:cs typeface="Courier New"/>
              </a:rPr>
              <a:t>f</a:t>
            </a:r>
            <a:r>
              <a:rPr sz="2400" spc="0" baseline="1839" dirty="0" smtClean="0">
                <a:latin typeface="Courier New"/>
                <a:cs typeface="Courier New"/>
              </a:rPr>
              <a:t>(</a:t>
            </a:r>
            <a:endParaRPr sz="1600">
              <a:latin typeface="Courier New"/>
              <a:cs typeface="Courier New"/>
            </a:endParaRPr>
          </a:p>
          <a:p>
            <a:pPr marL="12700" marR="34528">
              <a:lnSpc>
                <a:spcPts val="1585"/>
              </a:lnSpc>
            </a:pPr>
            <a:r>
              <a:rPr sz="2400" spc="0" baseline="5517" dirty="0" smtClean="0">
                <a:latin typeface="Courier New"/>
                <a:cs typeface="Courier New"/>
              </a:rPr>
              <a:t>i</a:t>
            </a:r>
            <a:r>
              <a:rPr sz="2400" spc="-9" baseline="5517" dirty="0" smtClean="0">
                <a:latin typeface="Courier New"/>
                <a:cs typeface="Courier New"/>
              </a:rPr>
              <a:t>n</a:t>
            </a:r>
            <a:r>
              <a:rPr sz="2400" spc="9" baseline="5517" dirty="0" smtClean="0">
                <a:latin typeface="Courier New"/>
                <a:cs typeface="Courier New"/>
              </a:rPr>
              <a:t>c</a:t>
            </a:r>
            <a:r>
              <a:rPr sz="2400" spc="0" baseline="5517" dirty="0" smtClean="0">
                <a:latin typeface="Courier New"/>
                <a:cs typeface="Courier New"/>
              </a:rPr>
              <a:t>o</a:t>
            </a:r>
            <a:r>
              <a:rPr sz="2400" spc="-9" baseline="5517" dirty="0" smtClean="0">
                <a:latin typeface="Courier New"/>
                <a:cs typeface="Courier New"/>
              </a:rPr>
              <a:t>r</a:t>
            </a:r>
            <a:r>
              <a:rPr sz="2400" spc="9" baseline="5517" dirty="0" smtClean="0">
                <a:latin typeface="Courier New"/>
                <a:cs typeface="Courier New"/>
              </a:rPr>
              <a:t>r</a:t>
            </a:r>
            <a:r>
              <a:rPr sz="2400" spc="0" baseline="5517" dirty="0" smtClean="0">
                <a:latin typeface="Courier New"/>
                <a:cs typeface="Courier New"/>
              </a:rPr>
              <a:t>e</a:t>
            </a:r>
            <a:r>
              <a:rPr sz="2400" spc="-9" baseline="5517" dirty="0" smtClean="0">
                <a:latin typeface="Courier New"/>
                <a:cs typeface="Courier New"/>
              </a:rPr>
              <a:t>c</a:t>
            </a:r>
            <a:r>
              <a:rPr sz="2400" spc="9" baseline="5517" dirty="0" smtClean="0">
                <a:latin typeface="Courier New"/>
                <a:cs typeface="Courier New"/>
              </a:rPr>
              <a:t>t</a:t>
            </a:r>
            <a:r>
              <a:rPr sz="2400" spc="0" baseline="5517" dirty="0" smtClean="0">
                <a:latin typeface="Courier New"/>
                <a:cs typeface="Courier New"/>
              </a:rPr>
              <a:t>o</a:t>
            </a:r>
            <a:r>
              <a:rPr sz="2400" spc="-9" baseline="5517" dirty="0" smtClean="0">
                <a:latin typeface="Courier New"/>
                <a:cs typeface="Courier New"/>
              </a:rPr>
              <a:t>”</a:t>
            </a:r>
            <a:r>
              <a:rPr sz="2400" spc="9" baseline="5517" dirty="0" smtClean="0">
                <a:latin typeface="Courier New"/>
                <a:cs typeface="Courier New"/>
              </a:rPr>
              <a:t>)</a:t>
            </a:r>
            <a:r>
              <a:rPr sz="2400" spc="0" baseline="5517" dirty="0" smtClean="0"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  <a:p>
            <a:pPr marL="35559" marR="34528">
              <a:lnSpc>
                <a:spcPct val="94401"/>
              </a:lnSpc>
              <a:spcBef>
                <a:spcPts val="15"/>
              </a:spcBef>
            </a:pPr>
            <a:r>
              <a:rPr sz="1600" spc="0" dirty="0" smtClean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39940" y="3976895"/>
            <a:ext cx="909339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5"/>
              </a:lnSpc>
              <a:spcBef>
                <a:spcPts val="87"/>
              </a:spcBef>
            </a:pPr>
            <a:r>
              <a:rPr sz="2400" spc="9" baseline="5517" dirty="0" smtClean="0">
                <a:latin typeface="Courier New"/>
                <a:cs typeface="Courier New"/>
              </a:rPr>
              <a:t>“</a:t>
            </a:r>
            <a:r>
              <a:rPr sz="2400" spc="0" baseline="5517" dirty="0" smtClean="0">
                <a:latin typeface="Courier New"/>
                <a:cs typeface="Courier New"/>
              </a:rPr>
              <a:t>N</a:t>
            </a:r>
            <a:r>
              <a:rPr sz="2400" spc="-9" baseline="5517" dirty="0" smtClean="0">
                <a:latin typeface="Courier New"/>
                <a:cs typeface="Courier New"/>
              </a:rPr>
              <a:t>u</a:t>
            </a:r>
            <a:r>
              <a:rPr sz="2400" spc="9" baseline="5517" dirty="0" smtClean="0">
                <a:latin typeface="Courier New"/>
                <a:cs typeface="Courier New"/>
              </a:rPr>
              <a:t>m</a:t>
            </a:r>
            <a:r>
              <a:rPr sz="2400" spc="0" baseline="5517" dirty="0" smtClean="0">
                <a:latin typeface="Courier New"/>
                <a:cs typeface="Courier New"/>
              </a:rPr>
              <a:t>e</a:t>
            </a:r>
            <a:r>
              <a:rPr sz="2400" spc="-9" baseline="5517" dirty="0" smtClean="0">
                <a:latin typeface="Courier New"/>
                <a:cs typeface="Courier New"/>
              </a:rPr>
              <a:t>r</a:t>
            </a:r>
            <a:r>
              <a:rPr sz="2400" spc="0" baseline="5517" dirty="0" smtClean="0">
                <a:latin typeface="Courier New"/>
                <a:cs typeface="Courier New"/>
              </a:rPr>
              <a:t>o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5670" y="4653805"/>
            <a:ext cx="177819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5"/>
              </a:lnSpc>
              <a:spcBef>
                <a:spcPts val="87"/>
              </a:spcBef>
            </a:pPr>
            <a:r>
              <a:rPr sz="2400" spc="0" baseline="5517" dirty="0" smtClean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34670" y="57208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39770" y="57208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17010" y="57208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19520" y="572086"/>
            <a:ext cx="219323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e:</a:t>
            </a:r>
            <a:endParaRPr sz="4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4670" y="1174066"/>
            <a:ext cx="213068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endParaRPr sz="4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12720" y="1174066"/>
            <a:ext cx="41999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4</a:t>
            </a:r>
            <a:endParaRPr sz="4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0770" y="1963340"/>
            <a:ext cx="7173972" cy="5549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00">
              <a:lnSpc>
                <a:spcPts val="2145"/>
              </a:lnSpc>
              <a:spcBef>
                <a:spcPts val="107"/>
              </a:spcBef>
            </a:pPr>
            <a:r>
              <a:rPr sz="2000" spc="4" dirty="0" smtClean="0">
                <a:latin typeface="Arial"/>
                <a:cs typeface="Arial"/>
              </a:rPr>
              <a:t>D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4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eñar</a:t>
            </a:r>
            <a:r>
              <a:rPr sz="2000" spc="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un p</a:t>
            </a:r>
            <a:r>
              <a:rPr sz="2000" spc="9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og</a:t>
            </a:r>
            <a:r>
              <a:rPr sz="2000" spc="9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ama en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el que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 pa</a:t>
            </a:r>
            <a:r>
              <a:rPr sz="2000" spc="9" dirty="0" smtClean="0">
                <a:latin typeface="Arial"/>
                <a:cs typeface="Arial"/>
              </a:rPr>
              <a:t>r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ir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de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una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f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ha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dada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on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170"/>
              </a:lnSpc>
              <a:spcBef>
                <a:spcPts val="1"/>
              </a:spcBef>
            </a:pPr>
            <a:r>
              <a:rPr sz="2000" spc="0" dirty="0" smtClean="0">
                <a:latin typeface="Arial"/>
                <a:cs typeface="Arial"/>
              </a:rPr>
              <a:t>el </a:t>
            </a:r>
            <a:r>
              <a:rPr sz="2000" spc="-4" dirty="0" smtClean="0">
                <a:latin typeface="Arial"/>
                <a:cs typeface="Arial"/>
              </a:rPr>
              <a:t>f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9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ma</a:t>
            </a:r>
            <a:r>
              <a:rPr sz="2000" spc="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o dd, mm, aaaa,</a:t>
            </a:r>
            <a:r>
              <a:rPr sz="2000" spc="9" dirty="0" smtClean="0">
                <a:latin typeface="Arial"/>
                <a:cs typeface="Arial"/>
              </a:rPr>
              <a:t> s</a:t>
            </a:r>
            <a:r>
              <a:rPr sz="2000" spc="0" dirty="0" smtClean="0">
                <a:latin typeface="Arial"/>
                <a:cs typeface="Arial"/>
              </a:rPr>
              <a:t>e obtenga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la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f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1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ha del día 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iguien</a:t>
            </a:r>
            <a:r>
              <a:rPr sz="2000" spc="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7870" y="2867580"/>
            <a:ext cx="6506676" cy="17617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430">
              <a:lnSpc>
                <a:spcPts val="2145"/>
              </a:lnSpc>
              <a:spcBef>
                <a:spcPts val="107"/>
              </a:spcBef>
            </a:pPr>
            <a:r>
              <a:rPr sz="2000" spc="-4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náli</a:t>
            </a:r>
            <a:r>
              <a:rPr sz="2000" spc="14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is </a:t>
            </a:r>
            <a:r>
              <a:rPr sz="2000" spc="4" dirty="0" smtClean="0">
                <a:latin typeface="Arial"/>
                <a:cs typeface="Arial"/>
              </a:rPr>
              <a:t>E-</a:t>
            </a:r>
            <a:r>
              <a:rPr sz="2000" spc="-4" dirty="0" smtClean="0">
                <a:latin typeface="Arial"/>
                <a:cs typeface="Arial"/>
              </a:rPr>
              <a:t>P</a:t>
            </a:r>
            <a:r>
              <a:rPr sz="2000" spc="4" dirty="0" smtClean="0">
                <a:latin typeface="Arial"/>
                <a:cs typeface="Arial"/>
              </a:rPr>
              <a:t>-</a:t>
            </a:r>
            <a:r>
              <a:rPr sz="2000" spc="0" dirty="0" smtClean="0"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509"/>
              </a:lnSpc>
              <a:spcBef>
                <a:spcPts val="197"/>
              </a:spcBef>
            </a:pPr>
            <a:r>
              <a:rPr sz="1800" spc="0" dirty="0" smtClean="0">
                <a:latin typeface="Arial"/>
                <a:cs typeface="Arial"/>
              </a:rPr>
              <a:t>Entr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das:</a:t>
            </a:r>
            <a:r>
              <a:rPr sz="1800" spc="15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día</a:t>
            </a:r>
            <a:r>
              <a:rPr sz="1800" spc="15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d_v</a:t>
            </a:r>
            <a:r>
              <a:rPr sz="1800" spc="14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Cambria"/>
                <a:cs typeface="Cambria"/>
              </a:rPr>
              <a:t>∈ </a:t>
            </a:r>
            <a:r>
              <a:rPr sz="1800" spc="21" dirty="0" smtClean="0">
                <a:latin typeface="Cambria"/>
                <a:cs typeface="Cambria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Z</a:t>
            </a:r>
            <a:r>
              <a:rPr sz="1500" spc="4" baseline="31886" dirty="0" smtClean="0">
                <a:latin typeface="Arial"/>
                <a:cs typeface="Arial"/>
              </a:rPr>
              <a:t>+</a:t>
            </a:r>
            <a:r>
              <a:rPr sz="1800" spc="9" dirty="0" smtClean="0">
                <a:latin typeface="Arial"/>
                <a:cs typeface="Arial"/>
              </a:rPr>
              <a:t>)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17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150" dirty="0" smtClean="0">
                <a:latin typeface="Arial"/>
                <a:cs typeface="Arial"/>
              </a:rPr>
              <a:t> </a:t>
            </a:r>
            <a:r>
              <a:rPr sz="1800" spc="9" dirty="0" smtClean="0">
                <a:latin typeface="Arial"/>
                <a:cs typeface="Arial"/>
              </a:rPr>
              <a:t>(</a:t>
            </a: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-9" dirty="0" smtClean="0">
                <a:latin typeface="Arial"/>
                <a:cs typeface="Arial"/>
              </a:rPr>
              <a:t>m</a:t>
            </a:r>
            <a:r>
              <a:rPr sz="1800" spc="0" dirty="0" smtClean="0">
                <a:latin typeface="Arial"/>
                <a:cs typeface="Arial"/>
              </a:rPr>
              <a:t>_v</a:t>
            </a:r>
            <a:r>
              <a:rPr sz="1800" spc="14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Cambria"/>
                <a:cs typeface="Cambria"/>
              </a:rPr>
              <a:t>∈ </a:t>
            </a:r>
            <a:r>
              <a:rPr sz="1800" spc="12" dirty="0" smtClean="0">
                <a:latin typeface="Cambria"/>
                <a:cs typeface="Cambria"/>
              </a:rPr>
              <a:t> </a:t>
            </a:r>
            <a:r>
              <a:rPr sz="1800" spc="9" dirty="0" smtClean="0">
                <a:latin typeface="Arial"/>
                <a:cs typeface="Arial"/>
              </a:rPr>
              <a:t>Z</a:t>
            </a:r>
            <a:r>
              <a:rPr sz="1500" spc="4" baseline="31886" dirty="0" smtClean="0">
                <a:latin typeface="Arial"/>
                <a:cs typeface="Arial"/>
              </a:rPr>
              <a:t>+</a:t>
            </a:r>
            <a:r>
              <a:rPr sz="1800" spc="0" dirty="0" smtClean="0">
                <a:latin typeface="Arial"/>
                <a:cs typeface="Arial"/>
              </a:rPr>
              <a:t>)</a:t>
            </a:r>
            <a:r>
              <a:rPr sz="1800" spc="17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y</a:t>
            </a:r>
            <a:r>
              <a:rPr sz="1800" spc="14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ño</a:t>
            </a:r>
            <a:r>
              <a:rPr sz="1800" spc="14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(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aa</a:t>
            </a:r>
            <a:r>
              <a:rPr sz="1800" spc="-9" dirty="0" smtClean="0">
                <a:latin typeface="Arial"/>
                <a:cs typeface="Arial"/>
              </a:rPr>
              <a:t>_</a:t>
            </a:r>
            <a:r>
              <a:rPr sz="1800" spc="0" dirty="0" smtClean="0">
                <a:latin typeface="Arial"/>
                <a:cs typeface="Arial"/>
              </a:rPr>
              <a:t>v</a:t>
            </a:r>
            <a:r>
              <a:rPr sz="1800" spc="14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Cambria"/>
                <a:cs typeface="Cambria"/>
              </a:rPr>
              <a:t>∈</a:t>
            </a:r>
            <a:endParaRPr sz="1800">
              <a:latin typeface="Cambria"/>
              <a:cs typeface="Cambria"/>
            </a:endParaRPr>
          </a:p>
          <a:p>
            <a:pPr marL="12700" marR="1772044" indent="1362710">
              <a:lnSpc>
                <a:spcPts val="2069"/>
              </a:lnSpc>
              <a:spcBef>
                <a:spcPts val="10"/>
              </a:spcBef>
            </a:pP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rr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9" dirty="0" smtClean="0">
                <a:latin typeface="Arial"/>
                <a:cs typeface="Arial"/>
              </a:rPr>
              <a:t>s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nte a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a fecha 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ad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. </a:t>
            </a:r>
            <a:endParaRPr sz="1800">
              <a:latin typeface="Arial"/>
              <a:cs typeface="Arial"/>
            </a:endParaRPr>
          </a:p>
          <a:p>
            <a:pPr marL="12700" marR="1772044">
              <a:lnSpc>
                <a:spcPts val="2069"/>
              </a:lnSpc>
              <a:spcBef>
                <a:spcPts val="320"/>
              </a:spcBef>
            </a:pPr>
            <a:r>
              <a:rPr sz="1800" spc="0" dirty="0" smtClean="0">
                <a:latin typeface="Arial"/>
                <a:cs typeface="Arial"/>
              </a:rPr>
              <a:t>Proc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so:</a:t>
            </a:r>
            <a:endParaRPr sz="1800">
              <a:latin typeface="Arial"/>
              <a:cs typeface="Arial"/>
            </a:endParaRPr>
          </a:p>
          <a:p>
            <a:pPr marL="755649" marR="39430">
              <a:lnSpc>
                <a:spcPct val="95825"/>
              </a:lnSpc>
              <a:spcBef>
                <a:spcPts val="325"/>
              </a:spcBef>
            </a:pPr>
            <a:r>
              <a:rPr sz="1800" spc="0" dirty="0" smtClean="0">
                <a:latin typeface="Arial"/>
                <a:cs typeface="Arial"/>
              </a:rPr>
              <a:t>Incr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mentar día n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evo 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no </a:t>
            </a:r>
            <a:r>
              <a:rPr sz="1800" spc="-9" dirty="0" smtClean="0">
                <a:latin typeface="Arial"/>
                <a:cs typeface="Arial"/>
              </a:rPr>
              <a:t>(</a:t>
            </a:r>
            <a:r>
              <a:rPr sz="1800" spc="0" dirty="0" smtClean="0">
                <a:latin typeface="Arial"/>
                <a:cs typeface="Arial"/>
              </a:rPr>
              <a:t>dd_n</a:t>
            </a:r>
            <a:r>
              <a:rPr sz="1800" spc="-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=</a:t>
            </a:r>
            <a:r>
              <a:rPr sz="1800" spc="1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9" dirty="0" smtClean="0">
                <a:latin typeface="Arial"/>
                <a:cs typeface="Arial"/>
              </a:rPr>
              <a:t>_</a:t>
            </a:r>
            <a:r>
              <a:rPr sz="1800" spc="0" dirty="0" smtClean="0">
                <a:latin typeface="Arial"/>
                <a:cs typeface="Arial"/>
              </a:rPr>
              <a:t>v +</a:t>
            </a:r>
            <a:r>
              <a:rPr sz="1800" spc="1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  <a:p>
            <a:pPr marL="755649" marR="39430">
              <a:lnSpc>
                <a:spcPct val="95825"/>
              </a:lnSpc>
              <a:spcBef>
                <a:spcPts val="320"/>
              </a:spcBef>
            </a:pPr>
            <a:r>
              <a:rPr sz="1800" spc="0" dirty="0" smtClean="0">
                <a:latin typeface="Arial"/>
                <a:cs typeface="Arial"/>
              </a:rPr>
              <a:t>Si día vi</a:t>
            </a:r>
            <a:r>
              <a:rPr sz="1800" spc="-9" dirty="0" smtClean="0">
                <a:latin typeface="Arial"/>
                <a:cs typeface="Arial"/>
              </a:rPr>
              <a:t>ej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es 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 últ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mo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el </a:t>
            </a:r>
            <a:r>
              <a:rPr sz="1800" spc="-9" dirty="0" smtClean="0">
                <a:latin typeface="Arial"/>
                <a:cs typeface="Arial"/>
              </a:rPr>
              <a:t>m</a:t>
            </a:r>
            <a:r>
              <a:rPr sz="1800" spc="0" dirty="0" smtClean="0">
                <a:latin typeface="Arial"/>
                <a:cs typeface="Arial"/>
              </a:rPr>
              <a:t>es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y es 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ú</a:t>
            </a:r>
            <a:r>
              <a:rPr sz="1800" spc="0" dirty="0" smtClean="0">
                <a:latin typeface="Arial"/>
                <a:cs typeface="Arial"/>
              </a:rPr>
              <a:t>ltimo mes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63130" y="3198042"/>
            <a:ext cx="2765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dirty="0" smtClean="0">
                <a:latin typeface="Arial"/>
                <a:cs typeface="Arial"/>
              </a:rPr>
              <a:t>Z</a:t>
            </a:r>
            <a:r>
              <a:rPr sz="1500" baseline="31886" dirty="0" smtClean="0">
                <a:latin typeface="Arial"/>
                <a:cs typeface="Arial"/>
              </a:rPr>
              <a:t>+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62850" y="3198042"/>
            <a:ext cx="13581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7870" y="4680132"/>
            <a:ext cx="6920215" cy="16789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5700">
              <a:lnSpc>
                <a:spcPts val="1939"/>
              </a:lnSpc>
              <a:spcBef>
                <a:spcPts val="102"/>
              </a:spcBef>
            </a:pPr>
            <a:r>
              <a:rPr sz="1800" spc="0" dirty="0" smtClean="0">
                <a:latin typeface="Arial"/>
                <a:cs typeface="Arial"/>
              </a:rPr>
              <a:t>Po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er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16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evo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1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y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día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evo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en</a:t>
            </a:r>
            <a:r>
              <a:rPr sz="1800" spc="14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1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14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incr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me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 n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evo</a:t>
            </a:r>
            <a:endParaRPr sz="1800">
              <a:latin typeface="Arial"/>
              <a:cs typeface="Arial"/>
            </a:endParaRPr>
          </a:p>
          <a:p>
            <a:pPr marL="755649" marR="26730">
              <a:lnSpc>
                <a:spcPct val="95825"/>
              </a:lnSpc>
              <a:spcBef>
                <a:spcPts val="213"/>
              </a:spcBef>
            </a:pPr>
            <a:r>
              <a:rPr sz="1800" spc="0" dirty="0" smtClean="0">
                <a:latin typeface="Arial"/>
                <a:cs typeface="Arial"/>
              </a:rPr>
              <a:t>Si día vi</a:t>
            </a:r>
            <a:r>
              <a:rPr sz="1800" spc="-9" dirty="0" smtClean="0">
                <a:latin typeface="Arial"/>
                <a:cs typeface="Arial"/>
              </a:rPr>
              <a:t>ej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es 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 últ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mo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el </a:t>
            </a:r>
            <a:r>
              <a:rPr sz="1800" spc="-9" dirty="0" smtClean="0">
                <a:latin typeface="Arial"/>
                <a:cs typeface="Arial"/>
              </a:rPr>
              <a:t>m</a:t>
            </a:r>
            <a:r>
              <a:rPr sz="1800" spc="0" dirty="0" smtClean="0">
                <a:latin typeface="Arial"/>
                <a:cs typeface="Arial"/>
              </a:rPr>
              <a:t>es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ntonc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  <a:p>
            <a:pPr marL="1155700" marR="26730">
              <a:lnSpc>
                <a:spcPct val="95825"/>
              </a:lnSpc>
              <a:spcBef>
                <a:spcPts val="330"/>
              </a:spcBef>
            </a:pPr>
            <a:r>
              <a:rPr sz="1800" spc="0" dirty="0" smtClean="0">
                <a:latin typeface="Arial"/>
                <a:cs typeface="Arial"/>
              </a:rPr>
              <a:t>Po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er día n</a:t>
            </a:r>
            <a:r>
              <a:rPr sz="1800" spc="-9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evo</a:t>
            </a:r>
            <a:r>
              <a:rPr sz="1800" spc="498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en 1 e i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crem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ntar mes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vo</a:t>
            </a:r>
            <a:endParaRPr sz="1800">
              <a:latin typeface="Arial"/>
              <a:cs typeface="Arial"/>
            </a:endParaRPr>
          </a:p>
          <a:p>
            <a:pPr marL="12700" marR="26730">
              <a:lnSpc>
                <a:spcPts val="2509"/>
              </a:lnSpc>
              <a:spcBef>
                <a:spcPts val="285"/>
              </a:spcBef>
            </a:pPr>
            <a:r>
              <a:rPr sz="1800" spc="0" dirty="0" smtClean="0">
                <a:latin typeface="Arial"/>
                <a:cs typeface="Arial"/>
              </a:rPr>
              <a:t>Sa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as:</a:t>
            </a:r>
            <a:r>
              <a:rPr sz="1800" spc="16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ía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(dd</a:t>
            </a:r>
            <a:r>
              <a:rPr sz="1800" spc="-9" dirty="0" smtClean="0">
                <a:latin typeface="Arial"/>
                <a:cs typeface="Arial"/>
              </a:rPr>
              <a:t>_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Cambria"/>
                <a:cs typeface="Cambria"/>
              </a:rPr>
              <a:t>∈ </a:t>
            </a:r>
            <a:r>
              <a:rPr sz="1800" spc="21" dirty="0" smtClean="0">
                <a:latin typeface="Cambria"/>
                <a:cs typeface="Cambria"/>
              </a:rPr>
              <a:t> </a:t>
            </a:r>
            <a:r>
              <a:rPr sz="1800" spc="9" dirty="0" smtClean="0">
                <a:latin typeface="Arial"/>
                <a:cs typeface="Arial"/>
              </a:rPr>
              <a:t>Z</a:t>
            </a:r>
            <a:r>
              <a:rPr sz="1575" spc="4" baseline="30368" dirty="0" smtClean="0">
                <a:latin typeface="Arial"/>
                <a:cs typeface="Arial"/>
              </a:rPr>
              <a:t>+</a:t>
            </a:r>
            <a:r>
              <a:rPr sz="1800" spc="0" dirty="0" smtClean="0">
                <a:latin typeface="Arial"/>
                <a:cs typeface="Arial"/>
              </a:rPr>
              <a:t>),</a:t>
            </a:r>
            <a:r>
              <a:rPr sz="1800" spc="15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mes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(mm_n</a:t>
            </a:r>
            <a:r>
              <a:rPr sz="1800" spc="14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Cambria"/>
                <a:cs typeface="Cambria"/>
              </a:rPr>
              <a:t>∈ </a:t>
            </a:r>
            <a:r>
              <a:rPr sz="1800" spc="31" dirty="0" smtClean="0">
                <a:latin typeface="Cambria"/>
                <a:cs typeface="Cambria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Z</a:t>
            </a:r>
            <a:r>
              <a:rPr sz="1575" spc="4" baseline="30368" dirty="0" smtClean="0">
                <a:latin typeface="Arial"/>
                <a:cs typeface="Arial"/>
              </a:rPr>
              <a:t>+</a:t>
            </a:r>
            <a:r>
              <a:rPr sz="1800" spc="0" dirty="0" smtClean="0">
                <a:latin typeface="Arial"/>
                <a:cs typeface="Arial"/>
              </a:rPr>
              <a:t>)</a:t>
            </a:r>
            <a:r>
              <a:rPr sz="1800" spc="153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y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ñ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(a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_n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Cambria"/>
                <a:cs typeface="Cambria"/>
              </a:rPr>
              <a:t>∈ </a:t>
            </a:r>
            <a:r>
              <a:rPr sz="1800" spc="21" dirty="0" smtClean="0">
                <a:latin typeface="Cambria"/>
                <a:cs typeface="Cambria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Z</a:t>
            </a:r>
            <a:r>
              <a:rPr sz="1575" spc="14" baseline="30368" dirty="0" smtClean="0">
                <a:latin typeface="Arial"/>
                <a:cs typeface="Arial"/>
              </a:rPr>
              <a:t>+</a:t>
            </a:r>
            <a:r>
              <a:rPr sz="1800" spc="0" dirty="0" smtClean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  <a:p>
            <a:pPr marL="927100" marR="26730">
              <a:lnSpc>
                <a:spcPct val="95825"/>
              </a:lnSpc>
              <a:spcBef>
                <a:spcPts val="20"/>
              </a:spcBef>
            </a:pPr>
            <a:r>
              <a:rPr sz="1800" spc="0" dirty="0" smtClean="0">
                <a:latin typeface="Arial"/>
                <a:cs typeface="Arial"/>
              </a:rPr>
              <a:t>cor</a:t>
            </a:r>
            <a:r>
              <a:rPr sz="1800" spc="-9" dirty="0" smtClean="0">
                <a:latin typeface="Arial"/>
                <a:cs typeface="Arial"/>
              </a:rPr>
              <a:t>r</a:t>
            </a:r>
            <a:r>
              <a:rPr sz="1800" spc="0" dirty="0" smtClean="0">
                <a:latin typeface="Arial"/>
                <a:cs typeface="Arial"/>
              </a:rPr>
              <a:t>es</a:t>
            </a:r>
            <a:r>
              <a:rPr sz="1800" spc="-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die</a:t>
            </a:r>
            <a:r>
              <a:rPr sz="1800" spc="-9" dirty="0" smtClean="0">
                <a:latin typeface="Arial"/>
                <a:cs typeface="Arial"/>
              </a:rPr>
              <a:t>n</a:t>
            </a:r>
            <a:r>
              <a:rPr sz="1800" spc="9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e a </a:t>
            </a:r>
            <a:r>
              <a:rPr sz="1800" spc="-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a </a:t>
            </a:r>
            <a:r>
              <a:rPr sz="1800" spc="9" dirty="0" smtClean="0">
                <a:latin typeface="Arial"/>
                <a:cs typeface="Arial"/>
              </a:rPr>
              <a:t>f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cha</a:t>
            </a:r>
            <a:r>
              <a:rPr sz="1800" spc="-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del día si</a:t>
            </a:r>
            <a:r>
              <a:rPr sz="1800" spc="-9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ent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89850" y="4680132"/>
            <a:ext cx="70117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el</a:t>
            </a:r>
            <a:r>
              <a:rPr sz="1800" spc="159" dirty="0" smtClean="0">
                <a:latin typeface="Arial"/>
                <a:cs typeface="Arial"/>
              </a:rPr>
              <a:t> </a:t>
            </a:r>
            <a:r>
              <a:rPr sz="1800" spc="-9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ño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39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056130" y="4304030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17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056130" y="4304030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17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34670" y="57208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39770" y="57208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017010" y="57208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19520" y="572086"/>
            <a:ext cx="219323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e:</a:t>
            </a:r>
            <a:endParaRPr sz="4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34670" y="1174066"/>
            <a:ext cx="2130687" cy="11191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endParaRPr sz="4400">
              <a:latin typeface="Arial"/>
              <a:cs typeface="Arial"/>
            </a:endParaRPr>
          </a:p>
          <a:p>
            <a:pPr marL="12700" marR="83819">
              <a:lnSpc>
                <a:spcPct val="94401"/>
              </a:lnSpc>
              <a:spcBef>
                <a:spcPts val="1909"/>
              </a:spcBef>
            </a:pPr>
            <a:r>
              <a:rPr sz="1800" spc="0" dirty="0" smtClean="0">
                <a:latin typeface="Courier New"/>
                <a:cs typeface="Courier New"/>
              </a:rPr>
              <a:t>Algoritmo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12720" y="1174066"/>
            <a:ext cx="41999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4</a:t>
            </a:r>
            <a:endParaRPr sz="4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34670" y="2450738"/>
            <a:ext cx="334054" cy="802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0.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1.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2.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6150" y="2450738"/>
            <a:ext cx="2940317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Inicio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Escribir (“Introduzca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963670" y="2725058"/>
            <a:ext cx="280300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la fecha de la forma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44030" y="2725058"/>
            <a:ext cx="33405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dd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55509" y="2725058"/>
            <a:ext cx="33405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mm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66990" y="2725058"/>
            <a:ext cx="88278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aaaa”)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6150" y="2999378"/>
            <a:ext cx="608419" cy="1076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Leer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2.1.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2.2.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2.3.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31950" y="2999378"/>
            <a:ext cx="874638" cy="1076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54" algn="just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(dd_v,</a:t>
            </a:r>
            <a:endParaRPr sz="1800">
              <a:latin typeface="Courier New"/>
              <a:cs typeface="Courier New"/>
            </a:endParaRPr>
          </a:p>
          <a:p>
            <a:pPr marL="12700" algn="just">
              <a:lnSpc>
                <a:spcPts val="2039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dd_n = </a:t>
            </a:r>
            <a:endParaRPr sz="1800">
              <a:latin typeface="Courier New"/>
              <a:cs typeface="Courier New"/>
            </a:endParaRPr>
          </a:p>
          <a:p>
            <a:pPr marL="12700" algn="just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mm_n = </a:t>
            </a:r>
            <a:endParaRPr sz="1800">
              <a:latin typeface="Courier New"/>
              <a:cs typeface="Courier New"/>
            </a:endParaRPr>
          </a:p>
          <a:p>
            <a:pPr marL="12700" algn="just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aaaa_n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92070" y="2999378"/>
            <a:ext cx="1842926" cy="1076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mm_v, aaaa_v)</a:t>
            </a:r>
            <a:endParaRPr sz="1800">
              <a:latin typeface="Courier New"/>
              <a:cs typeface="Courier New"/>
            </a:endParaRPr>
          </a:p>
          <a:p>
            <a:pPr marL="12700" marR="694079">
              <a:lnSpc>
                <a:spcPts val="2039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dd_v + 1 </a:t>
            </a:r>
            <a:endParaRPr sz="1800">
              <a:latin typeface="Courier New"/>
              <a:cs typeface="Courier New"/>
            </a:endParaRPr>
          </a:p>
          <a:p>
            <a:pPr marL="12700" marR="694079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mm_v</a:t>
            </a:r>
            <a:endParaRPr sz="1800">
              <a:latin typeface="Courier New"/>
              <a:cs typeface="Courier New"/>
            </a:endParaRPr>
          </a:p>
          <a:p>
            <a:pPr marL="12700" marR="34289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= aaaa_v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4670" y="4096658"/>
            <a:ext cx="33405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3.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6150" y="4096658"/>
            <a:ext cx="334054" cy="802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Si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En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4,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57630" y="4096658"/>
            <a:ext cx="252874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dd_v &gt; 28 entonces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57630" y="4370978"/>
            <a:ext cx="4311828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caso de (mm_v) hacer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6, 9, 11: Si dd_v = 30 entonces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66390" y="4919618"/>
            <a:ext cx="745534" cy="802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// El</a:t>
            </a:r>
            <a:endParaRPr sz="1800">
              <a:latin typeface="Courier New"/>
              <a:cs typeface="Courier New"/>
            </a:endParaRPr>
          </a:p>
          <a:p>
            <a:pPr marL="149860" marR="8101">
              <a:lnSpc>
                <a:spcPts val="2039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dd_n </a:t>
            </a:r>
            <a:endParaRPr sz="1800">
              <a:latin typeface="Courier New"/>
              <a:cs typeface="Courier New"/>
            </a:endParaRPr>
          </a:p>
          <a:p>
            <a:pPr marL="149860" marR="8101">
              <a:lnSpc>
                <a:spcPts val="2039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mm_n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89350" y="4919618"/>
            <a:ext cx="239149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mes tiene 30 días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89350" y="5193938"/>
            <a:ext cx="196872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=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=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63670" y="5193938"/>
            <a:ext cx="1157103" cy="802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1</a:t>
            </a:r>
            <a:endParaRPr sz="1800">
              <a:latin typeface="Courier New"/>
              <a:cs typeface="Courier New"/>
            </a:endParaRPr>
          </a:p>
          <a:p>
            <a:pPr marL="12700" marR="111">
              <a:lnSpc>
                <a:spcPct val="94401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mm_v + 1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20"/>
              </a:spcBef>
            </a:pPr>
            <a:r>
              <a:rPr sz="1800" spc="0" dirty="0" smtClean="0">
                <a:latin typeface="Courier New"/>
                <a:cs typeface="Courier New"/>
              </a:rPr>
              <a:t>= aaaa_v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66390" y="5742578"/>
            <a:ext cx="1019943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60">
              <a:lnSpc>
                <a:spcPts val="1964"/>
              </a:lnSpc>
              <a:spcBef>
                <a:spcPts val="98"/>
              </a:spcBef>
            </a:pPr>
            <a:r>
              <a:rPr sz="2700" spc="0" baseline="4904" dirty="0" smtClean="0">
                <a:latin typeface="Courier New"/>
                <a:cs typeface="Courier New"/>
              </a:rPr>
              <a:t>aaaa_n</a:t>
            </a:r>
            <a:endParaRPr sz="1800">
              <a:latin typeface="Courier New"/>
              <a:cs typeface="Courier New"/>
            </a:endParaRPr>
          </a:p>
          <a:p>
            <a:pPr marL="12700" marR="34289">
              <a:lnSpc>
                <a:spcPct val="94401"/>
              </a:lnSpc>
              <a:spcBef>
                <a:spcPts val="21"/>
              </a:spcBef>
            </a:pPr>
            <a:r>
              <a:rPr sz="1800" spc="0" dirty="0" smtClean="0">
                <a:latin typeface="Courier New"/>
                <a:cs typeface="Courier New"/>
              </a:rPr>
              <a:t>fin_si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39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34670" y="57208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239770" y="57208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017010" y="57208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19520" y="572086"/>
            <a:ext cx="219323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e:</a:t>
            </a:r>
            <a:endParaRPr sz="4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4670" y="1174066"/>
            <a:ext cx="213068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endParaRPr sz="4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712720" y="1174066"/>
            <a:ext cx="41999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4</a:t>
            </a:r>
            <a:endParaRPr sz="4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470660" y="1827551"/>
            <a:ext cx="311025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2: Si ((aaaa_v mod 4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71060" y="1827551"/>
            <a:ext cx="97792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= 0) y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36590" y="1827551"/>
            <a:ext cx="174119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9" baseline="4413" dirty="0" smtClean="0">
                <a:latin typeface="Courier New"/>
                <a:cs typeface="Courier New"/>
              </a:rPr>
              <a:t>(</a:t>
            </a:r>
            <a:r>
              <a:rPr sz="3000" spc="0" baseline="4413" dirty="0" smtClean="0">
                <a:latin typeface="Courier New"/>
                <a:cs typeface="Courier New"/>
              </a:rPr>
              <a:t>aaaa_v mod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70660" y="2109491"/>
            <a:ext cx="966187" cy="2879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100 </a:t>
            </a:r>
            <a:r>
              <a:rPr sz="3000" spc="9" baseline="4413" dirty="0" smtClean="0">
                <a:latin typeface="Courier New"/>
                <a:cs typeface="Courier New"/>
              </a:rPr>
              <a:t>!</a:t>
            </a:r>
            <a:r>
              <a:rPr sz="3000" spc="0" baseline="4348" dirty="0" smtClean="0">
                <a:latin typeface="Times New Roman"/>
                <a:cs typeface="Times New Roman"/>
              </a:rPr>
              <a:t>=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24760" y="2109491"/>
            <a:ext cx="67312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9" baseline="4413" dirty="0" smtClean="0">
                <a:latin typeface="Courier New"/>
                <a:cs typeface="Courier New"/>
              </a:rPr>
              <a:t>0</a:t>
            </a:r>
            <a:r>
              <a:rPr sz="3000" spc="0" baseline="4413" dirty="0" smtClean="0">
                <a:latin typeface="Courier New"/>
                <a:cs typeface="Courier New"/>
              </a:rPr>
              <a:t>) o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86760" y="2109491"/>
            <a:ext cx="113032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(</a:t>
            </a:r>
            <a:r>
              <a:rPr sz="3000" spc="9" baseline="4413" dirty="0" smtClean="0">
                <a:latin typeface="Courier New"/>
                <a:cs typeface="Courier New"/>
              </a:rPr>
              <a:t>a</a:t>
            </a:r>
            <a:r>
              <a:rPr sz="3000" spc="-9" baseline="4413" dirty="0" smtClean="0">
                <a:latin typeface="Courier New"/>
                <a:cs typeface="Courier New"/>
              </a:rPr>
              <a:t>a</a:t>
            </a:r>
            <a:r>
              <a:rPr sz="3000" spc="0" baseline="4413" dirty="0" smtClean="0">
                <a:latin typeface="Courier New"/>
                <a:cs typeface="Courier New"/>
              </a:rPr>
              <a:t>a</a:t>
            </a:r>
            <a:r>
              <a:rPr sz="3000" spc="9" baseline="4413" dirty="0" smtClean="0">
                <a:latin typeface="Courier New"/>
                <a:cs typeface="Courier New"/>
              </a:rPr>
              <a:t>a</a:t>
            </a:r>
            <a:r>
              <a:rPr sz="3000" spc="-9" baseline="4413" dirty="0" smtClean="0">
                <a:latin typeface="Courier New"/>
                <a:cs typeface="Courier New"/>
              </a:rPr>
              <a:t>_</a:t>
            </a:r>
            <a:r>
              <a:rPr sz="3000" spc="0" baseline="4413" dirty="0" smtClean="0">
                <a:latin typeface="Courier New"/>
                <a:cs typeface="Courier New"/>
              </a:rPr>
              <a:t>v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07230" y="2109491"/>
            <a:ext cx="113032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-9" baseline="4413" dirty="0" smtClean="0">
                <a:latin typeface="Courier New"/>
                <a:cs typeface="Courier New"/>
              </a:rPr>
              <a:t>m</a:t>
            </a:r>
            <a:r>
              <a:rPr sz="3000" spc="0" baseline="4413" dirty="0" smtClean="0">
                <a:latin typeface="Courier New"/>
                <a:cs typeface="Courier New"/>
              </a:rPr>
              <a:t>od 4</a:t>
            </a:r>
            <a:r>
              <a:rPr sz="3000" spc="9" baseline="4413" dirty="0" smtClean="0">
                <a:latin typeface="Courier New"/>
                <a:cs typeface="Courier New"/>
              </a:rPr>
              <a:t>0</a:t>
            </a:r>
            <a:r>
              <a:rPr sz="3000" spc="0" baseline="4413" dirty="0" smtClean="0">
                <a:latin typeface="Courier New"/>
                <a:cs typeface="Courier New"/>
              </a:rPr>
              <a:t>0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25160" y="2109491"/>
            <a:ext cx="21592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=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29960" y="2109491"/>
            <a:ext cx="52199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0</a:t>
            </a:r>
            <a:r>
              <a:rPr sz="3000" spc="9" baseline="4413" dirty="0" smtClean="0">
                <a:latin typeface="Courier New"/>
                <a:cs typeface="Courier New"/>
              </a:rPr>
              <a:t>)</a:t>
            </a:r>
            <a:r>
              <a:rPr sz="3000" spc="0" baseline="4413" dirty="0" smtClean="0">
                <a:latin typeface="Courier New"/>
                <a:cs typeface="Courier New"/>
              </a:rPr>
              <a:t>)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39559" y="2109491"/>
            <a:ext cx="128399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9" baseline="4413" dirty="0" smtClean="0">
                <a:latin typeface="Courier New"/>
                <a:cs typeface="Courier New"/>
              </a:rPr>
              <a:t>e</a:t>
            </a:r>
            <a:r>
              <a:rPr sz="3000" spc="-9" baseline="4413" dirty="0" smtClean="0">
                <a:latin typeface="Courier New"/>
                <a:cs typeface="Courier New"/>
              </a:rPr>
              <a:t>n</a:t>
            </a:r>
            <a:r>
              <a:rPr sz="3000" spc="0" baseline="4413" dirty="0" smtClean="0">
                <a:latin typeface="Courier New"/>
                <a:cs typeface="Courier New"/>
              </a:rPr>
              <a:t>t</a:t>
            </a:r>
            <a:r>
              <a:rPr sz="3000" spc="9" baseline="4413" dirty="0" smtClean="0">
                <a:latin typeface="Courier New"/>
                <a:cs typeface="Courier New"/>
              </a:rPr>
              <a:t>o</a:t>
            </a:r>
            <a:r>
              <a:rPr sz="3000" spc="-9" baseline="4413" dirty="0" smtClean="0">
                <a:latin typeface="Courier New"/>
                <a:cs typeface="Courier New"/>
              </a:rPr>
              <a:t>n</a:t>
            </a:r>
            <a:r>
              <a:rPr sz="3000" spc="0" baseline="4413" dirty="0" smtClean="0">
                <a:latin typeface="Courier New"/>
                <a:cs typeface="Courier New"/>
              </a:rPr>
              <a:t>c</a:t>
            </a:r>
            <a:r>
              <a:rPr sz="3000" spc="9" baseline="4413" dirty="0" smtClean="0">
                <a:latin typeface="Courier New"/>
                <a:cs typeface="Courier New"/>
              </a:rPr>
              <a:t>e</a:t>
            </a:r>
            <a:r>
              <a:rPr sz="3000" spc="0" baseline="4413" dirty="0" smtClean="0">
                <a:latin typeface="Courier New"/>
                <a:cs typeface="Courier New"/>
              </a:rPr>
              <a:t>s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46910" y="2696231"/>
            <a:ext cx="1282824" cy="5854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9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//El mes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36"/>
              </a:spcBef>
            </a:pPr>
            <a:r>
              <a:rPr sz="2000" spc="0" dirty="0" smtClean="0">
                <a:latin typeface="Courier New"/>
                <a:cs typeface="Courier New"/>
              </a:rPr>
              <a:t>Si (dd_v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18510" y="2696231"/>
            <a:ext cx="2349698" cy="5854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es febrero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36"/>
              </a:spcBef>
            </a:pPr>
            <a:r>
              <a:rPr sz="2000" spc="0" dirty="0" smtClean="0">
                <a:latin typeface="Courier New"/>
                <a:cs typeface="Courier New"/>
              </a:rPr>
              <a:t>= 29)) entonces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42110" y="3308371"/>
            <a:ext cx="2044898" cy="1502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// y bisiesto</a:t>
            </a:r>
            <a:endParaRPr sz="2000">
              <a:latin typeface="Courier New"/>
              <a:cs typeface="Courier New"/>
            </a:endParaRPr>
          </a:p>
          <a:p>
            <a:pPr marL="698500" marR="84013">
              <a:lnSpc>
                <a:spcPts val="2265"/>
              </a:lnSpc>
              <a:spcBef>
                <a:spcPts val="36"/>
              </a:spcBef>
            </a:pPr>
            <a:r>
              <a:rPr sz="2000" spc="0" dirty="0" smtClean="0">
                <a:latin typeface="Courier New"/>
                <a:cs typeface="Courier New"/>
              </a:rPr>
              <a:t>dd_n = 1 </a:t>
            </a:r>
            <a:endParaRPr sz="2000">
              <a:latin typeface="Courier New"/>
              <a:cs typeface="Courier New"/>
            </a:endParaRPr>
          </a:p>
          <a:p>
            <a:pPr marL="698500" marR="84013">
              <a:lnSpc>
                <a:spcPts val="2265"/>
              </a:lnSpc>
              <a:spcBef>
                <a:spcPts val="145"/>
              </a:spcBef>
            </a:pPr>
            <a:r>
              <a:rPr sz="2000" spc="0" dirty="0" smtClean="0">
                <a:latin typeface="Courier New"/>
                <a:cs typeface="Courier New"/>
              </a:rPr>
              <a:t>mm_n = 3</a:t>
            </a:r>
            <a:endParaRPr sz="2000">
              <a:latin typeface="Courier New"/>
              <a:cs typeface="Courier New"/>
            </a:endParaRPr>
          </a:p>
          <a:p>
            <a:pPr marL="165100" marR="617289" indent="304800">
              <a:lnSpc>
                <a:spcPts val="2265"/>
              </a:lnSpc>
              <a:spcBef>
                <a:spcPts val="145"/>
              </a:spcBef>
            </a:pPr>
            <a:r>
              <a:rPr sz="2000" spc="0" dirty="0" smtClean="0">
                <a:latin typeface="Courier New"/>
                <a:cs typeface="Courier New"/>
              </a:rPr>
              <a:t>fin_si </a:t>
            </a:r>
            <a:endParaRPr sz="2000">
              <a:latin typeface="Courier New"/>
              <a:cs typeface="Courier New"/>
            </a:endParaRPr>
          </a:p>
          <a:p>
            <a:pPr marL="165100" marR="617289">
              <a:lnSpc>
                <a:spcPts val="2265"/>
              </a:lnSpc>
              <a:spcBef>
                <a:spcPts val="133"/>
              </a:spcBef>
            </a:pPr>
            <a:r>
              <a:rPr sz="2000" spc="0" dirty="0" smtClean="0">
                <a:latin typeface="Courier New"/>
                <a:cs typeface="Courier New"/>
              </a:rPr>
              <a:t>sino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99310" y="4838721"/>
            <a:ext cx="368349" cy="8902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//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26"/>
              </a:spcBef>
            </a:pPr>
            <a:r>
              <a:rPr sz="2000" spc="0" dirty="0" smtClean="0">
                <a:latin typeface="Courier New"/>
                <a:cs typeface="Courier New"/>
              </a:rPr>
              <a:t>Si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45"/>
              </a:spcBef>
            </a:pPr>
            <a:r>
              <a:rPr sz="2000" spc="0" dirty="0" smtClean="0">
                <a:latin typeface="Courier New"/>
                <a:cs typeface="Courier New"/>
              </a:rPr>
              <a:t>//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56510" y="4838721"/>
            <a:ext cx="3111698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El mes es febrero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26"/>
              </a:spcBef>
            </a:pPr>
            <a:r>
              <a:rPr sz="2000" spc="0" dirty="0" smtClean="0">
                <a:latin typeface="Courier New"/>
                <a:cs typeface="Courier New"/>
              </a:rPr>
              <a:t>(dd_v = 28) entonces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56510" y="5449591"/>
            <a:ext cx="673149" cy="8915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y no</a:t>
            </a:r>
            <a:endParaRPr sz="2000">
              <a:latin typeface="Courier New"/>
              <a:cs typeface="Courier New"/>
            </a:endParaRPr>
          </a:p>
          <a:p>
            <a:pPr marL="12700" marR="7590">
              <a:lnSpc>
                <a:spcPts val="2265"/>
              </a:lnSpc>
              <a:spcBef>
                <a:spcPts val="46"/>
              </a:spcBef>
            </a:pPr>
            <a:r>
              <a:rPr sz="2000" spc="0" dirty="0" smtClean="0">
                <a:latin typeface="Courier New"/>
                <a:cs typeface="Courier New"/>
              </a:rPr>
              <a:t>dd_n </a:t>
            </a:r>
            <a:endParaRPr sz="2000">
              <a:latin typeface="Courier New"/>
              <a:cs typeface="Courier New"/>
            </a:endParaRPr>
          </a:p>
          <a:p>
            <a:pPr marL="12700" marR="7590">
              <a:lnSpc>
                <a:spcPts val="2265"/>
              </a:lnSpc>
              <a:spcBef>
                <a:spcPts val="133"/>
              </a:spcBef>
            </a:pPr>
            <a:r>
              <a:rPr sz="2000" spc="0" dirty="0" smtClean="0">
                <a:latin typeface="Courier New"/>
                <a:cs typeface="Courier New"/>
              </a:rPr>
              <a:t>mm_n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18510" y="5449591"/>
            <a:ext cx="1282898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bisiesto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18510" y="5756931"/>
            <a:ext cx="215924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=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26"/>
              </a:spcBef>
            </a:pPr>
            <a:r>
              <a:rPr sz="2000" spc="0" dirty="0" smtClean="0">
                <a:latin typeface="Courier New"/>
                <a:cs typeface="Courier New"/>
              </a:rPr>
              <a:t>=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23310" y="5756931"/>
            <a:ext cx="215924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1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26"/>
              </a:spcBef>
            </a:pPr>
            <a:r>
              <a:rPr sz="2000" spc="0" dirty="0" smtClean="0">
                <a:latin typeface="Courier New"/>
                <a:cs typeface="Courier New"/>
              </a:rPr>
              <a:t>3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94510" y="6369071"/>
            <a:ext cx="1282848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75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fin_si</a:t>
            </a:r>
            <a:endParaRPr sz="2000">
              <a:latin typeface="Courier New"/>
              <a:cs typeface="Courier New"/>
            </a:endParaRPr>
          </a:p>
          <a:p>
            <a:pPr marL="12700" marR="38100">
              <a:lnSpc>
                <a:spcPct val="94401"/>
              </a:lnSpc>
              <a:spcBef>
                <a:spcPts val="26"/>
              </a:spcBef>
            </a:pPr>
            <a:r>
              <a:rPr sz="2000" spc="0" dirty="0" smtClean="0">
                <a:latin typeface="Courier New"/>
                <a:cs typeface="Courier New"/>
              </a:rPr>
              <a:t>fin_si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34670" y="57208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39770" y="57208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17010" y="57208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19520" y="572086"/>
            <a:ext cx="219323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e:</a:t>
            </a:r>
            <a:endParaRPr sz="4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34670" y="1174066"/>
            <a:ext cx="213068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endParaRPr sz="4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12720" y="1174066"/>
            <a:ext cx="2965673" cy="11830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4</a:t>
            </a:r>
            <a:endParaRPr sz="4400">
              <a:latin typeface="Arial"/>
              <a:cs typeface="Arial"/>
            </a:endParaRPr>
          </a:p>
          <a:p>
            <a:pPr marL="19050" marR="38100">
              <a:lnSpc>
                <a:spcPct val="94401"/>
              </a:lnSpc>
            </a:pPr>
            <a:r>
              <a:rPr sz="2000" spc="0" dirty="0" smtClean="0">
                <a:latin typeface="Courier New"/>
                <a:cs typeface="Courier New"/>
              </a:rPr>
              <a:t>dd_v = 31 entonces</a:t>
            </a:r>
            <a:endParaRPr sz="2000">
              <a:latin typeface="Courier New"/>
              <a:cs typeface="Courier New"/>
            </a:endParaRPr>
          </a:p>
          <a:p>
            <a:pPr marL="19050">
              <a:lnSpc>
                <a:spcPct val="94401"/>
              </a:lnSpc>
              <a:spcBef>
                <a:spcPts val="145"/>
              </a:spcBef>
            </a:pPr>
            <a:r>
              <a:rPr sz="2000" spc="0" dirty="0" smtClean="0">
                <a:latin typeface="Courier New"/>
                <a:cs typeface="Courier New"/>
              </a:rPr>
              <a:t>El mes es diciembre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52270" y="1771671"/>
            <a:ext cx="52077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12: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61870" y="1771671"/>
            <a:ext cx="368349" cy="5854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Si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36"/>
              </a:spcBef>
            </a:pPr>
            <a:r>
              <a:rPr sz="2000" spc="0" dirty="0" smtClean="0">
                <a:latin typeface="Courier New"/>
                <a:cs typeface="Courier New"/>
              </a:rPr>
              <a:t>//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61870" y="2383811"/>
            <a:ext cx="1322119" cy="1503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7500" marR="381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dd_n =</a:t>
            </a:r>
            <a:endParaRPr sz="2000">
              <a:latin typeface="Courier New"/>
              <a:cs typeface="Courier New"/>
            </a:endParaRPr>
          </a:p>
          <a:p>
            <a:pPr marL="317500" marR="38100">
              <a:lnSpc>
                <a:spcPct val="94401"/>
              </a:lnSpc>
              <a:spcBef>
                <a:spcPts val="36"/>
              </a:spcBef>
            </a:pPr>
            <a:r>
              <a:rPr sz="2000" spc="0" dirty="0" smtClean="0">
                <a:latin typeface="Courier New"/>
                <a:cs typeface="Courier New"/>
              </a:rPr>
              <a:t>mm_n =</a:t>
            </a:r>
            <a:endParaRPr sz="2000">
              <a:latin typeface="Courier New"/>
              <a:cs typeface="Courier New"/>
            </a:endParaRPr>
          </a:p>
          <a:p>
            <a:pPr marL="12700" marR="46910" indent="304800">
              <a:lnSpc>
                <a:spcPts val="2265"/>
              </a:lnSpc>
              <a:spcBef>
                <a:spcPts val="145"/>
              </a:spcBef>
            </a:pPr>
            <a:r>
              <a:rPr sz="2000" spc="0" dirty="0" smtClean="0">
                <a:latin typeface="Courier New"/>
                <a:cs typeface="Courier New"/>
              </a:rPr>
              <a:t>aaaa_n </a:t>
            </a:r>
            <a:endParaRPr sz="2000">
              <a:latin typeface="Courier New"/>
              <a:cs typeface="Courier New"/>
            </a:endParaRPr>
          </a:p>
          <a:p>
            <a:pPr marL="12700" marR="46910">
              <a:lnSpc>
                <a:spcPts val="2265"/>
              </a:lnSpc>
              <a:spcBef>
                <a:spcPts val="145"/>
              </a:spcBef>
            </a:pPr>
            <a:r>
              <a:rPr sz="2000" spc="0" dirty="0" smtClean="0">
                <a:latin typeface="Courier New"/>
                <a:cs typeface="Courier New"/>
              </a:rPr>
              <a:t>fin_si</a:t>
            </a:r>
            <a:endParaRPr sz="2000">
              <a:latin typeface="Courier New"/>
              <a:cs typeface="Courier New"/>
            </a:endParaRPr>
          </a:p>
          <a:p>
            <a:pPr marL="31750">
              <a:lnSpc>
                <a:spcPct val="94401"/>
              </a:lnSpc>
              <a:spcBef>
                <a:spcPts val="145"/>
              </a:spcBef>
            </a:pPr>
            <a:r>
              <a:rPr sz="2000" spc="0" dirty="0" smtClean="0">
                <a:latin typeface="Courier New"/>
                <a:cs typeface="Courier New"/>
              </a:rPr>
              <a:t>3,</a:t>
            </a:r>
            <a:r>
              <a:rPr sz="2000" spc="79" dirty="0" smtClean="0">
                <a:latin typeface="Courier New"/>
                <a:cs typeface="Courier New"/>
              </a:rPr>
              <a:t> </a:t>
            </a:r>
            <a:r>
              <a:rPr sz="2000" spc="0" dirty="0" smtClean="0">
                <a:latin typeface="Courier New"/>
                <a:cs typeface="Courier New"/>
              </a:rPr>
              <a:t>5,</a:t>
            </a:r>
            <a:r>
              <a:rPr sz="2000" spc="79" dirty="0" smtClean="0">
                <a:latin typeface="Courier New"/>
                <a:cs typeface="Courier New"/>
              </a:rPr>
              <a:t> </a:t>
            </a:r>
            <a:r>
              <a:rPr sz="2000" spc="0" dirty="0" smtClean="0">
                <a:latin typeface="Courier New"/>
                <a:cs typeface="Courier New"/>
              </a:rPr>
              <a:t>7,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33470" y="2383811"/>
            <a:ext cx="1892324" cy="8915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1</a:t>
            </a:r>
            <a:endParaRPr sz="2000">
              <a:latin typeface="Courier New"/>
              <a:cs typeface="Courier New"/>
            </a:endParaRPr>
          </a:p>
          <a:p>
            <a:pPr marL="12700" marR="38100">
              <a:lnSpc>
                <a:spcPct val="94401"/>
              </a:lnSpc>
              <a:spcBef>
                <a:spcPts val="36"/>
              </a:spcBef>
            </a:pPr>
            <a:r>
              <a:rPr sz="2000" spc="0" dirty="0" smtClean="0">
                <a:latin typeface="Courier New"/>
                <a:cs typeface="Courier New"/>
              </a:rPr>
              <a:t>1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145"/>
              </a:spcBef>
            </a:pPr>
            <a:r>
              <a:rPr sz="2000" spc="0" dirty="0" smtClean="0">
                <a:latin typeface="Courier New"/>
                <a:cs typeface="Courier New"/>
              </a:rPr>
              <a:t>= aaaa_v + 1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14830" y="3608091"/>
            <a:ext cx="36705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-9" baseline="4413" dirty="0" smtClean="0">
                <a:latin typeface="Courier New"/>
                <a:cs typeface="Courier New"/>
              </a:rPr>
              <a:t>1</a:t>
            </a:r>
            <a:r>
              <a:rPr sz="3000" spc="0" baseline="4413" dirty="0" smtClean="0">
                <a:latin typeface="Courier New"/>
                <a:cs typeface="Courier New"/>
              </a:rPr>
              <a:t>,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81729" y="3608091"/>
            <a:ext cx="36834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8,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49090" y="3608091"/>
            <a:ext cx="98683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10:</a:t>
            </a:r>
            <a:r>
              <a:rPr sz="3000" spc="69" baseline="4413" dirty="0" smtClean="0">
                <a:latin typeface="Courier New"/>
                <a:cs typeface="Courier New"/>
              </a:rPr>
              <a:t> </a:t>
            </a:r>
            <a:r>
              <a:rPr sz="3000" spc="0" baseline="4413" dirty="0" smtClean="0">
                <a:latin typeface="Courier New"/>
                <a:cs typeface="Courier New"/>
              </a:rPr>
              <a:t>Si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34940" y="3608091"/>
            <a:ext cx="67319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dd_v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07100" y="3608091"/>
            <a:ext cx="21592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=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22060" y="3608091"/>
            <a:ext cx="36705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-9" baseline="4413" dirty="0" smtClean="0">
                <a:latin typeface="Courier New"/>
                <a:cs typeface="Courier New"/>
              </a:rPr>
              <a:t>3</a:t>
            </a:r>
            <a:r>
              <a:rPr sz="3000" spc="0" baseline="4413" dirty="0" smtClean="0">
                <a:latin typeface="Courier New"/>
                <a:cs typeface="Courier New"/>
              </a:rPr>
              <a:t>1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88150" y="3608091"/>
            <a:ext cx="1282898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entonces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42669" y="4156731"/>
            <a:ext cx="2659384" cy="18084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1900" marR="501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// El mes</a:t>
            </a:r>
            <a:endParaRPr sz="2000">
              <a:latin typeface="Courier New"/>
              <a:cs typeface="Courier New"/>
            </a:endParaRPr>
          </a:p>
          <a:p>
            <a:pPr marL="1689100">
              <a:lnSpc>
                <a:spcPct val="94401"/>
              </a:lnSpc>
              <a:spcBef>
                <a:spcPts val="36"/>
              </a:spcBef>
            </a:pPr>
            <a:r>
              <a:rPr sz="2000" spc="0" dirty="0" smtClean="0">
                <a:latin typeface="Courier New"/>
                <a:cs typeface="Courier New"/>
              </a:rPr>
              <a:t>dd_n =</a:t>
            </a:r>
            <a:endParaRPr sz="2000">
              <a:latin typeface="Courier New"/>
              <a:cs typeface="Courier New"/>
            </a:endParaRPr>
          </a:p>
          <a:p>
            <a:pPr marL="1689100">
              <a:lnSpc>
                <a:spcPct val="94401"/>
              </a:lnSpc>
              <a:spcBef>
                <a:spcPts val="145"/>
              </a:spcBef>
            </a:pPr>
            <a:r>
              <a:rPr sz="2000" spc="0" dirty="0" smtClean="0">
                <a:latin typeface="Courier New"/>
                <a:cs typeface="Courier New"/>
              </a:rPr>
              <a:t>mm_n =</a:t>
            </a:r>
            <a:endParaRPr sz="2000">
              <a:latin typeface="Courier New"/>
              <a:cs typeface="Courier New"/>
            </a:endParaRPr>
          </a:p>
          <a:p>
            <a:pPr marL="774700" marR="164975" indent="762000">
              <a:lnSpc>
                <a:spcPts val="2265"/>
              </a:lnSpc>
              <a:spcBef>
                <a:spcPts val="135"/>
              </a:spcBef>
            </a:pPr>
            <a:r>
              <a:rPr sz="2000" spc="0" dirty="0" smtClean="0">
                <a:latin typeface="Courier New"/>
                <a:cs typeface="Courier New"/>
              </a:rPr>
              <a:t>fin_si </a:t>
            </a:r>
            <a:endParaRPr sz="2000">
              <a:latin typeface="Courier New"/>
              <a:cs typeface="Courier New"/>
            </a:endParaRPr>
          </a:p>
          <a:p>
            <a:pPr marL="774700" marR="164975">
              <a:lnSpc>
                <a:spcPts val="2265"/>
              </a:lnSpc>
              <a:spcBef>
                <a:spcPts val="154"/>
              </a:spcBef>
            </a:pPr>
            <a:r>
              <a:rPr sz="2000" spc="0" dirty="0" smtClean="0">
                <a:latin typeface="Courier New"/>
                <a:cs typeface="Courier New"/>
              </a:rPr>
              <a:t>fin_caso</a:t>
            </a:r>
            <a:endParaRPr sz="2000">
              <a:latin typeface="Courier New"/>
              <a:cs typeface="Courier New"/>
            </a:endParaRPr>
          </a:p>
          <a:p>
            <a:pPr marL="12700" marR="43110">
              <a:lnSpc>
                <a:spcPts val="2245"/>
              </a:lnSpc>
              <a:spcBef>
                <a:spcPts val="266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fin_si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85870" y="4156731"/>
            <a:ext cx="1282749" cy="8915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tiene 31</a:t>
            </a:r>
            <a:endParaRPr sz="2000">
              <a:latin typeface="Courier New"/>
              <a:cs typeface="Courier New"/>
            </a:endParaRPr>
          </a:p>
          <a:p>
            <a:pPr marL="12700" marR="38100">
              <a:lnSpc>
                <a:spcPct val="94401"/>
              </a:lnSpc>
              <a:spcBef>
                <a:spcPts val="36"/>
              </a:spcBef>
            </a:pPr>
            <a:r>
              <a:rPr sz="2000" spc="0" dirty="0" smtClean="0">
                <a:latin typeface="Courier New"/>
                <a:cs typeface="Courier New"/>
              </a:rPr>
              <a:t>1</a:t>
            </a:r>
            <a:endParaRPr sz="2000">
              <a:latin typeface="Courier New"/>
              <a:cs typeface="Courier New"/>
            </a:endParaRPr>
          </a:p>
          <a:p>
            <a:pPr marL="12700" marR="24">
              <a:lnSpc>
                <a:spcPct val="94401"/>
              </a:lnSpc>
              <a:spcBef>
                <a:spcPts val="145"/>
              </a:spcBef>
            </a:pPr>
            <a:r>
              <a:rPr sz="2000" spc="0" dirty="0" smtClean="0">
                <a:latin typeface="Courier New"/>
                <a:cs typeface="Courier New"/>
              </a:rPr>
              <a:t>mm_v + 1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57470" y="4156731"/>
            <a:ext cx="67319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días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34670" y="572086"/>
            <a:ext cx="265834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9" dirty="0" smtClean="0">
                <a:latin typeface="Arial"/>
                <a:cs typeface="Arial"/>
              </a:rPr>
              <a:t>s</a:t>
            </a:r>
            <a:r>
              <a:rPr sz="4400" spc="0" dirty="0" smtClean="0">
                <a:latin typeface="Arial"/>
                <a:cs typeface="Arial"/>
              </a:rPr>
              <a:t>tru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0" dirty="0" smtClean="0">
                <a:latin typeface="Arial"/>
                <a:cs typeface="Arial"/>
              </a:rPr>
              <a:t>tura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39770" y="57208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17010" y="572086"/>
            <a:ext cx="225604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De</a:t>
            </a:r>
            <a:r>
              <a:rPr sz="4400" spc="4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s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ón</a:t>
            </a:r>
            <a:endParaRPr sz="4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19520" y="572086"/>
            <a:ext cx="219323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ú</a:t>
            </a:r>
            <a:r>
              <a:rPr sz="4400" spc="1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tip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e:</a:t>
            </a:r>
            <a:endParaRPr sz="4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34670" y="1174066"/>
            <a:ext cx="213068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</a:t>
            </a:r>
            <a:r>
              <a:rPr sz="4400" spc="9" dirty="0" smtClean="0">
                <a:latin typeface="Arial"/>
                <a:cs typeface="Arial"/>
              </a:rPr>
              <a:t>m</a:t>
            </a:r>
            <a:r>
              <a:rPr sz="4400" spc="0" dirty="0" smtClean="0">
                <a:latin typeface="Arial"/>
                <a:cs typeface="Arial"/>
              </a:rPr>
              <a:t>p</a:t>
            </a:r>
            <a:r>
              <a:rPr sz="4400" spc="4" dirty="0" smtClean="0">
                <a:latin typeface="Arial"/>
                <a:cs typeface="Arial"/>
              </a:rPr>
              <a:t>l</a:t>
            </a:r>
            <a:r>
              <a:rPr sz="4400" spc="0" dirty="0" smtClean="0">
                <a:latin typeface="Arial"/>
                <a:cs typeface="Arial"/>
              </a:rPr>
              <a:t>o</a:t>
            </a:r>
            <a:endParaRPr sz="4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12720" y="1174066"/>
            <a:ext cx="41999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0" dirty="0" smtClean="0">
                <a:latin typeface="Arial"/>
                <a:cs typeface="Arial"/>
              </a:rPr>
              <a:t>4</a:t>
            </a:r>
            <a:endParaRPr sz="4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4670" y="2043451"/>
            <a:ext cx="1740098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4. Escribir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63470" y="2043451"/>
            <a:ext cx="433082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(“Fecha actual”, dd_v, mm_v,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83070" y="2043451"/>
            <a:ext cx="1130473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aaaa_v)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4670" y="2407941"/>
            <a:ext cx="36834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5.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7569" y="2407941"/>
            <a:ext cx="1481018" cy="944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082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Escribir</a:t>
            </a:r>
            <a:endParaRPr sz="2000">
              <a:latin typeface="Courier New"/>
              <a:cs typeface="Courier New"/>
            </a:endParaRPr>
          </a:p>
          <a:p>
            <a:pPr marL="12700" marR="38100">
              <a:lnSpc>
                <a:spcPct val="94401"/>
              </a:lnSpc>
            </a:pPr>
            <a:r>
              <a:rPr sz="2000" spc="0" dirty="0" smtClean="0">
                <a:latin typeface="Courier New"/>
                <a:cs typeface="Courier New"/>
              </a:rPr>
              <a:t>aaaa_n)</a:t>
            </a:r>
            <a:endParaRPr sz="2000">
              <a:latin typeface="Courier New"/>
              <a:cs typeface="Courier New"/>
            </a:endParaRPr>
          </a:p>
          <a:p>
            <a:pPr marL="127000" marR="38100">
              <a:lnSpc>
                <a:spcPct val="94401"/>
              </a:lnSpc>
              <a:spcBef>
                <a:spcPts val="604"/>
              </a:spcBef>
            </a:pPr>
            <a:r>
              <a:rPr sz="2000" spc="0" dirty="0" smtClean="0">
                <a:latin typeface="Courier New"/>
                <a:cs typeface="Courier New"/>
              </a:rPr>
              <a:t>Fin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29840" y="2407941"/>
            <a:ext cx="1130473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(“Fecha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32860" y="2407941"/>
            <a:ext cx="52077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del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25010" y="2407941"/>
            <a:ext cx="52077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día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17160" y="2407941"/>
            <a:ext cx="1435323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proximo”,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24980" y="2407941"/>
            <a:ext cx="825524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dd_n,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23200" y="2407941"/>
            <a:ext cx="82554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m</a:t>
            </a:r>
            <a:r>
              <a:rPr sz="3000" spc="-9" baseline="4413" dirty="0" smtClean="0">
                <a:latin typeface="Courier New"/>
                <a:cs typeface="Courier New"/>
              </a:rPr>
              <a:t>m</a:t>
            </a:r>
            <a:r>
              <a:rPr sz="3000" spc="9" baseline="4413" dirty="0" smtClean="0">
                <a:latin typeface="Courier New"/>
                <a:cs typeface="Courier New"/>
              </a:rPr>
              <a:t>_</a:t>
            </a:r>
            <a:r>
              <a:rPr sz="3000" spc="0" baseline="4413" dirty="0" smtClean="0">
                <a:latin typeface="Courier New"/>
                <a:cs typeface="Courier New"/>
              </a:rPr>
              <a:t>n,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4670" y="3073421"/>
            <a:ext cx="368349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6.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11500" y="3803671"/>
            <a:ext cx="978048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TAREA:</a:t>
            </a:r>
            <a:endParaRPr sz="2000" dirty="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78300" y="3803671"/>
            <a:ext cx="1892597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000" spc="0" baseline="4413" dirty="0" smtClean="0">
                <a:latin typeface="Courier New"/>
                <a:cs typeface="Courier New"/>
              </a:rPr>
              <a:t>Codificarlo.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63270" y="911176"/>
            <a:ext cx="7335600" cy="15017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11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jer</a:t>
            </a:r>
            <a:r>
              <a:rPr sz="4400" spc="9" dirty="0" smtClean="0">
                <a:latin typeface="Arial"/>
                <a:cs typeface="Arial"/>
              </a:rPr>
              <a:t>ci</a:t>
            </a:r>
            <a:r>
              <a:rPr sz="4400" spc="0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os</a:t>
            </a:r>
            <a:endParaRPr sz="4400">
              <a:latin typeface="Arial"/>
              <a:cs typeface="Arial"/>
            </a:endParaRPr>
          </a:p>
          <a:p>
            <a:pPr marL="355599">
              <a:lnSpc>
                <a:spcPts val="2180"/>
              </a:lnSpc>
              <a:spcBef>
                <a:spcPts val="2702"/>
              </a:spcBef>
            </a:pPr>
            <a:r>
              <a:rPr sz="2000" spc="4" dirty="0" smtClean="0">
                <a:latin typeface="Arial"/>
                <a:cs typeface="Arial"/>
              </a:rPr>
              <a:t>D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da </a:t>
            </a:r>
            <a:r>
              <a:rPr sz="2000" spc="9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na </a:t>
            </a:r>
            <a:r>
              <a:rPr sz="2000" spc="-4" dirty="0" smtClean="0">
                <a:latin typeface="Arial"/>
                <a:cs typeface="Arial"/>
              </a:rPr>
              <a:t>f</a:t>
            </a:r>
            <a:r>
              <a:rPr sz="2000" spc="9" dirty="0" smtClean="0">
                <a:latin typeface="Arial"/>
                <a:cs typeface="Arial"/>
              </a:rPr>
              <a:t>ec</a:t>
            </a:r>
            <a:r>
              <a:rPr sz="2000" spc="0" dirty="0" smtClean="0">
                <a:latin typeface="Arial"/>
                <a:cs typeface="Arial"/>
              </a:rPr>
              <a:t>ha </a:t>
            </a:r>
            <a:r>
              <a:rPr sz="2000" spc="9" dirty="0" smtClean="0">
                <a:latin typeface="Arial"/>
                <a:cs typeface="Arial"/>
              </a:rPr>
              <a:t>co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l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f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-4" dirty="0" smtClean="0">
                <a:latin typeface="Arial"/>
                <a:cs typeface="Arial"/>
              </a:rPr>
              <a:t>m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o </a:t>
            </a:r>
            <a:r>
              <a:rPr sz="2000" spc="9" dirty="0" smtClean="0">
                <a:latin typeface="Arial"/>
                <a:cs typeface="Arial"/>
              </a:rPr>
              <a:t>d</a:t>
            </a:r>
            <a:r>
              <a:rPr sz="2000" spc="0" dirty="0" smtClean="0">
                <a:latin typeface="Arial"/>
                <a:cs typeface="Arial"/>
              </a:rPr>
              <a:t>d,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mm</a:t>
            </a:r>
            <a:r>
              <a:rPr sz="2000" spc="0" dirty="0" smtClean="0">
                <a:latin typeface="Arial"/>
                <a:cs typeface="Arial"/>
              </a:rPr>
              <a:t>,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aa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,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es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14" dirty="0" smtClean="0">
                <a:latin typeface="Arial"/>
                <a:cs typeface="Arial"/>
              </a:rPr>
              <a:t>b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n p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9" dirty="0" smtClean="0">
                <a:latin typeface="Arial"/>
                <a:cs typeface="Arial"/>
              </a:rPr>
              <a:t>g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p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va</a:t>
            </a:r>
            <a:r>
              <a:rPr sz="2000" spc="0" dirty="0" smtClean="0">
                <a:latin typeface="Arial"/>
                <a:cs typeface="Arial"/>
              </a:rPr>
              <a:t>lid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r 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i el d</a:t>
            </a:r>
            <a:r>
              <a:rPr sz="2000" spc="4" dirty="0" smtClean="0">
                <a:latin typeface="Arial"/>
                <a:cs typeface="Arial"/>
              </a:rPr>
              <a:t>í</a:t>
            </a:r>
            <a:r>
              <a:rPr sz="2000" spc="0" dirty="0" smtClean="0">
                <a:latin typeface="Arial"/>
                <a:cs typeface="Arial"/>
              </a:rPr>
              <a:t>a es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v</a:t>
            </a:r>
            <a:r>
              <a:rPr sz="2000" spc="0" dirty="0" smtClean="0">
                <a:latin typeface="Arial"/>
                <a:cs typeface="Arial"/>
              </a:rPr>
              <a:t>áli</a:t>
            </a:r>
            <a:r>
              <a:rPr sz="2000" spc="9" dirty="0" smtClean="0">
                <a:latin typeface="Arial"/>
                <a:cs typeface="Arial"/>
              </a:rPr>
              <a:t>d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co</a:t>
            </a:r>
            <a:r>
              <a:rPr sz="2000" spc="0" dirty="0" smtClean="0">
                <a:latin typeface="Arial"/>
                <a:cs typeface="Arial"/>
              </a:rPr>
              <a:t>n 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9" dirty="0" smtClean="0">
                <a:latin typeface="Arial"/>
                <a:cs typeface="Arial"/>
              </a:rPr>
              <a:t>pe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o al </a:t>
            </a:r>
            <a:r>
              <a:rPr sz="2000" spc="-4" dirty="0" smtClean="0">
                <a:latin typeface="Arial"/>
                <a:cs typeface="Arial"/>
              </a:rPr>
              <a:t>m</a:t>
            </a:r>
            <a:r>
              <a:rPr sz="2000" spc="9" dirty="0" smtClean="0">
                <a:latin typeface="Arial"/>
                <a:cs typeface="Arial"/>
              </a:rPr>
              <a:t>es</a:t>
            </a:r>
            <a:r>
              <a:rPr sz="2000" spc="0" dirty="0" smtClean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6170" y="2664380"/>
            <a:ext cx="7293902" cy="16624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4" dirty="0" smtClean="0">
                <a:latin typeface="Arial"/>
                <a:cs typeface="Arial"/>
              </a:rPr>
              <a:t>b</a:t>
            </a:r>
            <a:r>
              <a:rPr sz="2000" spc="0" dirty="0" smtClean="0">
                <a:latin typeface="Arial"/>
                <a:cs typeface="Arial"/>
              </a:rPr>
              <a:t>a u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a 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nc</a:t>
            </a:r>
            <a:r>
              <a:rPr sz="2000" spc="0" dirty="0" smtClean="0">
                <a:latin typeface="Arial"/>
                <a:cs typeface="Arial"/>
              </a:rPr>
              <a:t>ia </a:t>
            </a:r>
            <a:r>
              <a:rPr sz="2000" spc="9" dirty="0" smtClean="0">
                <a:latin typeface="Arial"/>
                <a:cs typeface="Arial"/>
              </a:rPr>
              <a:t>d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4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4" dirty="0" smtClean="0">
                <a:latin typeface="Arial"/>
                <a:cs typeface="Arial"/>
              </a:rPr>
              <a:t>ó</a:t>
            </a:r>
            <a:r>
              <a:rPr sz="2000" spc="0" dirty="0" smtClean="0">
                <a:latin typeface="Arial"/>
                <a:cs typeface="Arial"/>
              </a:rPr>
              <a:t>n </a:t>
            </a: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0" dirty="0" smtClean="0">
                <a:latin typeface="Arial"/>
                <a:cs typeface="Arial"/>
              </a:rPr>
              <a:t>últi</a:t>
            </a:r>
            <a:r>
              <a:rPr sz="2000" spc="4" dirty="0" smtClean="0">
                <a:latin typeface="Arial"/>
                <a:cs typeface="Arial"/>
              </a:rPr>
              <a:t>p</a:t>
            </a:r>
            <a:r>
              <a:rPr sz="2000" spc="0" dirty="0" smtClean="0">
                <a:latin typeface="Arial"/>
                <a:cs typeface="Arial"/>
              </a:rPr>
              <a:t>le </a:t>
            </a:r>
            <a:r>
              <a:rPr sz="2000" spc="9" dirty="0" smtClean="0">
                <a:latin typeface="Arial"/>
                <a:cs typeface="Arial"/>
              </a:rPr>
              <a:t>q</a:t>
            </a:r>
            <a:r>
              <a:rPr sz="2000" spc="0" dirty="0" smtClean="0">
                <a:latin typeface="Arial"/>
                <a:cs typeface="Arial"/>
              </a:rPr>
              <a:t>ue a </a:t>
            </a:r>
            <a:r>
              <a:rPr sz="2000" spc="9" dirty="0" smtClean="0">
                <a:latin typeface="Arial"/>
                <a:cs typeface="Arial"/>
              </a:rPr>
              <a:t>p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4" dirty="0" smtClean="0">
                <a:latin typeface="Arial"/>
                <a:cs typeface="Arial"/>
              </a:rPr>
              <a:t>rt</a:t>
            </a:r>
            <a:r>
              <a:rPr sz="2000" spc="0" dirty="0" smtClean="0">
                <a:latin typeface="Arial"/>
                <a:cs typeface="Arial"/>
              </a:rPr>
              <a:t>ir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de u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a n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  <a:p>
            <a:pPr marL="12700" marR="150498">
              <a:lnSpc>
                <a:spcPts val="2180"/>
              </a:lnSpc>
              <a:spcBef>
                <a:spcPts val="11"/>
              </a:spcBef>
            </a:pP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xp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es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d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n </a:t>
            </a:r>
            <a:r>
              <a:rPr sz="2000" spc="-4" dirty="0" smtClean="0">
                <a:latin typeface="Arial"/>
                <a:cs typeface="Arial"/>
              </a:rPr>
              <a:t>f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4" dirty="0" smtClean="0">
                <a:latin typeface="Arial"/>
                <a:cs typeface="Arial"/>
              </a:rPr>
              <a:t>rm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u</a:t>
            </a: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9" dirty="0" smtClean="0">
                <a:latin typeface="Arial"/>
                <a:cs typeface="Arial"/>
              </a:rPr>
              <a:t>é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4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a im</a:t>
            </a:r>
            <a:r>
              <a:rPr sz="2000" spc="9" dirty="0" smtClean="0">
                <a:latin typeface="Arial"/>
                <a:cs typeface="Arial"/>
              </a:rPr>
              <a:t>p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ima 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u 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sp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di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e li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al, 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gú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la</a:t>
            </a:r>
            <a:r>
              <a:rPr sz="2000" spc="9" dirty="0" smtClean="0">
                <a:latin typeface="Arial"/>
                <a:cs typeface="Arial"/>
              </a:rPr>
              <a:t> s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-4" dirty="0" smtClean="0">
                <a:latin typeface="Arial"/>
                <a:cs typeface="Arial"/>
              </a:rPr>
              <a:t>g</a:t>
            </a:r>
            <a:r>
              <a:rPr sz="2000" spc="9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e c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4" dirty="0" smtClean="0">
                <a:latin typeface="Arial"/>
                <a:cs typeface="Arial"/>
              </a:rPr>
              <a:t>rr</a:t>
            </a:r>
            <a:r>
              <a:rPr sz="2000" spc="9" dirty="0" smtClean="0">
                <a:latin typeface="Arial"/>
                <a:cs typeface="Arial"/>
              </a:rPr>
              <a:t>es</a:t>
            </a:r>
            <a:r>
              <a:rPr sz="2000" spc="0" dirty="0" smtClean="0">
                <a:latin typeface="Arial"/>
                <a:cs typeface="Arial"/>
              </a:rPr>
              <a:t>p</a:t>
            </a:r>
            <a:r>
              <a:rPr sz="2000" spc="9" dirty="0" smtClean="0">
                <a:latin typeface="Arial"/>
                <a:cs typeface="Arial"/>
              </a:rPr>
              <a:t>on</a:t>
            </a:r>
            <a:r>
              <a:rPr sz="2000" spc="0" dirty="0" smtClean="0">
                <a:latin typeface="Arial"/>
                <a:cs typeface="Arial"/>
              </a:rPr>
              <a:t>d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:</a:t>
            </a:r>
            <a:r>
              <a:rPr sz="2000" spc="0" dirty="0" smtClean="0">
                <a:latin typeface="Arial"/>
                <a:cs typeface="Arial"/>
              </a:rPr>
              <a:t>0 a 4 SUSPE</a:t>
            </a:r>
            <a:r>
              <a:rPr sz="2000" spc="4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SO</a:t>
            </a:r>
            <a:r>
              <a:rPr sz="2000" spc="-4" dirty="0" smtClean="0">
                <a:latin typeface="Arial"/>
                <a:cs typeface="Arial"/>
              </a:rPr>
              <a:t>,</a:t>
            </a:r>
            <a:r>
              <a:rPr sz="2000" spc="0" dirty="0" smtClean="0">
                <a:latin typeface="Arial"/>
                <a:cs typeface="Arial"/>
              </a:rPr>
              <a:t>5 y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6</a:t>
            </a:r>
            <a:r>
              <a:rPr sz="2000" spc="-10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APR</a:t>
            </a:r>
            <a:r>
              <a:rPr sz="2000" spc="4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BA</a:t>
            </a:r>
            <a:r>
              <a:rPr sz="2000" spc="9" dirty="0" smtClean="0">
                <a:latin typeface="Arial"/>
                <a:cs typeface="Arial"/>
              </a:rPr>
              <a:t>D</a:t>
            </a:r>
            <a:r>
              <a:rPr sz="2000" spc="4" dirty="0" smtClean="0">
                <a:latin typeface="Arial"/>
                <a:cs typeface="Arial"/>
              </a:rPr>
              <a:t>O</a:t>
            </a:r>
            <a:r>
              <a:rPr sz="2000" spc="-4" dirty="0" smtClean="0">
                <a:latin typeface="Arial"/>
                <a:cs typeface="Arial"/>
              </a:rPr>
              <a:t>,</a:t>
            </a:r>
            <a:r>
              <a:rPr sz="2000" spc="0" dirty="0" smtClean="0">
                <a:latin typeface="Arial"/>
                <a:cs typeface="Arial"/>
              </a:rPr>
              <a:t>7 y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8 </a:t>
            </a:r>
            <a:r>
              <a:rPr sz="2000" spc="4" dirty="0" smtClean="0">
                <a:latin typeface="Arial"/>
                <a:cs typeface="Arial"/>
              </a:rPr>
              <a:t>NO</a:t>
            </a:r>
            <a:r>
              <a:rPr sz="2000" spc="-139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ABLE, 9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y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1</a:t>
            </a:r>
            <a:r>
              <a:rPr sz="2000" spc="0" dirty="0" smtClean="0">
                <a:latin typeface="Arial"/>
                <a:cs typeface="Arial"/>
              </a:rPr>
              <a:t>0 SOBRESA</a:t>
            </a:r>
            <a:r>
              <a:rPr sz="2000" spc="4" dirty="0" smtClean="0">
                <a:latin typeface="Arial"/>
                <a:cs typeface="Arial"/>
              </a:rPr>
              <a:t>L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ENTE. P</a:t>
            </a:r>
            <a:r>
              <a:rPr sz="2000" spc="4" dirty="0" smtClean="0">
                <a:latin typeface="Arial"/>
                <a:cs typeface="Arial"/>
              </a:rPr>
              <a:t>ar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cu</a:t>
            </a:r>
            <a:r>
              <a:rPr sz="2000" spc="0" dirty="0" smtClean="0">
                <a:latin typeface="Arial"/>
                <a:cs typeface="Arial"/>
              </a:rPr>
              <a:t>al</a:t>
            </a:r>
            <a:r>
              <a:rPr sz="2000" spc="14" dirty="0" smtClean="0">
                <a:latin typeface="Arial"/>
                <a:cs typeface="Arial"/>
              </a:rPr>
              <a:t>q</a:t>
            </a:r>
            <a:r>
              <a:rPr sz="2000" spc="0" dirty="0" smtClean="0">
                <a:latin typeface="Arial"/>
                <a:cs typeface="Arial"/>
              </a:rPr>
              <a:t>ui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va</a:t>
            </a:r>
            <a:r>
              <a:rPr sz="2000" spc="0" dirty="0" smtClean="0">
                <a:latin typeface="Arial"/>
                <a:cs typeface="Arial"/>
              </a:rPr>
              <a:t>l</a:t>
            </a:r>
            <a:r>
              <a:rPr sz="2000" spc="4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r </a:t>
            </a:r>
            <a:r>
              <a:rPr sz="2000" spc="9" dirty="0" smtClean="0">
                <a:latin typeface="Arial"/>
                <a:cs typeface="Arial"/>
              </a:rPr>
              <a:t>d</a:t>
            </a:r>
            <a:r>
              <a:rPr sz="2000" spc="0" dirty="0" smtClean="0">
                <a:latin typeface="Arial"/>
                <a:cs typeface="Arial"/>
              </a:rPr>
              <a:t>e la n</a:t>
            </a:r>
            <a:r>
              <a:rPr sz="2000" spc="9" dirty="0" smtClean="0">
                <a:latin typeface="Arial"/>
                <a:cs typeface="Arial"/>
              </a:rPr>
              <a:t>o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a n</a:t>
            </a:r>
            <a:r>
              <a:rPr sz="2000" spc="9" dirty="0" smtClean="0">
                <a:latin typeface="Arial"/>
                <a:cs typeface="Arial"/>
              </a:rPr>
              <a:t>u</a:t>
            </a: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9" dirty="0" smtClean="0">
                <a:latin typeface="Arial"/>
                <a:cs typeface="Arial"/>
              </a:rPr>
              <a:t>é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4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a 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m</a:t>
            </a:r>
            <a:r>
              <a:rPr sz="2000" spc="0" dirty="0" smtClean="0">
                <a:latin typeface="Arial"/>
                <a:cs typeface="Arial"/>
              </a:rPr>
              <a:t>p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9" dirty="0" smtClean="0">
                <a:latin typeface="Arial"/>
                <a:cs typeface="Arial"/>
              </a:rPr>
              <a:t>m</a:t>
            </a:r>
            <a:r>
              <a:rPr sz="2000" spc="0" dirty="0" smtClean="0">
                <a:latin typeface="Arial"/>
                <a:cs typeface="Arial"/>
              </a:rPr>
              <a:t>irá 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l</a:t>
            </a:r>
            <a:endParaRPr sz="2000">
              <a:latin typeface="Arial"/>
              <a:cs typeface="Arial"/>
            </a:endParaRPr>
          </a:p>
          <a:p>
            <a:pPr marL="12700" marR="38100">
              <a:lnSpc>
                <a:spcPts val="2160"/>
              </a:lnSpc>
            </a:pP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ns</a:t>
            </a:r>
            <a:r>
              <a:rPr sz="2000" spc="0" dirty="0" smtClean="0">
                <a:latin typeface="Arial"/>
                <a:cs typeface="Arial"/>
              </a:rPr>
              <a:t>aje </a:t>
            </a:r>
            <a:r>
              <a:rPr sz="2000" spc="-144" dirty="0" smtClean="0">
                <a:latin typeface="Arial"/>
                <a:cs typeface="Arial"/>
              </a:rPr>
              <a:t>V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4" dirty="0" smtClean="0">
                <a:latin typeface="Arial"/>
                <a:cs typeface="Arial"/>
              </a:rPr>
              <a:t>LO</a:t>
            </a:r>
            <a:r>
              <a:rPr sz="2000" spc="0" dirty="0" smtClean="0">
                <a:latin typeface="Arial"/>
                <a:cs typeface="Arial"/>
              </a:rPr>
              <a:t>R </a:t>
            </a:r>
            <a:r>
              <a:rPr sz="2000" spc="4" dirty="0" smtClean="0">
                <a:latin typeface="Arial"/>
                <a:cs typeface="Arial"/>
              </a:rPr>
              <a:t>INCORR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-29" dirty="0" smtClean="0">
                <a:latin typeface="Arial"/>
                <a:cs typeface="Arial"/>
              </a:rPr>
              <a:t>T</a:t>
            </a:r>
            <a:r>
              <a:rPr sz="2000" spc="4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06170" y="4579540"/>
            <a:ext cx="6988463" cy="8318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11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4" dirty="0" smtClean="0">
                <a:latin typeface="Arial"/>
                <a:cs typeface="Arial"/>
              </a:rPr>
              <a:t>b</a:t>
            </a:r>
            <a:r>
              <a:rPr sz="2000" spc="0" dirty="0" smtClean="0">
                <a:latin typeface="Arial"/>
                <a:cs typeface="Arial"/>
              </a:rPr>
              <a:t>a un </a:t>
            </a:r>
            <a:r>
              <a:rPr sz="2000" spc="9" dirty="0" smtClean="0">
                <a:latin typeface="Arial"/>
                <a:cs typeface="Arial"/>
              </a:rPr>
              <a:t>p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9" dirty="0" smtClean="0">
                <a:latin typeface="Arial"/>
                <a:cs typeface="Arial"/>
              </a:rPr>
              <a:t>g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al </a:t>
            </a:r>
            <a:r>
              <a:rPr sz="2000" spc="9" dirty="0" smtClean="0">
                <a:latin typeface="Arial"/>
                <a:cs typeface="Arial"/>
              </a:rPr>
              <a:t>q</a:t>
            </a:r>
            <a:r>
              <a:rPr sz="2000" spc="0" dirty="0" smtClean="0">
                <a:latin typeface="Arial"/>
                <a:cs typeface="Arial"/>
              </a:rPr>
              <a:t>u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,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d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d</a:t>
            </a:r>
            <a:r>
              <a:rPr sz="2000" spc="0" dirty="0" smtClean="0">
                <a:latin typeface="Arial"/>
                <a:cs typeface="Arial"/>
              </a:rPr>
              <a:t>o el </a:t>
            </a:r>
            <a:r>
              <a:rPr sz="2000" spc="9" dirty="0" smtClean="0">
                <a:latin typeface="Arial"/>
                <a:cs typeface="Arial"/>
              </a:rPr>
              <a:t>v</a:t>
            </a:r>
            <a:r>
              <a:rPr sz="2000" spc="0" dirty="0" smtClean="0">
                <a:latin typeface="Arial"/>
                <a:cs typeface="Arial"/>
              </a:rPr>
              <a:t>al</a:t>
            </a:r>
            <a:r>
              <a:rPr sz="2000" spc="4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de un </a:t>
            </a:r>
            <a:r>
              <a:rPr sz="2000" spc="9" dirty="0" smtClean="0">
                <a:latin typeface="Arial"/>
                <a:cs typeface="Arial"/>
              </a:rPr>
              <a:t>d</a:t>
            </a:r>
            <a:r>
              <a:rPr sz="2000" spc="-4" dirty="0" smtClean="0">
                <a:latin typeface="Arial"/>
                <a:cs typeface="Arial"/>
              </a:rPr>
              <a:t>í</a:t>
            </a:r>
            <a:r>
              <a:rPr sz="2000" spc="0" dirty="0" smtClean="0">
                <a:latin typeface="Arial"/>
                <a:cs typeface="Arial"/>
              </a:rPr>
              <a:t>a de la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170"/>
              </a:lnSpc>
              <a:spcBef>
                <a:spcPts val="21"/>
              </a:spcBef>
            </a:pP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na 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1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1 y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7</a:t>
            </a:r>
            <a:r>
              <a:rPr sz="2000" spc="0" dirty="0" smtClean="0">
                <a:latin typeface="Arial"/>
                <a:cs typeface="Arial"/>
              </a:rPr>
              <a:t>,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es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14" dirty="0" smtClean="0">
                <a:latin typeface="Arial"/>
                <a:cs typeface="Arial"/>
              </a:rPr>
              <a:t>b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i es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n d</a:t>
            </a:r>
            <a:r>
              <a:rPr sz="2000" spc="4" dirty="0" smtClean="0">
                <a:latin typeface="Arial"/>
                <a:cs typeface="Arial"/>
              </a:rPr>
              <a:t>í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l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9" dirty="0" smtClean="0">
                <a:latin typeface="Arial"/>
                <a:cs typeface="Arial"/>
              </a:rPr>
              <a:t>b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l o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f</a:t>
            </a:r>
            <a:r>
              <a:rPr sz="2000" spc="0" dirty="0" smtClean="0">
                <a:latin typeface="Arial"/>
                <a:cs typeface="Arial"/>
              </a:rPr>
              <a:t>in </a:t>
            </a:r>
            <a:r>
              <a:rPr sz="2000" spc="9" dirty="0" smtClean="0">
                <a:latin typeface="Arial"/>
                <a:cs typeface="Arial"/>
              </a:rPr>
              <a:t>d</a:t>
            </a:r>
            <a:r>
              <a:rPr sz="2000" spc="0" dirty="0" smtClean="0">
                <a:latin typeface="Arial"/>
                <a:cs typeface="Arial"/>
              </a:rPr>
              <a:t>e 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m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9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63270" y="911176"/>
            <a:ext cx="250533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jer</a:t>
            </a:r>
            <a:r>
              <a:rPr sz="4400" spc="9" dirty="0" smtClean="0">
                <a:latin typeface="Arial"/>
                <a:cs typeface="Arial"/>
              </a:rPr>
              <a:t>ci</a:t>
            </a:r>
            <a:r>
              <a:rPr sz="4400" spc="0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os</a:t>
            </a:r>
            <a:endParaRPr sz="4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7080" y="2046636"/>
            <a:ext cx="7635462" cy="433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1789" marR="26286">
              <a:lnSpc>
                <a:spcPts val="2555"/>
              </a:lnSpc>
              <a:spcBef>
                <a:spcPts val="127"/>
              </a:spcBef>
            </a:pP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una </a:t>
            </a:r>
            <a:r>
              <a:rPr sz="2400" spc="4" dirty="0" smtClean="0">
                <a:latin typeface="Arial"/>
                <a:cs typeface="Arial"/>
              </a:rPr>
              <a:t>f</a:t>
            </a:r>
            <a:r>
              <a:rPr sz="2400" spc="0" dirty="0" smtClean="0">
                <a:latin typeface="Arial"/>
                <a:cs typeface="Arial"/>
              </a:rPr>
              <a:t>ábr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ca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se desea hacer el cálcu</a:t>
            </a:r>
            <a:r>
              <a:rPr sz="2400" spc="-1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un bono</a:t>
            </a:r>
            <a:endParaRPr sz="2400">
              <a:latin typeface="Arial"/>
              <a:cs typeface="Arial"/>
            </a:endParaRPr>
          </a:p>
          <a:p>
            <a:pPr marL="351789" marR="316007">
              <a:lnSpc>
                <a:spcPts val="2590"/>
              </a:lnSpc>
              <a:spcBef>
                <a:spcPts val="31"/>
              </a:spcBef>
            </a:pPr>
            <a:r>
              <a:rPr sz="2400" spc="0" dirty="0" smtClean="0">
                <a:latin typeface="Arial"/>
                <a:cs typeface="Arial"/>
              </a:rPr>
              <a:t>espec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al para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1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os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raba</a:t>
            </a:r>
            <a:r>
              <a:rPr sz="2400" spc="-4" dirty="0" smtClean="0">
                <a:latin typeface="Arial"/>
                <a:cs typeface="Arial"/>
              </a:rPr>
              <a:t>j</a:t>
            </a:r>
            <a:r>
              <a:rPr sz="2400" spc="0" dirty="0" smtClean="0">
                <a:latin typeface="Arial"/>
                <a:cs typeface="Arial"/>
              </a:rPr>
              <a:t>ado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es, basándose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en el núme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horas ex</a:t>
            </a:r>
            <a:r>
              <a:rPr sz="2400" spc="9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ras </a:t>
            </a:r>
            <a:r>
              <a:rPr sz="2400" spc="1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raba</a:t>
            </a:r>
            <a:r>
              <a:rPr sz="2400" spc="-9" dirty="0" smtClean="0">
                <a:latin typeface="Arial"/>
                <a:cs typeface="Arial"/>
              </a:rPr>
              <a:t>j</a:t>
            </a:r>
            <a:r>
              <a:rPr sz="2400" spc="0" dirty="0" smtClean="0">
                <a:latin typeface="Arial"/>
                <a:cs typeface="Arial"/>
              </a:rPr>
              <a:t>adas, y el núme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</a:t>
            </a:r>
            <a:endParaRPr sz="2400">
              <a:latin typeface="Arial"/>
              <a:cs typeface="Arial"/>
            </a:endParaRPr>
          </a:p>
          <a:p>
            <a:pPr marL="351789" marR="26286">
              <a:lnSpc>
                <a:spcPts val="2600"/>
              </a:lnSpc>
              <a:spcBef>
                <a:spcPts val="0"/>
              </a:spcBef>
            </a:pPr>
            <a:r>
              <a:rPr sz="2400" spc="0" dirty="0" smtClean="0">
                <a:latin typeface="Arial"/>
                <a:cs typeface="Arial"/>
              </a:rPr>
              <a:t>horas que el obre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se ha ausen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ado de su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raba</a:t>
            </a:r>
            <a:r>
              <a:rPr sz="2400" spc="-9" dirty="0" smtClean="0">
                <a:latin typeface="Arial"/>
                <a:cs typeface="Arial"/>
              </a:rPr>
              <a:t>j</a:t>
            </a:r>
            <a:r>
              <a:rPr sz="2400" spc="0" dirty="0" smtClean="0">
                <a:latin typeface="Arial"/>
                <a:cs typeface="Arial"/>
              </a:rPr>
              <a:t>o.</a:t>
            </a:r>
            <a:endParaRPr sz="2400">
              <a:latin typeface="Arial"/>
              <a:cs typeface="Arial"/>
            </a:endParaRPr>
          </a:p>
          <a:p>
            <a:pPr marL="351789" marR="776353">
              <a:lnSpc>
                <a:spcPts val="2600"/>
              </a:lnSpc>
              <a:spcBef>
                <a:spcPts val="611"/>
              </a:spcBef>
            </a:pPr>
            <a:r>
              <a:rPr sz="2400" spc="-9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 cada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aba</a:t>
            </a:r>
            <a:r>
              <a:rPr sz="2400" spc="-14" dirty="0" smtClean="0">
                <a:latin typeface="Arial"/>
                <a:cs typeface="Arial"/>
              </a:rPr>
              <a:t>j</a:t>
            </a:r>
            <a:r>
              <a:rPr sz="2400" spc="0" dirty="0" smtClean="0">
                <a:latin typeface="Arial"/>
                <a:cs typeface="Arial"/>
              </a:rPr>
              <a:t>ador se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ee el</a:t>
            </a:r>
            <a:r>
              <a:rPr sz="2400" spc="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nú</a:t>
            </a:r>
            <a:r>
              <a:rPr sz="2400" spc="-9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o de horas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raba</a:t>
            </a:r>
            <a:r>
              <a:rPr sz="2400" spc="-9" dirty="0" smtClean="0">
                <a:latin typeface="Arial"/>
                <a:cs typeface="Arial"/>
              </a:rPr>
              <a:t>j</a:t>
            </a:r>
            <a:r>
              <a:rPr sz="2400" spc="0" dirty="0" smtClean="0">
                <a:latin typeface="Arial"/>
                <a:cs typeface="Arial"/>
              </a:rPr>
              <a:t>adas y el núme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horas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ausen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es.</a:t>
            </a:r>
            <a:endParaRPr sz="2400">
              <a:latin typeface="Arial"/>
              <a:cs typeface="Arial"/>
            </a:endParaRPr>
          </a:p>
          <a:p>
            <a:pPr marL="351789" marR="1050673">
              <a:lnSpc>
                <a:spcPts val="2600"/>
              </a:lnSpc>
              <a:spcBef>
                <a:spcPts val="600"/>
              </a:spcBef>
            </a:pPr>
            <a:r>
              <a:rPr sz="2400" spc="0" dirty="0" smtClean="0">
                <a:latin typeface="Arial"/>
                <a:cs typeface="Arial"/>
              </a:rPr>
              <a:t>La </a:t>
            </a:r>
            <a:r>
              <a:rPr sz="2400" spc="14" dirty="0" smtClean="0">
                <a:latin typeface="Arial"/>
                <a:cs typeface="Arial"/>
              </a:rPr>
              <a:t>f</a:t>
            </a:r>
            <a:r>
              <a:rPr sz="2400" spc="0" dirty="0" smtClean="0">
                <a:latin typeface="Arial"/>
                <a:cs typeface="Arial"/>
              </a:rPr>
              <a:t>ábr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ca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ha dec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dido que se use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 s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gu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en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 </a:t>
            </a:r>
            <a:r>
              <a:rPr sz="2400" spc="4" dirty="0" smtClean="0">
                <a:latin typeface="Arial"/>
                <a:cs typeface="Arial"/>
              </a:rPr>
              <a:t>f</a:t>
            </a:r>
            <a:r>
              <a:rPr sz="2400" spc="0" dirty="0" smtClean="0">
                <a:latin typeface="Arial"/>
                <a:cs typeface="Arial"/>
              </a:rPr>
              <a:t>ó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mu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 para de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m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nar el </a:t>
            </a:r>
            <a:r>
              <a:rPr sz="2400" spc="9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on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del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bono: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1878"/>
              </a:spcBef>
            </a:pPr>
            <a:r>
              <a:rPr sz="2400" spc="0" dirty="0" smtClean="0">
                <a:latin typeface="Arial"/>
                <a:cs typeface="Arial"/>
              </a:rPr>
              <a:t>Tasa</a:t>
            </a:r>
            <a:r>
              <a:rPr sz="2400" spc="-25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</a:t>
            </a:r>
            <a:r>
              <a:rPr sz="2400" spc="-14" dirty="0" smtClean="0">
                <a:latin typeface="Arial"/>
                <a:cs typeface="Arial"/>
              </a:rPr>
              <a:t>C</a:t>
            </a:r>
            <a:r>
              <a:rPr sz="2400" spc="0" dirty="0" smtClean="0">
                <a:latin typeface="Arial"/>
                <a:cs typeface="Arial"/>
              </a:rPr>
              <a:t>álcu</a:t>
            </a:r>
            <a:r>
              <a:rPr sz="2400" spc="-1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= </a:t>
            </a:r>
            <a:r>
              <a:rPr sz="2400" spc="-4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as ex</a:t>
            </a:r>
            <a:r>
              <a:rPr sz="2400" spc="9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ras -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(5</a:t>
            </a:r>
            <a:r>
              <a:rPr sz="2400" spc="9" dirty="0" smtClean="0">
                <a:latin typeface="Arial"/>
                <a:cs typeface="Arial"/>
              </a:rPr>
              <a:t>/</a:t>
            </a:r>
            <a:r>
              <a:rPr sz="2400" spc="0" dirty="0" smtClean="0">
                <a:latin typeface="Arial"/>
                <a:cs typeface="Arial"/>
              </a:rPr>
              <a:t>6)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* </a:t>
            </a:r>
            <a:r>
              <a:rPr sz="2400" spc="-4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as</a:t>
            </a:r>
            <a:r>
              <a:rPr sz="2400" spc="-12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Ausen</a:t>
            </a:r>
            <a:r>
              <a:rPr sz="2400" spc="-9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es</a:t>
            </a:r>
            <a:endParaRPr sz="2400">
              <a:latin typeface="Arial"/>
              <a:cs typeface="Arial"/>
            </a:endParaRPr>
          </a:p>
          <a:p>
            <a:pPr marL="351789" marR="712853">
              <a:lnSpc>
                <a:spcPts val="2600"/>
              </a:lnSpc>
              <a:spcBef>
                <a:spcPts val="2311"/>
              </a:spcBef>
            </a:pPr>
            <a:r>
              <a:rPr sz="2400" spc="-4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espués de ha</a:t>
            </a:r>
            <a:r>
              <a:rPr sz="2400" spc="-14" dirty="0" smtClean="0">
                <a:latin typeface="Arial"/>
                <a:cs typeface="Arial"/>
              </a:rPr>
              <a:t>l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ar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asa de cálcu</a:t>
            </a:r>
            <a:r>
              <a:rPr sz="2400" spc="-1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o,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se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gue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ab</a:t>
            </a:r>
            <a:r>
              <a:rPr sz="2400" spc="-1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 s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gu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en</a:t>
            </a:r>
            <a:r>
              <a:rPr sz="2400" spc="-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e: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object 157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860040" y="1985010"/>
            <a:ext cx="7619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860040" y="1981200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860040" y="1981200"/>
            <a:ext cx="0" cy="7620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0"/>
                </a:moveTo>
                <a:lnTo>
                  <a:pt x="0" y="762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860040" y="1985010"/>
            <a:ext cx="7619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860040" y="1981200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860040" y="1981200"/>
            <a:ext cx="0" cy="7620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0"/>
                </a:moveTo>
                <a:lnTo>
                  <a:pt x="0" y="762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867660" y="198501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867660" y="198501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867660" y="198120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966970" y="1985010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966970" y="1981200"/>
            <a:ext cx="7619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966970" y="1981200"/>
            <a:ext cx="0" cy="7620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0"/>
                </a:moveTo>
                <a:lnTo>
                  <a:pt x="0" y="762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974590" y="198501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974590" y="198501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974590" y="198120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268720" y="1985010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268720" y="1981200"/>
            <a:ext cx="7619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268720" y="1981200"/>
            <a:ext cx="0" cy="7620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0"/>
                </a:moveTo>
                <a:lnTo>
                  <a:pt x="0" y="762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268720" y="1985010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268720" y="1981200"/>
            <a:ext cx="7619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268720" y="1981200"/>
            <a:ext cx="0" cy="7620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0"/>
                </a:moveTo>
                <a:lnTo>
                  <a:pt x="0" y="762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860040" y="1988820"/>
            <a:ext cx="0" cy="520700"/>
          </a:xfrm>
          <a:custGeom>
            <a:avLst/>
            <a:gdLst/>
            <a:ahLst/>
            <a:cxnLst/>
            <a:rect l="l" t="t" r="r" b="b"/>
            <a:pathLst>
              <a:path h="520700">
                <a:moveTo>
                  <a:pt x="0" y="0"/>
                </a:moveTo>
                <a:lnTo>
                  <a:pt x="0" y="5207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966970" y="1988820"/>
            <a:ext cx="0" cy="520700"/>
          </a:xfrm>
          <a:custGeom>
            <a:avLst/>
            <a:gdLst/>
            <a:ahLst/>
            <a:cxnLst/>
            <a:rect l="l" t="t" r="r" b="b"/>
            <a:pathLst>
              <a:path h="520700">
                <a:moveTo>
                  <a:pt x="0" y="0"/>
                </a:moveTo>
                <a:lnTo>
                  <a:pt x="0" y="5207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68720" y="1988820"/>
            <a:ext cx="0" cy="520700"/>
          </a:xfrm>
          <a:custGeom>
            <a:avLst/>
            <a:gdLst/>
            <a:ahLst/>
            <a:cxnLst/>
            <a:rect l="l" t="t" r="r" b="b"/>
            <a:pathLst>
              <a:path h="520700">
                <a:moveTo>
                  <a:pt x="0" y="0"/>
                </a:moveTo>
                <a:lnTo>
                  <a:pt x="0" y="5207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860040" y="2513329"/>
            <a:ext cx="7619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60040" y="2509520"/>
            <a:ext cx="0" cy="7619"/>
          </a:xfrm>
          <a:custGeom>
            <a:avLst/>
            <a:gdLst/>
            <a:ahLst/>
            <a:cxnLst/>
            <a:rect l="l" t="t" r="r" b="b"/>
            <a:pathLst>
              <a:path h="7619">
                <a:moveTo>
                  <a:pt x="0" y="0"/>
                </a:moveTo>
                <a:lnTo>
                  <a:pt x="0" y="761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67660" y="2513329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67660" y="2513329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867660" y="250952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966970" y="2513329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966970" y="2509520"/>
            <a:ext cx="0" cy="7619"/>
          </a:xfrm>
          <a:custGeom>
            <a:avLst/>
            <a:gdLst/>
            <a:ahLst/>
            <a:cxnLst/>
            <a:rect l="l" t="t" r="r" b="b"/>
            <a:pathLst>
              <a:path h="7619">
                <a:moveTo>
                  <a:pt x="0" y="0"/>
                </a:moveTo>
                <a:lnTo>
                  <a:pt x="0" y="761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974590" y="2513329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974590" y="2513329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974590" y="250952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268720" y="2513329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268720" y="2509520"/>
            <a:ext cx="0" cy="7619"/>
          </a:xfrm>
          <a:custGeom>
            <a:avLst/>
            <a:gdLst/>
            <a:ahLst/>
            <a:cxnLst/>
            <a:rect l="l" t="t" r="r" b="b"/>
            <a:pathLst>
              <a:path h="7619">
                <a:moveTo>
                  <a:pt x="0" y="0"/>
                </a:moveTo>
                <a:lnTo>
                  <a:pt x="0" y="761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860040" y="2517140"/>
            <a:ext cx="0" cy="519430"/>
          </a:xfrm>
          <a:custGeom>
            <a:avLst/>
            <a:gdLst/>
            <a:ahLst/>
            <a:cxnLst/>
            <a:rect l="l" t="t" r="r" b="b"/>
            <a:pathLst>
              <a:path h="519430">
                <a:moveTo>
                  <a:pt x="0" y="0"/>
                </a:moveTo>
                <a:lnTo>
                  <a:pt x="0" y="51943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966970" y="2517140"/>
            <a:ext cx="0" cy="519430"/>
          </a:xfrm>
          <a:custGeom>
            <a:avLst/>
            <a:gdLst/>
            <a:ahLst/>
            <a:cxnLst/>
            <a:rect l="l" t="t" r="r" b="b"/>
            <a:pathLst>
              <a:path h="519430">
                <a:moveTo>
                  <a:pt x="0" y="0"/>
                </a:moveTo>
                <a:lnTo>
                  <a:pt x="0" y="51943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68720" y="2517140"/>
            <a:ext cx="0" cy="519430"/>
          </a:xfrm>
          <a:custGeom>
            <a:avLst/>
            <a:gdLst/>
            <a:ahLst/>
            <a:cxnLst/>
            <a:rect l="l" t="t" r="r" b="b"/>
            <a:pathLst>
              <a:path h="519430">
                <a:moveTo>
                  <a:pt x="0" y="0"/>
                </a:moveTo>
                <a:lnTo>
                  <a:pt x="0" y="51943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860040" y="3041650"/>
            <a:ext cx="7619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860040" y="3036570"/>
            <a:ext cx="0" cy="8889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88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867660" y="304165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867660" y="304165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867660" y="303657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966970" y="3041650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966970" y="3036570"/>
            <a:ext cx="0" cy="8889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88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974590" y="304165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974590" y="304165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974590" y="303657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268720" y="3041650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268720" y="3036570"/>
            <a:ext cx="0" cy="8889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88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860040" y="3045460"/>
            <a:ext cx="0" cy="519429"/>
          </a:xfrm>
          <a:custGeom>
            <a:avLst/>
            <a:gdLst/>
            <a:ahLst/>
            <a:cxnLst/>
            <a:rect l="l" t="t" r="r" b="b"/>
            <a:pathLst>
              <a:path h="519429">
                <a:moveTo>
                  <a:pt x="0" y="0"/>
                </a:moveTo>
                <a:lnTo>
                  <a:pt x="0" y="51942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66970" y="3045460"/>
            <a:ext cx="0" cy="519429"/>
          </a:xfrm>
          <a:custGeom>
            <a:avLst/>
            <a:gdLst/>
            <a:ahLst/>
            <a:cxnLst/>
            <a:rect l="l" t="t" r="r" b="b"/>
            <a:pathLst>
              <a:path h="519429">
                <a:moveTo>
                  <a:pt x="0" y="0"/>
                </a:moveTo>
                <a:lnTo>
                  <a:pt x="0" y="51942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268720" y="3045460"/>
            <a:ext cx="0" cy="519429"/>
          </a:xfrm>
          <a:custGeom>
            <a:avLst/>
            <a:gdLst/>
            <a:ahLst/>
            <a:cxnLst/>
            <a:rect l="l" t="t" r="r" b="b"/>
            <a:pathLst>
              <a:path h="519429">
                <a:moveTo>
                  <a:pt x="0" y="0"/>
                </a:moveTo>
                <a:lnTo>
                  <a:pt x="0" y="51942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860040" y="3568700"/>
            <a:ext cx="7619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860040" y="3564890"/>
            <a:ext cx="0" cy="8889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88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867660" y="356870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867660" y="356870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867660" y="356489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966970" y="3568700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966970" y="3564890"/>
            <a:ext cx="0" cy="8889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88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974590" y="356870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974590" y="356870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974590" y="356489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268720" y="3568700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268720" y="3564890"/>
            <a:ext cx="0" cy="8889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88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860040" y="3573779"/>
            <a:ext cx="0" cy="519430"/>
          </a:xfrm>
          <a:custGeom>
            <a:avLst/>
            <a:gdLst/>
            <a:ahLst/>
            <a:cxnLst/>
            <a:rect l="l" t="t" r="r" b="b"/>
            <a:pathLst>
              <a:path h="519430">
                <a:moveTo>
                  <a:pt x="0" y="0"/>
                </a:moveTo>
                <a:lnTo>
                  <a:pt x="0" y="51943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966970" y="3573779"/>
            <a:ext cx="0" cy="519430"/>
          </a:xfrm>
          <a:custGeom>
            <a:avLst/>
            <a:gdLst/>
            <a:ahLst/>
            <a:cxnLst/>
            <a:rect l="l" t="t" r="r" b="b"/>
            <a:pathLst>
              <a:path h="519430">
                <a:moveTo>
                  <a:pt x="0" y="0"/>
                </a:moveTo>
                <a:lnTo>
                  <a:pt x="0" y="51943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268720" y="3573779"/>
            <a:ext cx="0" cy="519430"/>
          </a:xfrm>
          <a:custGeom>
            <a:avLst/>
            <a:gdLst/>
            <a:ahLst/>
            <a:cxnLst/>
            <a:rect l="l" t="t" r="r" b="b"/>
            <a:pathLst>
              <a:path h="519430">
                <a:moveTo>
                  <a:pt x="0" y="0"/>
                </a:moveTo>
                <a:lnTo>
                  <a:pt x="0" y="51943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860040" y="4097020"/>
            <a:ext cx="7619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860040" y="4093210"/>
            <a:ext cx="0" cy="7619"/>
          </a:xfrm>
          <a:custGeom>
            <a:avLst/>
            <a:gdLst/>
            <a:ahLst/>
            <a:cxnLst/>
            <a:rect l="l" t="t" r="r" b="b"/>
            <a:pathLst>
              <a:path h="7619">
                <a:moveTo>
                  <a:pt x="0" y="0"/>
                </a:moveTo>
                <a:lnTo>
                  <a:pt x="0" y="761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867660" y="409702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867660" y="409702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867660" y="409321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966970" y="4097020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966970" y="4093210"/>
            <a:ext cx="0" cy="7619"/>
          </a:xfrm>
          <a:custGeom>
            <a:avLst/>
            <a:gdLst/>
            <a:ahLst/>
            <a:cxnLst/>
            <a:rect l="l" t="t" r="r" b="b"/>
            <a:pathLst>
              <a:path h="7619">
                <a:moveTo>
                  <a:pt x="0" y="0"/>
                </a:moveTo>
                <a:lnTo>
                  <a:pt x="0" y="761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974590" y="409702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974590" y="409702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974590" y="409321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268720" y="4097020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268720" y="4093210"/>
            <a:ext cx="0" cy="7619"/>
          </a:xfrm>
          <a:custGeom>
            <a:avLst/>
            <a:gdLst/>
            <a:ahLst/>
            <a:cxnLst/>
            <a:rect l="l" t="t" r="r" b="b"/>
            <a:pathLst>
              <a:path h="7619">
                <a:moveTo>
                  <a:pt x="0" y="0"/>
                </a:moveTo>
                <a:lnTo>
                  <a:pt x="0" y="761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860040" y="4100829"/>
            <a:ext cx="0" cy="520700"/>
          </a:xfrm>
          <a:custGeom>
            <a:avLst/>
            <a:gdLst/>
            <a:ahLst/>
            <a:cxnLst/>
            <a:rect l="l" t="t" r="r" b="b"/>
            <a:pathLst>
              <a:path h="520700">
                <a:moveTo>
                  <a:pt x="0" y="0"/>
                </a:moveTo>
                <a:lnTo>
                  <a:pt x="0" y="5207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966970" y="4100829"/>
            <a:ext cx="0" cy="520700"/>
          </a:xfrm>
          <a:custGeom>
            <a:avLst/>
            <a:gdLst/>
            <a:ahLst/>
            <a:cxnLst/>
            <a:rect l="l" t="t" r="r" b="b"/>
            <a:pathLst>
              <a:path h="520700">
                <a:moveTo>
                  <a:pt x="0" y="0"/>
                </a:moveTo>
                <a:lnTo>
                  <a:pt x="0" y="5207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268720" y="4100829"/>
            <a:ext cx="0" cy="520700"/>
          </a:xfrm>
          <a:custGeom>
            <a:avLst/>
            <a:gdLst/>
            <a:ahLst/>
            <a:cxnLst/>
            <a:rect l="l" t="t" r="r" b="b"/>
            <a:pathLst>
              <a:path h="520700">
                <a:moveTo>
                  <a:pt x="0" y="0"/>
                </a:moveTo>
                <a:lnTo>
                  <a:pt x="0" y="5207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860040" y="4625340"/>
            <a:ext cx="7619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860040" y="4621530"/>
            <a:ext cx="0" cy="7619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0"/>
                </a:moveTo>
                <a:lnTo>
                  <a:pt x="0" y="762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867660" y="462534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867660" y="462534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867660" y="462153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966970" y="4625340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966970" y="4621530"/>
            <a:ext cx="0" cy="7619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0"/>
                </a:moveTo>
                <a:lnTo>
                  <a:pt x="0" y="762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974590" y="462534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974590" y="462534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974590" y="462153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268720" y="4625340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268720" y="4621530"/>
            <a:ext cx="0" cy="7619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0"/>
                </a:moveTo>
                <a:lnTo>
                  <a:pt x="0" y="762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863850" y="1981200"/>
            <a:ext cx="0" cy="3172460"/>
          </a:xfrm>
          <a:custGeom>
            <a:avLst/>
            <a:gdLst/>
            <a:ahLst/>
            <a:cxnLst/>
            <a:rect l="l" t="t" r="r" b="b"/>
            <a:pathLst>
              <a:path h="3172460">
                <a:moveTo>
                  <a:pt x="0" y="0"/>
                </a:moveTo>
                <a:lnTo>
                  <a:pt x="0" y="317246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860040" y="4629150"/>
            <a:ext cx="0" cy="520700"/>
          </a:xfrm>
          <a:custGeom>
            <a:avLst/>
            <a:gdLst/>
            <a:ahLst/>
            <a:cxnLst/>
            <a:rect l="l" t="t" r="r" b="b"/>
            <a:pathLst>
              <a:path h="520700">
                <a:moveTo>
                  <a:pt x="0" y="0"/>
                </a:moveTo>
                <a:lnTo>
                  <a:pt x="0" y="5207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860040" y="5141595"/>
            <a:ext cx="7619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17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860040" y="51498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860040" y="5141595"/>
            <a:ext cx="7619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17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867660" y="5141595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17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860040" y="51498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867660" y="5133340"/>
            <a:ext cx="2099310" cy="16510"/>
          </a:xfrm>
          <a:custGeom>
            <a:avLst/>
            <a:gdLst/>
            <a:ahLst/>
            <a:cxnLst/>
            <a:rect l="l" t="t" r="r" b="b"/>
            <a:pathLst>
              <a:path w="2099310" h="16510">
                <a:moveTo>
                  <a:pt x="0" y="0"/>
                </a:moveTo>
                <a:lnTo>
                  <a:pt x="2099310" y="0"/>
                </a:lnTo>
                <a:lnTo>
                  <a:pt x="2099310" y="16510"/>
                </a:lnTo>
                <a:lnTo>
                  <a:pt x="0" y="16510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867660" y="5149850"/>
            <a:ext cx="2099310" cy="0"/>
          </a:xfrm>
          <a:custGeom>
            <a:avLst/>
            <a:gdLst/>
            <a:ahLst/>
            <a:cxnLst/>
            <a:rect l="l" t="t" r="r" b="b"/>
            <a:pathLst>
              <a:path w="2099310">
                <a:moveTo>
                  <a:pt x="0" y="0"/>
                </a:moveTo>
                <a:lnTo>
                  <a:pt x="209931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970780" y="1981200"/>
            <a:ext cx="0" cy="3172460"/>
          </a:xfrm>
          <a:custGeom>
            <a:avLst/>
            <a:gdLst/>
            <a:ahLst/>
            <a:cxnLst/>
            <a:rect l="l" t="t" r="r" b="b"/>
            <a:pathLst>
              <a:path h="3172459">
                <a:moveTo>
                  <a:pt x="0" y="0"/>
                </a:moveTo>
                <a:lnTo>
                  <a:pt x="0" y="317246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966970" y="4629150"/>
            <a:ext cx="0" cy="520700"/>
          </a:xfrm>
          <a:custGeom>
            <a:avLst/>
            <a:gdLst/>
            <a:ahLst/>
            <a:cxnLst/>
            <a:rect l="l" t="t" r="r" b="b"/>
            <a:pathLst>
              <a:path h="520700">
                <a:moveTo>
                  <a:pt x="0" y="0"/>
                </a:moveTo>
                <a:lnTo>
                  <a:pt x="0" y="5207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966970" y="5141595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17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974590" y="5141595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17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966970" y="51498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974590" y="5133340"/>
            <a:ext cx="1294130" cy="16510"/>
          </a:xfrm>
          <a:custGeom>
            <a:avLst/>
            <a:gdLst/>
            <a:ahLst/>
            <a:cxnLst/>
            <a:rect l="l" t="t" r="r" b="b"/>
            <a:pathLst>
              <a:path w="1294130" h="16510">
                <a:moveTo>
                  <a:pt x="0" y="0"/>
                </a:moveTo>
                <a:lnTo>
                  <a:pt x="1294130" y="0"/>
                </a:lnTo>
                <a:lnTo>
                  <a:pt x="1294130" y="16510"/>
                </a:lnTo>
                <a:lnTo>
                  <a:pt x="0" y="16510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4974590" y="5149850"/>
            <a:ext cx="1294130" cy="0"/>
          </a:xfrm>
          <a:custGeom>
            <a:avLst/>
            <a:gdLst/>
            <a:ahLst/>
            <a:cxnLst/>
            <a:rect l="l" t="t" r="r" b="b"/>
            <a:pathLst>
              <a:path w="1294130">
                <a:moveTo>
                  <a:pt x="0" y="0"/>
                </a:moveTo>
                <a:lnTo>
                  <a:pt x="129413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272530" y="1981200"/>
            <a:ext cx="0" cy="3172460"/>
          </a:xfrm>
          <a:custGeom>
            <a:avLst/>
            <a:gdLst/>
            <a:ahLst/>
            <a:cxnLst/>
            <a:rect l="l" t="t" r="r" b="b"/>
            <a:pathLst>
              <a:path h="3172459">
                <a:moveTo>
                  <a:pt x="0" y="0"/>
                </a:moveTo>
                <a:lnTo>
                  <a:pt x="0" y="317246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68720" y="4629150"/>
            <a:ext cx="0" cy="520700"/>
          </a:xfrm>
          <a:custGeom>
            <a:avLst/>
            <a:gdLst/>
            <a:ahLst/>
            <a:cxnLst/>
            <a:rect l="l" t="t" r="r" b="b"/>
            <a:pathLst>
              <a:path h="520700">
                <a:moveTo>
                  <a:pt x="0" y="0"/>
                </a:moveTo>
                <a:lnTo>
                  <a:pt x="0" y="5207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268720" y="5141595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17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268720" y="51498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268720" y="5141595"/>
            <a:ext cx="7620" cy="0"/>
          </a:xfrm>
          <a:custGeom>
            <a:avLst/>
            <a:gdLst/>
            <a:ahLst/>
            <a:cxnLst/>
            <a:rect l="l" t="t" r="r" b="b"/>
            <a:pathLst>
              <a:path w="762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17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461510" y="3305809"/>
            <a:ext cx="142239" cy="0"/>
          </a:xfrm>
          <a:custGeom>
            <a:avLst/>
            <a:gdLst/>
            <a:ahLst/>
            <a:cxnLst/>
            <a:rect l="l" t="t" r="r" b="b"/>
            <a:pathLst>
              <a:path w="142239">
                <a:moveTo>
                  <a:pt x="0" y="0"/>
                </a:moveTo>
                <a:lnTo>
                  <a:pt x="142239" y="0"/>
                </a:lnTo>
              </a:path>
            </a:pathLst>
          </a:custGeom>
          <a:ln w="165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461510" y="3298190"/>
            <a:ext cx="142239" cy="15239"/>
          </a:xfrm>
          <a:custGeom>
            <a:avLst/>
            <a:gdLst/>
            <a:ahLst/>
            <a:cxnLst/>
            <a:rect l="l" t="t" r="r" b="b"/>
            <a:pathLst>
              <a:path w="142239" h="15239">
                <a:moveTo>
                  <a:pt x="0" y="15239"/>
                </a:moveTo>
                <a:lnTo>
                  <a:pt x="142239" y="15239"/>
                </a:lnTo>
                <a:lnTo>
                  <a:pt x="142239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461510" y="3829050"/>
            <a:ext cx="142239" cy="0"/>
          </a:xfrm>
          <a:custGeom>
            <a:avLst/>
            <a:gdLst/>
            <a:ahLst/>
            <a:cxnLst/>
            <a:rect l="l" t="t" r="r" b="b"/>
            <a:pathLst>
              <a:path w="142239">
                <a:moveTo>
                  <a:pt x="0" y="0"/>
                </a:moveTo>
                <a:lnTo>
                  <a:pt x="142239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461510" y="3829050"/>
            <a:ext cx="142239" cy="0"/>
          </a:xfrm>
          <a:custGeom>
            <a:avLst/>
            <a:gdLst/>
            <a:ahLst/>
            <a:cxnLst/>
            <a:rect l="l" t="t" r="r" b="b"/>
            <a:pathLst>
              <a:path w="142239">
                <a:moveTo>
                  <a:pt x="0" y="0"/>
                </a:moveTo>
                <a:lnTo>
                  <a:pt x="142239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461510" y="4361180"/>
            <a:ext cx="142239" cy="0"/>
          </a:xfrm>
          <a:custGeom>
            <a:avLst/>
            <a:gdLst/>
            <a:ahLst/>
            <a:cxnLst/>
            <a:rect l="l" t="t" r="r" b="b"/>
            <a:pathLst>
              <a:path w="142239">
                <a:moveTo>
                  <a:pt x="0" y="0"/>
                </a:moveTo>
                <a:lnTo>
                  <a:pt x="142239" y="0"/>
                </a:lnTo>
              </a:path>
            </a:pathLst>
          </a:custGeom>
          <a:ln w="165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461510" y="4353560"/>
            <a:ext cx="142239" cy="15239"/>
          </a:xfrm>
          <a:custGeom>
            <a:avLst/>
            <a:gdLst/>
            <a:ahLst/>
            <a:cxnLst/>
            <a:rect l="l" t="t" r="r" b="b"/>
            <a:pathLst>
              <a:path w="142239" h="15239">
                <a:moveTo>
                  <a:pt x="0" y="15239"/>
                </a:moveTo>
                <a:lnTo>
                  <a:pt x="142239" y="15239"/>
                </a:lnTo>
                <a:lnTo>
                  <a:pt x="142239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461510" y="4889500"/>
            <a:ext cx="142239" cy="0"/>
          </a:xfrm>
          <a:custGeom>
            <a:avLst/>
            <a:gdLst/>
            <a:ahLst/>
            <a:cxnLst/>
            <a:rect l="l" t="t" r="r" b="b"/>
            <a:pathLst>
              <a:path w="142239">
                <a:moveTo>
                  <a:pt x="0" y="0"/>
                </a:moveTo>
                <a:lnTo>
                  <a:pt x="142239" y="0"/>
                </a:lnTo>
              </a:path>
            </a:pathLst>
          </a:custGeom>
          <a:ln w="165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461510" y="4881880"/>
            <a:ext cx="142239" cy="15239"/>
          </a:xfrm>
          <a:custGeom>
            <a:avLst/>
            <a:gdLst/>
            <a:ahLst/>
            <a:cxnLst/>
            <a:rect l="l" t="t" r="r" b="b"/>
            <a:pathLst>
              <a:path w="142239" h="15239">
                <a:moveTo>
                  <a:pt x="0" y="15240"/>
                </a:moveTo>
                <a:lnTo>
                  <a:pt x="142239" y="15240"/>
                </a:lnTo>
                <a:lnTo>
                  <a:pt x="14223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68720" y="51498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63270" y="911176"/>
            <a:ext cx="250533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jer</a:t>
            </a:r>
            <a:r>
              <a:rPr sz="4400" spc="9" dirty="0" smtClean="0">
                <a:latin typeface="Arial"/>
                <a:cs typeface="Arial"/>
              </a:rPr>
              <a:t>ci</a:t>
            </a:r>
            <a:r>
              <a:rPr sz="4400" spc="0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os</a:t>
            </a:r>
            <a:endParaRPr sz="4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04240" y="5552440"/>
            <a:ext cx="261432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sz="3600" spc="0" baseline="1207" dirty="0" smtClean="0">
                <a:latin typeface="Times New Roman"/>
                <a:cs typeface="Times New Roman"/>
              </a:rPr>
              <a:t>Esc</a:t>
            </a:r>
            <a:r>
              <a:rPr sz="3600" spc="4" baseline="1207" dirty="0" smtClean="0">
                <a:latin typeface="Times New Roman"/>
                <a:cs typeface="Times New Roman"/>
              </a:rPr>
              <a:t>ri</a:t>
            </a:r>
            <a:r>
              <a:rPr sz="3600" spc="0" baseline="1207" dirty="0" smtClean="0">
                <a:latin typeface="Times New Roman"/>
                <a:cs typeface="Times New Roman"/>
              </a:rPr>
              <a:t>ba un p</a:t>
            </a:r>
            <a:r>
              <a:rPr sz="3600" spc="9" baseline="1207" dirty="0" smtClean="0">
                <a:latin typeface="Times New Roman"/>
                <a:cs typeface="Times New Roman"/>
              </a:rPr>
              <a:t>r</a:t>
            </a:r>
            <a:r>
              <a:rPr sz="3600" spc="0" baseline="1207" dirty="0" smtClean="0">
                <a:latin typeface="Times New Roman"/>
                <a:cs typeface="Times New Roman"/>
              </a:rPr>
              <a:t>ogra</a:t>
            </a:r>
            <a:r>
              <a:rPr sz="3600" spc="9" baseline="1207" dirty="0" smtClean="0">
                <a:latin typeface="Times New Roman"/>
                <a:cs typeface="Times New Roman"/>
              </a:rPr>
              <a:t>m</a:t>
            </a:r>
            <a:r>
              <a:rPr sz="3600" spc="0" baseline="1207" dirty="0" smtClean="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22979" y="5552440"/>
            <a:ext cx="455574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sz="3600" spc="0" baseline="1207" dirty="0" smtClean="0">
                <a:latin typeface="Times New Roman"/>
                <a:cs typeface="Times New Roman"/>
              </a:rPr>
              <a:t>que</a:t>
            </a:r>
            <a:r>
              <a:rPr sz="3600" spc="14" baseline="1207" dirty="0" smtClean="0">
                <a:latin typeface="Times New Roman"/>
                <a:cs typeface="Times New Roman"/>
              </a:rPr>
              <a:t> </a:t>
            </a:r>
            <a:r>
              <a:rPr sz="3600" spc="0" baseline="1207" dirty="0" smtClean="0">
                <a:latin typeface="Times New Roman"/>
                <a:cs typeface="Times New Roman"/>
              </a:rPr>
              <a:t>ca</a:t>
            </a:r>
            <a:r>
              <a:rPr sz="3600" spc="4" baseline="1207" dirty="0" smtClean="0">
                <a:latin typeface="Times New Roman"/>
                <a:cs typeface="Times New Roman"/>
              </a:rPr>
              <a:t>l</a:t>
            </a:r>
            <a:r>
              <a:rPr sz="3600" spc="0" baseline="1207" dirty="0" smtClean="0">
                <a:latin typeface="Times New Roman"/>
                <a:cs typeface="Times New Roman"/>
              </a:rPr>
              <a:t>cu</a:t>
            </a:r>
            <a:r>
              <a:rPr sz="3600" spc="9" baseline="1207" dirty="0" smtClean="0">
                <a:latin typeface="Times New Roman"/>
                <a:cs typeface="Times New Roman"/>
              </a:rPr>
              <a:t>l</a:t>
            </a:r>
            <a:r>
              <a:rPr sz="3600" spc="0" baseline="1207" dirty="0" smtClean="0">
                <a:latin typeface="Times New Roman"/>
                <a:cs typeface="Times New Roman"/>
              </a:rPr>
              <a:t>e el</a:t>
            </a:r>
            <a:r>
              <a:rPr sz="3600" spc="9" baseline="1207" dirty="0" smtClean="0">
                <a:latin typeface="Times New Roman"/>
                <a:cs typeface="Times New Roman"/>
              </a:rPr>
              <a:t> </a:t>
            </a:r>
            <a:r>
              <a:rPr sz="3600" spc="4" baseline="1207" dirty="0" smtClean="0">
                <a:latin typeface="Times New Roman"/>
                <a:cs typeface="Times New Roman"/>
              </a:rPr>
              <a:t>m</a:t>
            </a:r>
            <a:r>
              <a:rPr sz="3600" spc="0" baseline="1207" dirty="0" smtClean="0">
                <a:latin typeface="Times New Roman"/>
                <a:cs typeface="Times New Roman"/>
              </a:rPr>
              <a:t>on</a:t>
            </a:r>
            <a:r>
              <a:rPr sz="3600" spc="4" baseline="1207" dirty="0" smtClean="0">
                <a:latin typeface="Times New Roman"/>
                <a:cs typeface="Times New Roman"/>
              </a:rPr>
              <a:t>t</a:t>
            </a:r>
            <a:r>
              <a:rPr sz="3600" spc="0" baseline="1207" dirty="0" smtClean="0">
                <a:latin typeface="Times New Roman"/>
                <a:cs typeface="Times New Roman"/>
              </a:rPr>
              <a:t>o del</a:t>
            </a:r>
            <a:r>
              <a:rPr sz="3600" spc="9" baseline="1207" dirty="0" smtClean="0">
                <a:latin typeface="Times New Roman"/>
                <a:cs typeface="Times New Roman"/>
              </a:rPr>
              <a:t> </a:t>
            </a:r>
            <a:r>
              <a:rPr sz="3600" spc="0" baseline="1207" dirty="0" smtClean="0">
                <a:latin typeface="Times New Roman"/>
                <a:cs typeface="Times New Roman"/>
              </a:rPr>
              <a:t>bono que el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4670" y="5919470"/>
            <a:ext cx="3138170" cy="7642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2270">
              <a:lnSpc>
                <a:spcPts val="2420"/>
              </a:lnSpc>
              <a:spcBef>
                <a:spcPts val="121"/>
              </a:spcBef>
            </a:pPr>
            <a:r>
              <a:rPr sz="3600" spc="0" baseline="1207" dirty="0" smtClean="0">
                <a:latin typeface="Times New Roman"/>
                <a:cs typeface="Times New Roman"/>
              </a:rPr>
              <a:t>e</a:t>
            </a:r>
            <a:r>
              <a:rPr sz="3600" spc="9" baseline="1207" dirty="0" smtClean="0">
                <a:latin typeface="Times New Roman"/>
                <a:cs typeface="Times New Roman"/>
              </a:rPr>
              <a:t>m</a:t>
            </a:r>
            <a:r>
              <a:rPr sz="3600" spc="0" baseline="1207" dirty="0" smtClean="0">
                <a:latin typeface="Times New Roman"/>
                <a:cs typeface="Times New Roman"/>
              </a:rPr>
              <a:t>p</a:t>
            </a:r>
            <a:r>
              <a:rPr sz="3600" spc="4" baseline="1207" dirty="0" smtClean="0">
                <a:latin typeface="Times New Roman"/>
                <a:cs typeface="Times New Roman"/>
              </a:rPr>
              <a:t>l</a:t>
            </a:r>
            <a:r>
              <a:rPr sz="3600" spc="0" baseline="1207" dirty="0" smtClean="0">
                <a:latin typeface="Times New Roman"/>
                <a:cs typeface="Times New Roman"/>
              </a:rPr>
              <a:t>eado</a:t>
            </a:r>
            <a:r>
              <a:rPr sz="3600" spc="9" baseline="1207" dirty="0" smtClean="0">
                <a:latin typeface="Times New Roman"/>
                <a:cs typeface="Times New Roman"/>
              </a:rPr>
              <a:t> </a:t>
            </a:r>
            <a:r>
              <a:rPr sz="3600" spc="0" baseline="1207" dirty="0" smtClean="0">
                <a:latin typeface="Times New Roman"/>
                <a:cs typeface="Times New Roman"/>
              </a:rPr>
              <a:t>va a </a:t>
            </a:r>
            <a:r>
              <a:rPr sz="3600" spc="9" baseline="1207" dirty="0" err="1" smtClean="0">
                <a:latin typeface="Times New Roman"/>
                <a:cs typeface="Times New Roman"/>
              </a:rPr>
              <a:t>r</a:t>
            </a:r>
            <a:r>
              <a:rPr sz="3600" spc="0" baseline="1207" dirty="0" err="1" smtClean="0">
                <a:latin typeface="Times New Roman"/>
                <a:cs typeface="Times New Roman"/>
              </a:rPr>
              <a:t>ec</a:t>
            </a:r>
            <a:r>
              <a:rPr sz="3600" spc="4" baseline="1207" dirty="0" err="1" smtClean="0">
                <a:latin typeface="Times New Roman"/>
                <a:cs typeface="Times New Roman"/>
              </a:rPr>
              <a:t>i</a:t>
            </a:r>
            <a:r>
              <a:rPr sz="3600" spc="0" baseline="1207" dirty="0" err="1" smtClean="0">
                <a:latin typeface="Times New Roman"/>
                <a:cs typeface="Times New Roman"/>
              </a:rPr>
              <a:t>b</a:t>
            </a:r>
            <a:r>
              <a:rPr sz="3600" spc="14" baseline="1207" dirty="0" err="1" smtClean="0">
                <a:latin typeface="Times New Roman"/>
                <a:cs typeface="Times New Roman"/>
              </a:rPr>
              <a:t>i</a:t>
            </a:r>
            <a:r>
              <a:rPr sz="3600" spc="-129" baseline="1207" dirty="0" err="1" smtClean="0">
                <a:latin typeface="Times New Roman"/>
                <a:cs typeface="Times New Roman"/>
              </a:rPr>
              <a:t>r</a:t>
            </a:r>
            <a:r>
              <a:rPr sz="3600" spc="0" baseline="1207" dirty="0" smtClean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61510" y="4889500"/>
            <a:ext cx="142239" cy="76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461510" y="4361180"/>
            <a:ext cx="142239" cy="76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461510" y="3305809"/>
            <a:ext cx="142239" cy="7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863850" y="1985327"/>
            <a:ext cx="2106930" cy="5280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6680">
              <a:lnSpc>
                <a:spcPts val="2635"/>
              </a:lnSpc>
              <a:spcBef>
                <a:spcPts val="131"/>
              </a:spcBef>
            </a:pPr>
            <a:r>
              <a:rPr sz="3450" spc="25" baseline="-1260" dirty="0" smtClean="0">
                <a:latin typeface="Times New Roman"/>
                <a:cs typeface="Times New Roman"/>
              </a:rPr>
              <a:t>T</a:t>
            </a:r>
            <a:r>
              <a:rPr sz="3450" spc="39" baseline="-1260" dirty="0" smtClean="0">
                <a:latin typeface="Times New Roman"/>
                <a:cs typeface="Times New Roman"/>
              </a:rPr>
              <a:t>a</a:t>
            </a:r>
            <a:r>
              <a:rPr sz="3450" spc="34" baseline="-1260" dirty="0" smtClean="0">
                <a:latin typeface="Times New Roman"/>
                <a:cs typeface="Times New Roman"/>
              </a:rPr>
              <a:t>s</a:t>
            </a:r>
            <a:r>
              <a:rPr sz="3450" spc="0" baseline="-1260" dirty="0" smtClean="0">
                <a:latin typeface="Times New Roman"/>
                <a:cs typeface="Times New Roman"/>
              </a:rPr>
              <a:t>a</a:t>
            </a:r>
            <a:r>
              <a:rPr sz="3450" spc="14" baseline="-1260" dirty="0" smtClean="0">
                <a:latin typeface="Times New Roman"/>
                <a:cs typeface="Times New Roman"/>
              </a:rPr>
              <a:t> </a:t>
            </a:r>
            <a:r>
              <a:rPr sz="3450" spc="29" baseline="-1260" dirty="0" smtClean="0">
                <a:latin typeface="Times New Roman"/>
                <a:cs typeface="Times New Roman"/>
              </a:rPr>
              <a:t>d</a:t>
            </a:r>
            <a:r>
              <a:rPr sz="3450" spc="0" baseline="-1260" dirty="0" smtClean="0">
                <a:latin typeface="Times New Roman"/>
                <a:cs typeface="Times New Roman"/>
              </a:rPr>
              <a:t>e</a:t>
            </a:r>
            <a:r>
              <a:rPr sz="3450" spc="25" baseline="-1260" dirty="0" smtClean="0">
                <a:latin typeface="Times New Roman"/>
                <a:cs typeface="Times New Roman"/>
              </a:rPr>
              <a:t> </a:t>
            </a:r>
            <a:r>
              <a:rPr sz="3450" spc="14" baseline="-1260" dirty="0" smtClean="0">
                <a:latin typeface="Times New Roman"/>
                <a:cs typeface="Times New Roman"/>
              </a:rPr>
              <a:t>C</a:t>
            </a:r>
            <a:r>
              <a:rPr sz="3450" spc="39" baseline="-1260" dirty="0" smtClean="0">
                <a:latin typeface="Times New Roman"/>
                <a:cs typeface="Times New Roman"/>
              </a:rPr>
              <a:t>á</a:t>
            </a:r>
            <a:r>
              <a:rPr sz="3450" spc="-19" baseline="-1260" dirty="0" smtClean="0">
                <a:latin typeface="Times New Roman"/>
                <a:cs typeface="Times New Roman"/>
              </a:rPr>
              <a:t>l</a:t>
            </a:r>
            <a:r>
              <a:rPr sz="3450" spc="39" baseline="-1260" dirty="0" smtClean="0">
                <a:latin typeface="Times New Roman"/>
                <a:cs typeface="Times New Roman"/>
              </a:rPr>
              <a:t>c</a:t>
            </a:r>
            <a:r>
              <a:rPr sz="3450" spc="29" baseline="-1260" dirty="0" smtClean="0">
                <a:latin typeface="Times New Roman"/>
                <a:cs typeface="Times New Roman"/>
              </a:rPr>
              <a:t>u</a:t>
            </a:r>
            <a:r>
              <a:rPr sz="3450" spc="39" baseline="-1260" dirty="0" smtClean="0">
                <a:latin typeface="Times New Roman"/>
                <a:cs typeface="Times New Roman"/>
              </a:rPr>
              <a:t>l</a:t>
            </a:r>
            <a:r>
              <a:rPr sz="3450" spc="0" baseline="-1260" dirty="0" smtClean="0">
                <a:latin typeface="Times New Roman"/>
                <a:cs typeface="Times New Roman"/>
              </a:rPr>
              <a:t>o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70780" y="1985327"/>
            <a:ext cx="1301750" cy="5280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7659">
              <a:lnSpc>
                <a:spcPts val="2635"/>
              </a:lnSpc>
              <a:spcBef>
                <a:spcPts val="131"/>
              </a:spcBef>
            </a:pPr>
            <a:r>
              <a:rPr sz="3450" spc="14" baseline="-1260" dirty="0" smtClean="0">
                <a:latin typeface="Times New Roman"/>
                <a:cs typeface="Times New Roman"/>
              </a:rPr>
              <a:t>B</a:t>
            </a:r>
            <a:r>
              <a:rPr sz="3450" spc="29" baseline="-1260" dirty="0" smtClean="0">
                <a:latin typeface="Times New Roman"/>
                <a:cs typeface="Times New Roman"/>
              </a:rPr>
              <a:t>o</a:t>
            </a:r>
            <a:r>
              <a:rPr sz="3450" spc="39" baseline="-1260" dirty="0" smtClean="0">
                <a:latin typeface="Times New Roman"/>
                <a:cs typeface="Times New Roman"/>
              </a:rPr>
              <a:t>n</a:t>
            </a:r>
            <a:r>
              <a:rPr sz="3450" spc="0" baseline="-1260" dirty="0" smtClean="0">
                <a:latin typeface="Times New Roman"/>
                <a:cs typeface="Times New Roman"/>
              </a:rPr>
              <a:t>o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63850" y="2513329"/>
            <a:ext cx="2106930" cy="5280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90600">
              <a:lnSpc>
                <a:spcPct val="95825"/>
              </a:lnSpc>
              <a:spcBef>
                <a:spcPts val="10"/>
              </a:spcBef>
            </a:pPr>
            <a:r>
              <a:rPr sz="1950" spc="0" dirty="0" smtClean="0">
                <a:latin typeface="Times New Roman"/>
                <a:cs typeface="Times New Roman"/>
              </a:rPr>
              <a:t>&gt;</a:t>
            </a:r>
            <a:r>
              <a:rPr sz="1950" spc="21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40</a:t>
            </a:r>
            <a:r>
              <a:rPr sz="1950" spc="48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ho</a:t>
            </a:r>
            <a:r>
              <a:rPr sz="1950" spc="15" dirty="0" smtClean="0">
                <a:latin typeface="Times New Roman"/>
                <a:cs typeface="Times New Roman"/>
              </a:rPr>
              <a:t>r</a:t>
            </a:r>
            <a:r>
              <a:rPr sz="1950" spc="-25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s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70780" y="2513329"/>
            <a:ext cx="1301750" cy="5280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689">
              <a:lnSpc>
                <a:spcPct val="95825"/>
              </a:lnSpc>
              <a:spcBef>
                <a:spcPts val="10"/>
              </a:spcBef>
            </a:pPr>
            <a:r>
              <a:rPr sz="1950" spc="0" dirty="0" smtClean="0">
                <a:latin typeface="Times New Roman"/>
                <a:cs typeface="Times New Roman"/>
              </a:rPr>
              <a:t>5</a:t>
            </a:r>
            <a:r>
              <a:rPr sz="1950" spc="-9" dirty="0" smtClean="0">
                <a:latin typeface="Times New Roman"/>
                <a:cs typeface="Times New Roman"/>
              </a:rPr>
              <a:t>0</a:t>
            </a:r>
            <a:r>
              <a:rPr sz="1950" spc="0" dirty="0" smtClean="0">
                <a:latin typeface="Times New Roman"/>
                <a:cs typeface="Times New Roman"/>
              </a:rPr>
              <a:t>.000</a:t>
            </a:r>
            <a:r>
              <a:rPr sz="1950" spc="112" dirty="0" smtClean="0">
                <a:latin typeface="Times New Roman"/>
                <a:cs typeface="Times New Roman"/>
              </a:rPr>
              <a:t> </a:t>
            </a:r>
            <a:r>
              <a:rPr sz="1950" spc="-19" dirty="0" smtClean="0">
                <a:latin typeface="Times New Roman"/>
                <a:cs typeface="Times New Roman"/>
              </a:rPr>
              <a:t>B</a:t>
            </a:r>
            <a:r>
              <a:rPr sz="1950" spc="-34" dirty="0" smtClean="0">
                <a:latin typeface="Times New Roman"/>
                <a:cs typeface="Times New Roman"/>
              </a:rPr>
              <a:t>s</a:t>
            </a:r>
            <a:r>
              <a:rPr sz="1950" spc="0" dirty="0" smtClean="0">
                <a:latin typeface="Times New Roman"/>
                <a:cs typeface="Times New Roman"/>
              </a:rPr>
              <a:t>.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63850" y="3041332"/>
            <a:ext cx="2106930" cy="5273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63879">
              <a:lnSpc>
                <a:spcPct val="95825"/>
              </a:lnSpc>
              <a:spcBef>
                <a:spcPts val="10"/>
              </a:spcBef>
            </a:pPr>
            <a:r>
              <a:rPr sz="1950" spc="0" dirty="0" smtClean="0">
                <a:latin typeface="Times New Roman"/>
                <a:cs typeface="Times New Roman"/>
              </a:rPr>
              <a:t>&gt;</a:t>
            </a:r>
            <a:r>
              <a:rPr sz="1950" spc="21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30</a:t>
            </a:r>
            <a:r>
              <a:rPr sz="1950" spc="48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p</a:t>
            </a:r>
            <a:r>
              <a:rPr sz="1950" spc="-19" dirty="0" smtClean="0">
                <a:latin typeface="Times New Roman"/>
                <a:cs typeface="Times New Roman"/>
              </a:rPr>
              <a:t>e</a:t>
            </a:r>
            <a:r>
              <a:rPr sz="1950" spc="14" dirty="0" smtClean="0">
                <a:latin typeface="Times New Roman"/>
                <a:cs typeface="Times New Roman"/>
              </a:rPr>
              <a:t>r</a:t>
            </a:r>
            <a:r>
              <a:rPr sz="1950" spc="0" dirty="0" smtClean="0">
                <a:latin typeface="Times New Roman"/>
                <a:cs typeface="Times New Roman"/>
              </a:rPr>
              <a:t>o</a:t>
            </a:r>
            <a:r>
              <a:rPr sz="1950" spc="8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&lt;</a:t>
            </a:r>
            <a:r>
              <a:rPr sz="1950" spc="31" dirty="0" smtClean="0">
                <a:latin typeface="Times New Roman"/>
                <a:cs typeface="Times New Roman"/>
              </a:rPr>
              <a:t> </a:t>
            </a:r>
            <a:r>
              <a:rPr sz="1950" spc="-5" dirty="0" smtClean="0">
                <a:latin typeface="Times New Roman"/>
                <a:cs typeface="Times New Roman"/>
              </a:rPr>
              <a:t>4</a:t>
            </a:r>
            <a:r>
              <a:rPr sz="1950" spc="0" dirty="0" smtClean="0">
                <a:latin typeface="Times New Roman"/>
                <a:cs typeface="Times New Roman"/>
              </a:rPr>
              <a:t>0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70780" y="3041332"/>
            <a:ext cx="1301750" cy="5273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689">
              <a:lnSpc>
                <a:spcPct val="95825"/>
              </a:lnSpc>
              <a:spcBef>
                <a:spcPts val="10"/>
              </a:spcBef>
            </a:pPr>
            <a:r>
              <a:rPr sz="1950" spc="0" dirty="0" smtClean="0">
                <a:latin typeface="Times New Roman"/>
                <a:cs typeface="Times New Roman"/>
              </a:rPr>
              <a:t>4</a:t>
            </a:r>
            <a:r>
              <a:rPr sz="1950" spc="-9" dirty="0" smtClean="0">
                <a:latin typeface="Times New Roman"/>
                <a:cs typeface="Times New Roman"/>
              </a:rPr>
              <a:t>0</a:t>
            </a:r>
            <a:r>
              <a:rPr sz="1950" spc="0" dirty="0" smtClean="0">
                <a:latin typeface="Times New Roman"/>
                <a:cs typeface="Times New Roman"/>
              </a:rPr>
              <a:t>.000</a:t>
            </a:r>
            <a:r>
              <a:rPr sz="1950" spc="112" dirty="0" smtClean="0">
                <a:latin typeface="Times New Roman"/>
                <a:cs typeface="Times New Roman"/>
              </a:rPr>
              <a:t> </a:t>
            </a:r>
            <a:r>
              <a:rPr sz="1950" spc="-19" dirty="0" smtClean="0">
                <a:latin typeface="Times New Roman"/>
                <a:cs typeface="Times New Roman"/>
              </a:rPr>
              <a:t>B</a:t>
            </a:r>
            <a:r>
              <a:rPr sz="1950" spc="-34" dirty="0" smtClean="0">
                <a:latin typeface="Times New Roman"/>
                <a:cs typeface="Times New Roman"/>
              </a:rPr>
              <a:t>s</a:t>
            </a:r>
            <a:r>
              <a:rPr sz="1950" spc="0" dirty="0" smtClean="0">
                <a:latin typeface="Times New Roman"/>
                <a:cs typeface="Times New Roman"/>
              </a:rPr>
              <a:t>.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63850" y="3568700"/>
            <a:ext cx="2106930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63879">
              <a:lnSpc>
                <a:spcPts val="2200"/>
              </a:lnSpc>
              <a:spcBef>
                <a:spcPts val="110"/>
              </a:spcBef>
            </a:pPr>
            <a:r>
              <a:rPr sz="1950" spc="0" dirty="0" smtClean="0">
                <a:latin typeface="Times New Roman"/>
                <a:cs typeface="Times New Roman"/>
              </a:rPr>
              <a:t>&gt;</a:t>
            </a:r>
            <a:r>
              <a:rPr sz="1950" spc="21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20</a:t>
            </a:r>
            <a:r>
              <a:rPr sz="1950" spc="48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p</a:t>
            </a:r>
            <a:r>
              <a:rPr sz="1950" spc="-19" dirty="0" smtClean="0">
                <a:latin typeface="Times New Roman"/>
                <a:cs typeface="Times New Roman"/>
              </a:rPr>
              <a:t>e</a:t>
            </a:r>
            <a:r>
              <a:rPr sz="1950" spc="14" dirty="0" smtClean="0">
                <a:latin typeface="Times New Roman"/>
                <a:cs typeface="Times New Roman"/>
              </a:rPr>
              <a:t>r</a:t>
            </a:r>
            <a:r>
              <a:rPr sz="1950" spc="0" dirty="0" smtClean="0">
                <a:latin typeface="Times New Roman"/>
                <a:cs typeface="Times New Roman"/>
              </a:rPr>
              <a:t>o</a:t>
            </a:r>
            <a:r>
              <a:rPr sz="1950" spc="8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&lt;</a:t>
            </a:r>
            <a:r>
              <a:rPr sz="1950" spc="31" dirty="0" smtClean="0">
                <a:latin typeface="Times New Roman"/>
                <a:cs typeface="Times New Roman"/>
              </a:rPr>
              <a:t> </a:t>
            </a:r>
            <a:r>
              <a:rPr sz="1950" spc="-5" dirty="0" smtClean="0">
                <a:latin typeface="Times New Roman"/>
                <a:cs typeface="Times New Roman"/>
              </a:rPr>
              <a:t>3</a:t>
            </a:r>
            <a:r>
              <a:rPr sz="1950" spc="0" dirty="0" smtClean="0">
                <a:latin typeface="Times New Roman"/>
                <a:cs typeface="Times New Roman"/>
              </a:rPr>
              <a:t>0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70780" y="3568700"/>
            <a:ext cx="1301750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689">
              <a:lnSpc>
                <a:spcPts val="2200"/>
              </a:lnSpc>
              <a:spcBef>
                <a:spcPts val="110"/>
              </a:spcBef>
            </a:pPr>
            <a:r>
              <a:rPr sz="1950" spc="0" dirty="0" smtClean="0">
                <a:latin typeface="Times New Roman"/>
                <a:cs typeface="Times New Roman"/>
              </a:rPr>
              <a:t>3</a:t>
            </a:r>
            <a:r>
              <a:rPr sz="1950" spc="-9" dirty="0" smtClean="0">
                <a:latin typeface="Times New Roman"/>
                <a:cs typeface="Times New Roman"/>
              </a:rPr>
              <a:t>0</a:t>
            </a:r>
            <a:r>
              <a:rPr sz="1950" spc="0" dirty="0" smtClean="0">
                <a:latin typeface="Times New Roman"/>
                <a:cs typeface="Times New Roman"/>
              </a:rPr>
              <a:t>.000</a:t>
            </a:r>
            <a:r>
              <a:rPr sz="1950" spc="112" dirty="0" smtClean="0">
                <a:latin typeface="Times New Roman"/>
                <a:cs typeface="Times New Roman"/>
              </a:rPr>
              <a:t> </a:t>
            </a:r>
            <a:r>
              <a:rPr sz="1950" spc="-19" dirty="0" smtClean="0">
                <a:latin typeface="Times New Roman"/>
                <a:cs typeface="Times New Roman"/>
              </a:rPr>
              <a:t>B</a:t>
            </a:r>
            <a:r>
              <a:rPr sz="1950" spc="-34" dirty="0" smtClean="0">
                <a:latin typeface="Times New Roman"/>
                <a:cs typeface="Times New Roman"/>
              </a:rPr>
              <a:t>s</a:t>
            </a:r>
            <a:r>
              <a:rPr sz="1950" spc="0" dirty="0" smtClean="0">
                <a:latin typeface="Times New Roman"/>
                <a:cs typeface="Times New Roman"/>
              </a:rPr>
              <a:t>.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63850" y="4097020"/>
            <a:ext cx="2106930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63879">
              <a:lnSpc>
                <a:spcPts val="2275"/>
              </a:lnSpc>
              <a:spcBef>
                <a:spcPts val="113"/>
              </a:spcBef>
            </a:pPr>
            <a:r>
              <a:rPr sz="2000" spc="0" dirty="0" smtClean="0">
                <a:latin typeface="Times New Roman"/>
                <a:cs typeface="Times New Roman"/>
              </a:rPr>
              <a:t>&gt;</a:t>
            </a:r>
            <a:r>
              <a:rPr sz="2000" spc="-26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10</a:t>
            </a:r>
            <a:r>
              <a:rPr sz="2000" spc="-1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p</a:t>
            </a:r>
            <a:r>
              <a:rPr sz="2000" spc="-19" dirty="0" smtClean="0">
                <a:latin typeface="Times New Roman"/>
                <a:cs typeface="Times New Roman"/>
              </a:rPr>
              <a:t>e</a:t>
            </a:r>
            <a:r>
              <a:rPr sz="2000" spc="1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-3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&lt;</a:t>
            </a:r>
            <a:r>
              <a:rPr sz="2000" spc="-11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2</a:t>
            </a:r>
            <a:r>
              <a:rPr sz="2000" spc="0" dirty="0" smtClean="0">
                <a:latin typeface="Times New Roman"/>
                <a:cs typeface="Times New Roman"/>
              </a:rPr>
              <a:t>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70780" y="4097020"/>
            <a:ext cx="1301750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689">
              <a:lnSpc>
                <a:spcPts val="2275"/>
              </a:lnSpc>
              <a:spcBef>
                <a:spcPts val="113"/>
              </a:spcBef>
            </a:pPr>
            <a:r>
              <a:rPr sz="2000" spc="0" dirty="0" smtClean="0">
                <a:latin typeface="Times New Roman"/>
                <a:cs typeface="Times New Roman"/>
              </a:rPr>
              <a:t>2</a:t>
            </a:r>
            <a:r>
              <a:rPr sz="2000" spc="-9" dirty="0" smtClean="0">
                <a:latin typeface="Times New Roman"/>
                <a:cs typeface="Times New Roman"/>
              </a:rPr>
              <a:t>0</a:t>
            </a:r>
            <a:r>
              <a:rPr sz="2000" spc="0" dirty="0" smtClean="0">
                <a:latin typeface="Times New Roman"/>
                <a:cs typeface="Times New Roman"/>
              </a:rPr>
              <a:t>.000</a:t>
            </a:r>
            <a:r>
              <a:rPr sz="2000" spc="-59" dirty="0" smtClean="0">
                <a:latin typeface="Times New Roman"/>
                <a:cs typeface="Times New Roman"/>
              </a:rPr>
              <a:t> </a:t>
            </a:r>
            <a:r>
              <a:rPr sz="2000" spc="-19" dirty="0" smtClean="0">
                <a:latin typeface="Times New Roman"/>
                <a:cs typeface="Times New Roman"/>
              </a:rPr>
              <a:t>B</a:t>
            </a:r>
            <a:r>
              <a:rPr sz="2000" spc="-34" dirty="0" smtClean="0">
                <a:latin typeface="Times New Roman"/>
                <a:cs typeface="Times New Roman"/>
              </a:rPr>
              <a:t>s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63850" y="4625340"/>
            <a:ext cx="2106930" cy="51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51277" algn="r">
              <a:lnSpc>
                <a:spcPts val="2205"/>
              </a:lnSpc>
              <a:spcBef>
                <a:spcPts val="110"/>
              </a:spcBef>
            </a:pPr>
            <a:r>
              <a:rPr sz="2000" spc="0" dirty="0" smtClean="0">
                <a:latin typeface="Times New Roman"/>
                <a:cs typeface="Times New Roman"/>
              </a:rPr>
              <a:t>&lt;</a:t>
            </a:r>
            <a:r>
              <a:rPr sz="2000" spc="-11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1</a:t>
            </a:r>
            <a:r>
              <a:rPr sz="2000" spc="0" dirty="0" smtClean="0">
                <a:latin typeface="Times New Roman"/>
                <a:cs typeface="Times New Roman"/>
              </a:rPr>
              <a:t>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70780" y="4625340"/>
            <a:ext cx="1301750" cy="51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689">
              <a:lnSpc>
                <a:spcPts val="2205"/>
              </a:lnSpc>
              <a:spcBef>
                <a:spcPts val="110"/>
              </a:spcBef>
            </a:pPr>
            <a:r>
              <a:rPr sz="2000" spc="0" dirty="0" smtClean="0">
                <a:latin typeface="Times New Roman"/>
                <a:cs typeface="Times New Roman"/>
              </a:rPr>
              <a:t>1</a:t>
            </a:r>
            <a:r>
              <a:rPr sz="2000" spc="-9" dirty="0" smtClean="0">
                <a:latin typeface="Times New Roman"/>
                <a:cs typeface="Times New Roman"/>
              </a:rPr>
              <a:t>0</a:t>
            </a:r>
            <a:r>
              <a:rPr sz="2000" spc="0" dirty="0" smtClean="0">
                <a:latin typeface="Times New Roman"/>
                <a:cs typeface="Times New Roman"/>
              </a:rPr>
              <a:t>.000</a:t>
            </a:r>
            <a:r>
              <a:rPr sz="2000" spc="-59" dirty="0" smtClean="0">
                <a:latin typeface="Times New Roman"/>
                <a:cs typeface="Times New Roman"/>
              </a:rPr>
              <a:t> </a:t>
            </a:r>
            <a:r>
              <a:rPr sz="2000" spc="-19" dirty="0" smtClean="0">
                <a:latin typeface="Times New Roman"/>
                <a:cs typeface="Times New Roman"/>
              </a:rPr>
              <a:t>B</a:t>
            </a:r>
            <a:r>
              <a:rPr sz="2000" spc="-34" dirty="0" smtClean="0">
                <a:latin typeface="Times New Roman"/>
                <a:cs typeface="Times New Roman"/>
              </a:rPr>
              <a:t>s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/>
          <p:nvPr/>
        </p:nvSpPr>
        <p:spPr>
          <a:xfrm>
            <a:off x="2762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FDFD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92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FCFC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16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FBFB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5463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463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AFAF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76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476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8F8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4002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4002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7F7F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304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304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6F6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60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260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5F5F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844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844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3F3F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1454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11454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F2F2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44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044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F1F1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685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9685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90">
            <a:solidFill>
              <a:srgbClr val="F0F0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986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8986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EEEF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2879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82879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DED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526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526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CEC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8275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8275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7620">
            <a:solidFill>
              <a:srgbClr val="EBEBF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129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129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9E9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53670" y="0"/>
            <a:ext cx="0" cy="135890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89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53670" y="27432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60350"/>
                </a:lnTo>
              </a:path>
            </a:pathLst>
          </a:custGeom>
          <a:ln w="8889">
            <a:solidFill>
              <a:srgbClr val="E8E8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4668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7E7F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397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E6E6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207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4E4F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2509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E3E3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81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2E2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1048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E1E1F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350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FD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652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EDE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89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DDD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9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CDC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9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ADAE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73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9D9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03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8D8E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3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7D7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5719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5D5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810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89">
            <a:solidFill>
              <a:srgbClr val="D4D4E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111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D3D3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413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2D2E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651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D0D0E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525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7620">
            <a:solidFill>
              <a:srgbClr val="CFCF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540" y="-1270"/>
            <a:ext cx="0" cy="535940"/>
          </a:xfrm>
          <a:custGeom>
            <a:avLst/>
            <a:gdLst/>
            <a:ahLst/>
            <a:cxnLst/>
            <a:rect l="l" t="t" r="r" b="b"/>
            <a:pathLst>
              <a:path h="535940">
                <a:moveTo>
                  <a:pt x="0" y="1270"/>
                </a:moveTo>
                <a:lnTo>
                  <a:pt x="0" y="535940"/>
                </a:lnTo>
              </a:path>
            </a:pathLst>
          </a:custGeom>
          <a:ln w="8890">
            <a:solidFill>
              <a:srgbClr val="CECE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0404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006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971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937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903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690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34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00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766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7331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6988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664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630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5959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561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527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93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58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4245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390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355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321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287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2530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218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84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50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115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0816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0473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0130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9787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9444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910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8759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84288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80732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773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738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70572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71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37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02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568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534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499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465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431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397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62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328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294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ACAE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59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25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8C8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913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570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6C6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227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0885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4C4E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0542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0199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2C2E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9856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9513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C0C0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9170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8827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8484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DBDD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8154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781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BBBD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74560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7113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9B9D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67829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6440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7B7D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609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575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5B5D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541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5068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3B3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4725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438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1B1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403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369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FAF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3353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3011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DADD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2668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2325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BAB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1982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1639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9A9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1296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0953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7A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0610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0267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5A5D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992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9582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3A3D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9239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889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1A1C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855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821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F9F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7880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7537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D9DC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719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6838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5086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6165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5822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547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797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5137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4794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5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4451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4108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393C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376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3422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191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3079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2736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F8F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2393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205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D8D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1708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1365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B8B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1022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0679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989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034915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0006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787C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9663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932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585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8977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8634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383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8291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7948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8181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760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7263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920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577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234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C7C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5891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5548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A7A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5205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4862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878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4519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4176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676B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38340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3491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474B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3148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2805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272B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2462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2119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7070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1776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14464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6E6E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10908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0747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C6CB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0405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00748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6A6A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731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389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868B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9046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8703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836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8017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6464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7674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733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262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6988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6645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6060A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6302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5960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E5E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56171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52742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C5C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4931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45884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A5A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42455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3902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85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35597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32168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656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28739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253104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5454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2188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1845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25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1502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11721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5050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0829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047365" y="133350"/>
            <a:ext cx="36830" cy="276860"/>
          </a:xfrm>
          <a:custGeom>
            <a:avLst/>
            <a:gdLst/>
            <a:ahLst/>
            <a:cxnLst/>
            <a:rect l="l" t="t" r="r" b="b"/>
            <a:pathLst>
              <a:path w="36830" h="276860">
                <a:moveTo>
                  <a:pt x="3683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30" y="276860"/>
                </a:lnTo>
                <a:lnTo>
                  <a:pt x="36830" y="1270"/>
                </a:lnTo>
                <a:close/>
              </a:path>
            </a:pathLst>
          </a:custGeom>
          <a:solidFill>
            <a:srgbClr val="4E4E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0130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980054" y="133350"/>
            <a:ext cx="34290" cy="276860"/>
          </a:xfrm>
          <a:custGeom>
            <a:avLst/>
            <a:gdLst/>
            <a:ahLst/>
            <a:cxnLst/>
            <a:rect l="l" t="t" r="r" b="b"/>
            <a:pathLst>
              <a:path w="34290" h="276860">
                <a:moveTo>
                  <a:pt x="3429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90" y="276860"/>
                </a:lnTo>
                <a:lnTo>
                  <a:pt x="34290" y="1270"/>
                </a:lnTo>
                <a:close/>
              </a:path>
            </a:pathLst>
          </a:custGeom>
          <a:solidFill>
            <a:srgbClr val="4C4CA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9457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9114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A4AA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8771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8428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848A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8086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7743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646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7400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7057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444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6714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6371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242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6028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5685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4040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5342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4999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4657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D3D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43141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3971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B3B9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36283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3285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9399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2942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25996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737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2256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63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19138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535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1570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1228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333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089784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0554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131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0212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985645" y="133350"/>
            <a:ext cx="36829" cy="276860"/>
          </a:xfrm>
          <a:custGeom>
            <a:avLst/>
            <a:gdLst/>
            <a:ahLst/>
            <a:cxnLst/>
            <a:rect l="l" t="t" r="r" b="b"/>
            <a:pathLst>
              <a:path w="36829" h="276860">
                <a:moveTo>
                  <a:pt x="3682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6829" y="276860"/>
                </a:lnTo>
                <a:lnTo>
                  <a:pt x="36829" y="1270"/>
                </a:lnTo>
                <a:close/>
              </a:path>
            </a:pathLst>
          </a:custGeom>
          <a:solidFill>
            <a:srgbClr val="2F2F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95262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9183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D2D9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88404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8497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B2B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8154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7811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929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7468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71259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727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6783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6440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525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6097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5754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323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15411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5068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12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4725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4382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F1F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4039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3696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D1D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3354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3011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B1B8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2668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23253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9198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1982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16395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717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1296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0953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515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062355" y="133350"/>
            <a:ext cx="34289" cy="276860"/>
          </a:xfrm>
          <a:custGeom>
            <a:avLst/>
            <a:gdLst/>
            <a:ahLst/>
            <a:cxnLst/>
            <a:rect l="l" t="t" r="r" b="b"/>
            <a:pathLst>
              <a:path w="34289" h="276860">
                <a:moveTo>
                  <a:pt x="3428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4289" y="276860"/>
                </a:lnTo>
                <a:lnTo>
                  <a:pt x="34289" y="127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02806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3138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99377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95948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11118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92519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89090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F0F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56614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822325" y="133350"/>
            <a:ext cx="35560" cy="276860"/>
          </a:xfrm>
          <a:custGeom>
            <a:avLst/>
            <a:gdLst/>
            <a:ahLst/>
            <a:cxnLst/>
            <a:rect l="l" t="t" r="r" b="b"/>
            <a:pathLst>
              <a:path w="35560" h="276860">
                <a:moveTo>
                  <a:pt x="35560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60" y="276860"/>
                </a:lnTo>
                <a:lnTo>
                  <a:pt x="35560" y="1270"/>
                </a:lnTo>
                <a:close/>
              </a:path>
            </a:pathLst>
          </a:custGeom>
          <a:solidFill>
            <a:srgbClr val="0D0D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8803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5374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B0B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1945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685165" y="133350"/>
            <a:ext cx="35559" cy="276860"/>
          </a:xfrm>
          <a:custGeom>
            <a:avLst/>
            <a:gdLst/>
            <a:ahLst/>
            <a:cxnLst/>
            <a:rect l="l" t="t" r="r" b="b"/>
            <a:pathLst>
              <a:path w="35559" h="276860">
                <a:moveTo>
                  <a:pt x="35559" y="1270"/>
                </a:moveTo>
                <a:lnTo>
                  <a:pt x="0" y="1270"/>
                </a:lnTo>
                <a:lnTo>
                  <a:pt x="0" y="276860"/>
                </a:lnTo>
                <a:lnTo>
                  <a:pt x="35559" y="276860"/>
                </a:lnTo>
                <a:lnTo>
                  <a:pt x="35559" y="1270"/>
                </a:lnTo>
                <a:close/>
              </a:path>
            </a:pathLst>
          </a:custGeom>
          <a:solidFill>
            <a:srgbClr val="09098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65087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61658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707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58229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48005" y="275590"/>
            <a:ext cx="35559" cy="134619"/>
          </a:xfrm>
          <a:custGeom>
            <a:avLst/>
            <a:gdLst/>
            <a:ahLst/>
            <a:cxnLst/>
            <a:rect l="l" t="t" r="r" b="b"/>
            <a:pathLst>
              <a:path w="35559" h="134619">
                <a:moveTo>
                  <a:pt x="0" y="134619"/>
                </a:moveTo>
                <a:lnTo>
                  <a:pt x="35559" y="134619"/>
                </a:lnTo>
                <a:lnTo>
                  <a:pt x="35559" y="0"/>
                </a:lnTo>
                <a:lnTo>
                  <a:pt x="0" y="0"/>
                </a:lnTo>
                <a:lnTo>
                  <a:pt x="0" y="134619"/>
                </a:lnTo>
                <a:close/>
              </a:path>
            </a:pathLst>
          </a:custGeom>
          <a:solidFill>
            <a:srgbClr val="0505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31495" y="133350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1270"/>
                </a:moveTo>
                <a:lnTo>
                  <a:pt x="0" y="276860"/>
                </a:lnTo>
              </a:path>
            </a:pathLst>
          </a:custGeom>
          <a:ln w="35560">
            <a:solidFill>
              <a:srgbClr val="0404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10209" y="134620"/>
            <a:ext cx="137160" cy="140970"/>
          </a:xfrm>
          <a:custGeom>
            <a:avLst/>
            <a:gdLst/>
            <a:ahLst/>
            <a:cxnLst/>
            <a:rect l="l" t="t" r="r" b="b"/>
            <a:pathLst>
              <a:path w="137160" h="140970">
                <a:moveTo>
                  <a:pt x="0" y="0"/>
                </a:moveTo>
                <a:lnTo>
                  <a:pt x="0" y="140970"/>
                </a:lnTo>
                <a:lnTo>
                  <a:pt x="137160" y="14097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547370" y="0"/>
            <a:ext cx="139700" cy="138429"/>
          </a:xfrm>
          <a:custGeom>
            <a:avLst/>
            <a:gdLst/>
            <a:ahLst/>
            <a:cxnLst/>
            <a:rect l="l" t="t" r="r" b="b"/>
            <a:pathLst>
              <a:path w="139700" h="138429">
                <a:moveTo>
                  <a:pt x="0" y="0"/>
                </a:moveTo>
                <a:lnTo>
                  <a:pt x="0" y="138429"/>
                </a:lnTo>
                <a:lnTo>
                  <a:pt x="139700" y="138429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47370" y="134620"/>
            <a:ext cx="139700" cy="140970"/>
          </a:xfrm>
          <a:custGeom>
            <a:avLst/>
            <a:gdLst/>
            <a:ahLst/>
            <a:cxnLst/>
            <a:rect l="l" t="t" r="r" b="b"/>
            <a:pathLst>
              <a:path w="139700" h="140970">
                <a:moveTo>
                  <a:pt x="0" y="0"/>
                </a:moveTo>
                <a:lnTo>
                  <a:pt x="0" y="140970"/>
                </a:lnTo>
                <a:lnTo>
                  <a:pt x="139700" y="140970"/>
                </a:lnTo>
                <a:lnTo>
                  <a:pt x="139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74320" y="274320"/>
            <a:ext cx="137159" cy="138429"/>
          </a:xfrm>
          <a:custGeom>
            <a:avLst/>
            <a:gdLst/>
            <a:ahLst/>
            <a:cxnLst/>
            <a:rect l="l" t="t" r="r" b="b"/>
            <a:pathLst>
              <a:path w="137159" h="138429">
                <a:moveTo>
                  <a:pt x="0" y="0"/>
                </a:moveTo>
                <a:lnTo>
                  <a:pt x="0" y="138429"/>
                </a:lnTo>
                <a:lnTo>
                  <a:pt x="137159" y="13842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132080" y="135890"/>
            <a:ext cx="140970" cy="138429"/>
          </a:xfrm>
          <a:custGeom>
            <a:avLst/>
            <a:gdLst/>
            <a:ahLst/>
            <a:cxnLst/>
            <a:rect l="l" t="t" r="r" b="b"/>
            <a:pathLst>
              <a:path w="140970" h="138429">
                <a:moveTo>
                  <a:pt x="0" y="0"/>
                </a:moveTo>
                <a:lnTo>
                  <a:pt x="0" y="138429"/>
                </a:lnTo>
                <a:lnTo>
                  <a:pt x="140970" y="138429"/>
                </a:lnTo>
                <a:lnTo>
                  <a:pt x="1409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10209" y="271779"/>
            <a:ext cx="137160" cy="138430"/>
          </a:xfrm>
          <a:custGeom>
            <a:avLst/>
            <a:gdLst/>
            <a:ahLst/>
            <a:cxnLst/>
            <a:rect l="l" t="t" r="r" b="b"/>
            <a:pathLst>
              <a:path w="137160" h="138430">
                <a:moveTo>
                  <a:pt x="0" y="0"/>
                </a:moveTo>
                <a:lnTo>
                  <a:pt x="0" y="138430"/>
                </a:lnTo>
                <a:lnTo>
                  <a:pt x="137160" y="138430"/>
                </a:lnTo>
                <a:lnTo>
                  <a:pt x="13716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74320" y="410210"/>
            <a:ext cx="137159" cy="135889"/>
          </a:xfrm>
          <a:custGeom>
            <a:avLst/>
            <a:gdLst/>
            <a:ahLst/>
            <a:cxnLst/>
            <a:rect l="l" t="t" r="r" b="b"/>
            <a:pathLst>
              <a:path w="137159" h="135889">
                <a:moveTo>
                  <a:pt x="0" y="0"/>
                </a:moveTo>
                <a:lnTo>
                  <a:pt x="0" y="135889"/>
                </a:lnTo>
                <a:lnTo>
                  <a:pt x="137159" y="135889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99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34670" y="873076"/>
            <a:ext cx="250533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sz="4400" spc="4" dirty="0" smtClean="0">
                <a:latin typeface="Arial"/>
                <a:cs typeface="Arial"/>
              </a:rPr>
              <a:t>E</a:t>
            </a:r>
            <a:r>
              <a:rPr sz="4400" spc="0" dirty="0" smtClean="0">
                <a:latin typeface="Arial"/>
                <a:cs typeface="Arial"/>
              </a:rPr>
              <a:t>jer</a:t>
            </a:r>
            <a:r>
              <a:rPr sz="4400" spc="9" dirty="0" smtClean="0">
                <a:latin typeface="Arial"/>
                <a:cs typeface="Arial"/>
              </a:rPr>
              <a:t>ci</a:t>
            </a:r>
            <a:r>
              <a:rPr sz="4400" spc="0" dirty="0" smtClean="0">
                <a:latin typeface="Arial"/>
                <a:cs typeface="Arial"/>
              </a:rPr>
              <a:t>c</a:t>
            </a:r>
            <a:r>
              <a:rPr sz="4400" spc="9" dirty="0" smtClean="0">
                <a:latin typeface="Arial"/>
                <a:cs typeface="Arial"/>
              </a:rPr>
              <a:t>i</a:t>
            </a:r>
            <a:r>
              <a:rPr sz="4400" spc="0" dirty="0" smtClean="0">
                <a:latin typeface="Arial"/>
                <a:cs typeface="Arial"/>
              </a:rPr>
              <a:t>os</a:t>
            </a:r>
            <a:endParaRPr sz="4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7569" y="2046636"/>
            <a:ext cx="7434825" cy="19278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873">
              <a:lnSpc>
                <a:spcPts val="2555"/>
              </a:lnSpc>
              <a:spcBef>
                <a:spcPts val="127"/>
              </a:spcBef>
            </a:pP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sc</a:t>
            </a: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ba un p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ogra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a que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ea dos </a:t>
            </a:r>
            <a:r>
              <a:rPr sz="2400" spc="4" dirty="0" smtClean="0">
                <a:latin typeface="Arial"/>
                <a:cs typeface="Arial"/>
              </a:rPr>
              <a:t>f</a:t>
            </a:r>
            <a:r>
              <a:rPr sz="2400" spc="0" dirty="0" smtClean="0">
                <a:latin typeface="Arial"/>
                <a:cs typeface="Arial"/>
              </a:rPr>
              <a:t>echas dadas por un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590"/>
              </a:lnSpc>
              <a:spcBef>
                <a:spcPts val="31"/>
              </a:spcBef>
            </a:pPr>
            <a:r>
              <a:rPr sz="2400" spc="0" dirty="0" smtClean="0">
                <a:latin typeface="Arial"/>
                <a:cs typeface="Arial"/>
              </a:rPr>
              <a:t>día,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mes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y año e 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nd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que cuál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 e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as es an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or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en el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po a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otra.</a:t>
            </a:r>
            <a:endParaRPr sz="2400">
              <a:latin typeface="Arial"/>
              <a:cs typeface="Arial"/>
            </a:endParaRPr>
          </a:p>
          <a:p>
            <a:pPr marL="12700" marR="32821">
              <a:lnSpc>
                <a:spcPts val="2600"/>
              </a:lnSpc>
              <a:spcBef>
                <a:spcPts val="2182"/>
              </a:spcBef>
            </a:pP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sc</a:t>
            </a: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ba un p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ogra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a que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ea dos </a:t>
            </a:r>
            <a:r>
              <a:rPr sz="2400" spc="4" dirty="0" smtClean="0">
                <a:latin typeface="Arial"/>
                <a:cs typeface="Arial"/>
              </a:rPr>
              <a:t>f</a:t>
            </a:r>
            <a:r>
              <a:rPr sz="2400" spc="0" dirty="0" smtClean="0">
                <a:latin typeface="Arial"/>
                <a:cs typeface="Arial"/>
              </a:rPr>
              <a:t>echas de un </a:t>
            </a:r>
            <a:r>
              <a:rPr sz="2400" spc="9" dirty="0" smtClean="0">
                <a:latin typeface="Arial"/>
                <a:cs typeface="Arial"/>
              </a:rPr>
              <a:t>m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9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o año dadas por un día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y un mes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y ca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cu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 el núme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o 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7569" y="3974496"/>
            <a:ext cx="327466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días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ranscu</a:t>
            </a:r>
            <a:r>
              <a:rPr sz="2400" spc="-4" dirty="0" smtClean="0">
                <a:latin typeface="Arial"/>
                <a:cs typeface="Arial"/>
              </a:rPr>
              <a:t>r</a:t>
            </a:r>
            <a:r>
              <a:rPr sz="2400" spc="9" dirty="0" smtClean="0">
                <a:latin typeface="Arial"/>
                <a:cs typeface="Arial"/>
              </a:rPr>
              <a:t>r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dos en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re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65600" y="3974496"/>
            <a:ext cx="107141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bas.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45100" y="3974496"/>
            <a:ext cx="132455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dirty="0" smtClean="0">
                <a:latin typeface="Arial"/>
                <a:cs typeface="Arial"/>
              </a:rPr>
              <a:t>Tenga</a:t>
            </a:r>
            <a:r>
              <a:rPr sz="2400" spc="-26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83680" y="3974496"/>
            <a:ext cx="98485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cuen</a:t>
            </a:r>
            <a:r>
              <a:rPr sz="2400" spc="-9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83170" y="3974496"/>
            <a:ext cx="57966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que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76259" y="3974496"/>
            <a:ext cx="30835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7569" y="4305966"/>
            <a:ext cx="57966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año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70660" y="4305966"/>
            <a:ext cx="91869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puede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01570" y="4305966"/>
            <a:ext cx="49453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ser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10840" y="4305966"/>
            <a:ext cx="118764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b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-1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es</a:t>
            </a:r>
            <a:r>
              <a:rPr sz="2400" spc="9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o.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" y="0"/>
            <a:ext cx="136525" cy="274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5260" y="0"/>
            <a:ext cx="9334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8605" y="0"/>
            <a:ext cx="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5265" y="0"/>
            <a:ext cx="471805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2080" y="274320"/>
            <a:ext cx="39369" cy="271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8605" y="411479"/>
            <a:ext cx="14160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73685" y="411479"/>
            <a:ext cx="136524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0209" y="411479"/>
            <a:ext cx="276860" cy="13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2106</Words>
  <Application>Microsoft Office PowerPoint</Application>
  <PresentationFormat>Presentación en pantalla (4:3)</PresentationFormat>
  <Paragraphs>625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Arial</vt:lpstr>
      <vt:lpstr>Calibri</vt:lpstr>
      <vt:lpstr>Cambria</vt:lpstr>
      <vt:lpstr>Courier New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Roberto Bernal Guadiana</dc:creator>
  <cp:lastModifiedBy>Roberto Bernal Guadiana</cp:lastModifiedBy>
  <cp:revision>3</cp:revision>
  <dcterms:modified xsi:type="dcterms:W3CDTF">2019-11-05T18:37:04Z</dcterms:modified>
</cp:coreProperties>
</file>